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Lst>
  <p:sldSz cy="6858000" cx="12192000"/>
  <p:notesSz cx="6858000" cy="9144000"/>
  <p:embeddedFontLst>
    <p:embeddedFont>
      <p:font typeface="Helvetica Neue"/>
      <p:regular r:id="rId247"/>
      <p:bold r:id="rId248"/>
      <p:italic r:id="rId249"/>
      <p:boldItalic r:id="rId250"/>
    </p:embeddedFont>
    <p:embeddedFont>
      <p:font typeface="Century Gothic"/>
      <p:regular r:id="rId251"/>
      <p:bold r:id="rId252"/>
      <p:italic r:id="rId253"/>
      <p:boldItalic r:id="rId2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8F0CE59-5BD9-485E-BB0D-3796BC449719}">
  <a:tblStyle styleId="{A8F0CE59-5BD9-485E-BB0D-3796BC449719}" styleName="Table_0">
    <a:wholeTbl>
      <a:tcTxStyle b="on" i="on">
        <a:font>
          <a:latin typeface="Century Gothic"/>
          <a:ea typeface="Century Gothic"/>
          <a:cs typeface="Century Gothic"/>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CACCD1"/>
          </a:solidFill>
        </a:fill>
      </a:tcStyle>
    </a:wholeTbl>
    <a:band1H>
      <a:tcTxStyle/>
    </a:band1H>
    <a:band2H>
      <a:tcTxStyle b="off" i="off"/>
      <a:tcStyle>
        <a:fill>
          <a:solidFill>
            <a:srgbClr val="E6E7EA"/>
          </a:solidFill>
        </a:fill>
      </a:tcStyle>
    </a:band2H>
    <a:band1V>
      <a:tcTxStyle/>
    </a:band1V>
    <a:band2V>
      <a:tcTxStyle/>
    </a:band2V>
    <a:lastCol>
      <a:tcTxStyle/>
    </a:lastCol>
    <a:firstCol>
      <a:tcTxStyle b="on" i="on">
        <a:font>
          <a:latin typeface="Century Gothic"/>
          <a:ea typeface="Century Gothic"/>
          <a:cs typeface="Century Gothic"/>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052F61"/>
          </a:solidFill>
        </a:fill>
      </a:tcStyle>
    </a:firstCol>
    <a:lastRow>
      <a:tcTxStyle b="on" i="on">
        <a:font>
          <a:latin typeface="Century Gothic"/>
          <a:ea typeface="Century Gothic"/>
          <a:cs typeface="Century Gothic"/>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052F61"/>
          </a:solidFill>
        </a:fill>
      </a:tcStyle>
    </a:lastRow>
    <a:seCell>
      <a:tcTxStyle/>
    </a:seCell>
    <a:swCell>
      <a:tcTxStyle/>
    </a:swCell>
    <a:firstRow>
      <a:tcTxStyle b="on" i="on">
        <a:font>
          <a:latin typeface="Century Gothic"/>
          <a:ea typeface="Century Gothic"/>
          <a:cs typeface="Century Gothic"/>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052F61"/>
          </a:solidFill>
        </a:fill>
      </a:tcStyle>
    </a:firstRow>
    <a:neCell>
      <a:tcTxStyle/>
    </a:neCell>
    <a:nwCell>
      <a:tcTxStyle/>
    </a:nwCell>
  </a:tblStyle>
  <a:tblStyle styleId="{906CD106-9F42-4B0F-B9EC-3C1E958D2C3D}" styleName="Table_1">
    <a:wholeTbl>
      <a:tcTxStyle b="off" i="off">
        <a:font>
          <a:latin typeface="Helvetica"/>
          <a:ea typeface="Helvetica"/>
          <a:cs typeface="Helvetica"/>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253" Type="http://schemas.openxmlformats.org/officeDocument/2006/relationships/font" Target="fonts/CenturyGothic-italic.fntdata"/><Relationship Id="rId131" Type="http://schemas.openxmlformats.org/officeDocument/2006/relationships/slide" Target="slides/slide126.xml"/><Relationship Id="rId252" Type="http://schemas.openxmlformats.org/officeDocument/2006/relationships/font" Target="fonts/CenturyGothic-bold.fntdata"/><Relationship Id="rId130" Type="http://schemas.openxmlformats.org/officeDocument/2006/relationships/slide" Target="slides/slide125.xml"/><Relationship Id="rId251" Type="http://schemas.openxmlformats.org/officeDocument/2006/relationships/font" Target="fonts/CenturyGothic-regular.fntdata"/><Relationship Id="rId250" Type="http://schemas.openxmlformats.org/officeDocument/2006/relationships/font" Target="fonts/HelveticaNeue-boldItalic.fntdata"/><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254" Type="http://schemas.openxmlformats.org/officeDocument/2006/relationships/font" Target="fonts/CenturyGothic-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font" Target="fonts/HelveticaNeue-italic.fntdata"/><Relationship Id="rId127" Type="http://schemas.openxmlformats.org/officeDocument/2006/relationships/slide" Target="slides/slide122.xml"/><Relationship Id="rId248" Type="http://schemas.openxmlformats.org/officeDocument/2006/relationships/font" Target="fonts/HelveticaNeue-bold.fntdata"/><Relationship Id="rId126" Type="http://schemas.openxmlformats.org/officeDocument/2006/relationships/slide" Target="slides/slide121.xml"/><Relationship Id="rId247" Type="http://schemas.openxmlformats.org/officeDocument/2006/relationships/font" Target="fonts/HelveticaNeue-regular.fntdata"/><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Hvorfor har vi forelesning</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Databaseeksamen ganske lik hvert år, ønsker å gjennom det som går igjen</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Dette er for de som kjenner seg litt igjen, men trenger en repetering</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De som vil ha topp-karakter bør nok også lese litt ekstra.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Anbefaler alle å øve </a:t>
            </a:r>
            <a:r>
              <a:rPr lang="no-NO"/>
              <a:t>litt fort for å finne ut hva som sitter og hva en må øve mer på.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8f3365036_1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58f3365036_1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3a948068a0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4" name="Google Shape;1014;g3a948068a0_0_3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2. Normalform – Delvise avhengigheter overalt.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lang="no-NO" sz="1200">
                <a:latin typeface="Calibri"/>
                <a:ea typeface="Calibri"/>
                <a:cs typeface="Calibri"/>
                <a:sym typeface="Calibri"/>
              </a:rPr>
              <a:t>Må legge alle FD i hver tabell</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3a8dab834b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3a8dab834b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5" name="Google Shape;1035;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Dette er vanskelig… jeg skal ikke gå gjennom mye av dette, bare vise hva klassisk eksamensoppgave er.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1" name="Google Shape;1041;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A1, b2, c1</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58f3365036_1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8f3365036_1_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5156cebb30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9" name="Google Shape;1059;g5156cebb30_0_2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156cebb30_0_2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g5156cebb30_0_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0" name="Google Shape;1070;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Hashing. Hasher verdiene, bruker lenkede lister ved kollisjon. Effektiv til spørringer.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B+ trær. Meget effektive når en skal hente flere rader av data.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Heap file: Går gjennom alle! Lurt hvis en uansett må det eller får mer enn n antall blokkaksesser.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Spørsmål: Når skal en bruke de forskjellige</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Hvor mange blokkaksesser får 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8f3365036_1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o-NO"/>
              <a:t>Hvorfor trenger vi ikke BordPåLokale og StolPåLokale? </a:t>
            </a:r>
            <a:endParaRPr/>
          </a:p>
          <a:p>
            <a:pPr indent="0" lvl="0" marL="0" rtl="0" algn="l">
              <a:spcBef>
                <a:spcPts val="0"/>
              </a:spcBef>
              <a:spcAft>
                <a:spcPts val="0"/>
              </a:spcAft>
              <a:buNone/>
            </a:pPr>
            <a:r>
              <a:rPr lang="no-NO"/>
              <a:t>Vil fungere, men finnes en bedre løsning. </a:t>
            </a:r>
            <a:endParaRPr/>
          </a:p>
        </p:txBody>
      </p:sp>
      <p:sp>
        <p:nvSpPr>
          <p:cNvPr id="152" name="Google Shape;152;g58f3365036_1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9" name="Google Shape;1099;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lang="no-NO"/>
              <a:t>Clustered vs unclustered (er informasjonen der eller bare pekere til en heap-blokk)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Forskjellen på et B+ tre og et B-tre. B inneholder også informasjon I peker-nodene, B+ kopierer pekere der for å navigere for å så ha alt I løvnodene</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5" name="Google Shape;1105;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lang="no-NO"/>
              <a:t>Forskjell på B-tre. </a:t>
            </a:r>
            <a:endParaRPr/>
          </a:p>
          <a:p>
            <a:pPr indent="0" lvl="0" marL="0" marR="0" rtl="0" algn="l">
              <a:lnSpc>
                <a:spcPct val="117999"/>
              </a:lnSpc>
              <a:spcBef>
                <a:spcPts val="0"/>
              </a:spcBef>
              <a:spcAft>
                <a:spcPts val="0"/>
              </a:spcAft>
              <a:buNone/>
            </a:pPr>
            <a:r>
              <a:rPr lang="no-NO"/>
              <a:t>Søking</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Hva skjer hvis vi skal legge til 28</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2" name="Google Shape;1112;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Men hva hvis vi skal legge til 70?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7" name="Google Shape;1127;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Det avanserte blir når denne øverste raden er full. Hva hvis vi skal legge til 95? </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 name="Google Shape;1143;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8f3365036_1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58f3365036_1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1" name="Google Shape;1161;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Forskjellen på et B+ tre og et B-tre. B inneholder også informasjon I peker-nodene, B+ kopierer pekere der for å navigere for å så ha alt I løvnodene</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7" name="Google Shape;1167;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Vise et B+ tre bygges opp.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Når lønner det seg å bruke de ulike.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Hvor mange aksesseringer får en?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Extendible Hashing – vise det? Da får en to aksesser.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5156cebb3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3" name="Google Shape;1173;g5156cebb30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Vise et B+ tre bygges opp.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Når lønner det seg å bruke de ulike.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Hvor mange aksesseringer får en?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Extendible Hashing – vise det? Da får en to aksesser.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156cebb3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2" name="Google Shape;1182;g5156cebb30_0_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Vise et B+ tre bygges opp.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Når lønner det seg å bruke de ulike.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Hvor mange aksesseringer får en?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Extendible Hashing – vise det? Da får en to aksesser.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156cebb3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7" name="Google Shape;1197;g5156cebb30_0_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Vise et B+ tre bygges opp.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Når lønner det seg å bruke de ulike.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Hvor mange aksesseringer får en?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Extendible Hashing – vise det? Da får en to aksesser.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156cebb30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2" name="Google Shape;1212;g5156cebb30_0_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Vise et B+ tre bygges opp.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Når lønner det seg å bruke de ulike.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Hvor mange aksesseringer får en?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Extendible Hashing – vise det? Da får en to aksesser.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5156cebb30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0" name="Google Shape;1230;g5156cebb30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Vise et B+ tre bygges opp.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Når lønner det seg å bruke de ulike.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Hvor mange aksesseringer får en?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Extendible Hashing – vise det? Da får en to aksesser.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5156cebb30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8" name="Google Shape;1248;g5156cebb30_0_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Vise et B+ tre bygges opp.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Når lønner det seg å bruke de ulike.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Hvor mange aksesseringer får en?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Extendible Hashing – vise det? Da får en to aksesser.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g5156cebb30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9" name="Google Shape;1269;g5156cebb30_0_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5156cebb30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0" name="Google Shape;1290;g5156cebb30_0_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8f3365036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g58f3365036_1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Har en kontroll på ER-diagrammer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Total spesialisering – må være en subklasse, en vs to streker.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Disjunkt, kan kun være en, overlappende, markeres med d og o.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5156cebb30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1" name="Google Shape;1311;g5156cebb30_0_1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g5156cebb30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1" name="Google Shape;1341;g5156cebb30_0_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156cebb30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1" name="Google Shape;1371;g5156cebb30_0_1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7" name="Google Shape;1417;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1200"/>
              <a:buFont typeface="Calibri"/>
              <a:buAutoNum type="alphaLcParenR"/>
            </a:pPr>
            <a:r>
              <a:rPr b="0" i="0" lang="no-NO" sz="1200" u="none" cap="none" strike="noStrike">
                <a:latin typeface="Calibri"/>
                <a:ea typeface="Calibri"/>
                <a:cs typeface="Calibri"/>
                <a:sym typeface="Calibri"/>
              </a:rPr>
              <a:t>4 (+2 skriving)</a:t>
            </a:r>
            <a:endParaRPr/>
          </a:p>
          <a:p>
            <a:pPr indent="-228600" lvl="0" marL="228600" marR="0" rtl="0" algn="l">
              <a:lnSpc>
                <a:spcPct val="100000"/>
              </a:lnSpc>
              <a:spcBef>
                <a:spcPts val="0"/>
              </a:spcBef>
              <a:spcAft>
                <a:spcPts val="0"/>
              </a:spcAft>
              <a:buSzPts val="1200"/>
              <a:buFont typeface="Calibri"/>
              <a:buAutoNum type="alphaLcParenR"/>
            </a:pPr>
            <a:r>
              <a:rPr b="0" i="0" lang="no-NO" sz="1200" u="none" cap="none" strike="noStrike">
                <a:latin typeface="Calibri"/>
                <a:ea typeface="Calibri"/>
                <a:cs typeface="Calibri"/>
                <a:sym typeface="Calibri"/>
              </a:rPr>
              <a:t>4 (Hvis un 1 Hansen) </a:t>
            </a:r>
            <a:endParaRPr/>
          </a:p>
          <a:p>
            <a:pPr indent="-228600" lvl="0" marL="228600" marR="0" rtl="0" algn="l">
              <a:lnSpc>
                <a:spcPct val="100000"/>
              </a:lnSpc>
              <a:spcBef>
                <a:spcPts val="0"/>
              </a:spcBef>
              <a:spcAft>
                <a:spcPts val="0"/>
              </a:spcAft>
              <a:buSzPts val="1200"/>
              <a:buFont typeface="Calibri"/>
              <a:buAutoNum type="alphaLcParenR"/>
            </a:pPr>
            <a:r>
              <a:rPr b="0" i="0" lang="no-NO" sz="1200" u="none" cap="none" strike="noStrike">
                <a:latin typeface="Calibri"/>
                <a:ea typeface="Calibri"/>
                <a:cs typeface="Calibri"/>
                <a:sym typeface="Calibri"/>
              </a:rPr>
              <a:t>Leser heapfila så 1000</a:t>
            </a:r>
            <a:endParaRPr/>
          </a:p>
          <a:p>
            <a:pPr indent="-228600" lvl="0" marL="228600" marR="0" rtl="0" algn="l">
              <a:lnSpc>
                <a:spcPct val="100000"/>
              </a:lnSpc>
              <a:spcBef>
                <a:spcPts val="0"/>
              </a:spcBef>
              <a:spcAft>
                <a:spcPts val="0"/>
              </a:spcAft>
              <a:buSzPts val="1200"/>
              <a:buFont typeface="Calibri"/>
              <a:buAutoNum type="alphaLcParenR"/>
            </a:pPr>
            <a:r>
              <a:rPr b="0" i="0" lang="no-NO" sz="1200" u="none" cap="none" strike="noStrike">
                <a:latin typeface="Calibri"/>
                <a:ea typeface="Calibri"/>
                <a:cs typeface="Calibri"/>
                <a:sym typeface="Calibri"/>
              </a:rPr>
              <a:t>Bruker kun B+ tre så 502</a:t>
            </a:r>
            <a:br>
              <a:rPr b="0" i="0" lang="no-NO" sz="1200" u="none" cap="none" strike="noStrike">
                <a:latin typeface="Calibri"/>
                <a:ea typeface="Calibri"/>
                <a:cs typeface="Calibri"/>
                <a:sym typeface="Calibri"/>
              </a:rPr>
            </a:b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b) Clustered B+ tre med det som søkenøkkel. Kan også ha en hash</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Google Shape;1423;g3a8dab834b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3a8dab834b_0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5" name="Google Shape;1435;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2" name="Google Shape;1442;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rPr b="0" i="0" lang="no-NO" sz="2200" u="none" cap="none" strike="noStrike">
                <a:latin typeface="Helvetica Neue"/>
                <a:ea typeface="Helvetica Neue"/>
                <a:cs typeface="Helvetica Neue"/>
                <a:sym typeface="Helvetica Neue"/>
              </a:rPr>
              <a:t>Hashfunksjonen er simpel h(k)=k</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p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9" name="Google Shape;1449;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a948068a0_0_4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3a948068a0_0_4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p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p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p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p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p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9" name="Shape 1489"/>
        <p:cNvGrpSpPr/>
        <p:nvPr/>
      </p:nvGrpSpPr>
      <p:grpSpPr>
        <a:xfrm>
          <a:off x="0" y="0"/>
          <a:ext cx="0" cy="0"/>
          <a:chOff x="0" y="0"/>
          <a:chExt cx="0" cy="0"/>
        </a:xfrm>
      </p:grpSpPr>
      <p:sp>
        <p:nvSpPr>
          <p:cNvPr id="1490" name="Google Shape;1490;p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1" name="Google Shape;1491;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7" name="Google Shape;1497;p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H(k)=k simpelthen</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p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3" name="Google Shape;1503;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p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8" name="Google Shape;152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p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3" name="Google Shape;155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Vehicle(RegNo, Producer, Model, Weight, Length, Height)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PassengerCar(RegNo, Seats)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Bus(RegNo, PassengerSeats, DriversLicenceRequirement, CargoVolume)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Truck(RegNo,CargoVolume, MaxCargoWeight, Class)</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Evt alt I Vehicle medtype. Veldig mange null-verdier.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Disjunkt. Kan kun være en. En strek -&gt; Må være en av de.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p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8" name="Google Shape;1578;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p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3" name="Google Shape;1603;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6" name="Shape 1626"/>
        <p:cNvGrpSpPr/>
        <p:nvPr/>
      </p:nvGrpSpPr>
      <p:grpSpPr>
        <a:xfrm>
          <a:off x="0" y="0"/>
          <a:ext cx="0" cy="0"/>
          <a:chOff x="0" y="0"/>
          <a:chExt cx="0" cy="0"/>
        </a:xfrm>
      </p:grpSpPr>
      <p:sp>
        <p:nvSpPr>
          <p:cNvPr id="1627" name="Google Shape;1627;p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8" name="Google Shape;1628;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p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4" name="Google Shape;165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p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2" name="Google Shape;1692;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Google Shape;1729;p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0" name="Google Shape;1730;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Google Shape;1768;p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9" name="Google Shape;1769;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2" name="Shape 1812"/>
        <p:cNvGrpSpPr/>
        <p:nvPr/>
      </p:nvGrpSpPr>
      <p:grpSpPr>
        <a:xfrm>
          <a:off x="0" y="0"/>
          <a:ext cx="0" cy="0"/>
          <a:chOff x="0" y="0"/>
          <a:chExt cx="0" cy="0"/>
        </a:xfrm>
      </p:grpSpPr>
      <p:sp>
        <p:nvSpPr>
          <p:cNvPr id="1813" name="Google Shape;1813;g3a8dab834b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3a8dab834b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9" name="Google Shape;1819;p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Eksempel: Må lese inn 2 ganger, kan ha 5 fakultet 2 ganger og så lese 2005. Får 2*2005=4010 blokker.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Hvis gjort andre vei: 6 Plasser til Student, måtte gjort det 334(6+10)=5344</a:t>
            </a:r>
            <a:endParaRPr b="0" i="0" sz="1200" u="none" cap="none" strike="noStrike">
              <a:latin typeface="Calibri"/>
              <a:ea typeface="Calibri"/>
              <a:cs typeface="Calibri"/>
              <a:sym typeface="Calibri"/>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4" name="Shape 1824"/>
        <p:cNvGrpSpPr/>
        <p:nvPr/>
      </p:nvGrpSpPr>
      <p:grpSpPr>
        <a:xfrm>
          <a:off x="0" y="0"/>
          <a:ext cx="0" cy="0"/>
          <a:chOff x="0" y="0"/>
          <a:chExt cx="0" cy="0"/>
        </a:xfrm>
      </p:grpSpPr>
      <p:sp>
        <p:nvSpPr>
          <p:cNvPr id="1825" name="Google Shape;1825;p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6" name="Google Shape;1826;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a948068a0_0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g3a948068a0_0_4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Vehicle(RegNo, Producer, Model, Weight, Length, Height)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PassengerCar(RegNo, Seats)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Bus(RegNo, PassengerSeats, DriversLicenceRequirement, CargoVolume)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Truck(RegNo,CargoVolume, MaxCargoWeight, Class)</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Evt alt I Vehicle medtype. Veldig mange null-verdier.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Disjunkt. Kan kun være en. En strek -&gt; </a:t>
            </a:r>
            <a:r>
              <a:rPr lang="no-NO"/>
              <a:t>Må ikke være en avde</a:t>
            </a:r>
            <a:r>
              <a:rPr b="0" i="0" lang="no-NO" sz="2200" u="none" cap="none" strike="noStrike">
                <a:latin typeface="Helvetica Neue"/>
                <a:ea typeface="Helvetica Neue"/>
                <a:cs typeface="Helvetica Neue"/>
                <a:sym typeface="Helvetica Neue"/>
              </a:rPr>
              <a:t>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0" name="Shape 1840"/>
        <p:cNvGrpSpPr/>
        <p:nvPr/>
      </p:nvGrpSpPr>
      <p:grpSpPr>
        <a:xfrm>
          <a:off x="0" y="0"/>
          <a:ext cx="0" cy="0"/>
          <a:chOff x="0" y="0"/>
          <a:chExt cx="0" cy="0"/>
        </a:xfrm>
      </p:grpSpPr>
      <p:sp>
        <p:nvSpPr>
          <p:cNvPr id="1841" name="Google Shape;1841;p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2" name="Google Shape;184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6" name="Shape 1856"/>
        <p:cNvGrpSpPr/>
        <p:nvPr/>
      </p:nvGrpSpPr>
      <p:grpSpPr>
        <a:xfrm>
          <a:off x="0" y="0"/>
          <a:ext cx="0" cy="0"/>
          <a:chOff x="0" y="0"/>
          <a:chExt cx="0" cy="0"/>
        </a:xfrm>
      </p:grpSpPr>
      <p:sp>
        <p:nvSpPr>
          <p:cNvPr id="1857" name="Google Shape;1857;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8" name="Google Shape;1858;p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5</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6" name="Shape 1876"/>
        <p:cNvGrpSpPr/>
        <p:nvPr/>
      </p:nvGrpSpPr>
      <p:grpSpPr>
        <a:xfrm>
          <a:off x="0" y="0"/>
          <a:ext cx="0" cy="0"/>
          <a:chOff x="0" y="0"/>
          <a:chExt cx="0" cy="0"/>
        </a:xfrm>
      </p:grpSpPr>
      <p:sp>
        <p:nvSpPr>
          <p:cNvPr id="1877" name="Google Shape;1877;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8" name="Google Shape;1878;p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5</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8" name="Google Shape;1898;p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5</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8" name="Google Shape;1918;p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5</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6" name="Shape 1936"/>
        <p:cNvGrpSpPr/>
        <p:nvPr/>
      </p:nvGrpSpPr>
      <p:grpSpPr>
        <a:xfrm>
          <a:off x="0" y="0"/>
          <a:ext cx="0" cy="0"/>
          <a:chOff x="0" y="0"/>
          <a:chExt cx="0" cy="0"/>
        </a:xfrm>
      </p:grpSpPr>
      <p:sp>
        <p:nvSpPr>
          <p:cNvPr id="1937" name="Google Shape;1937;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8" name="Google Shape;1938;p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5</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8" name="Google Shape;1958;p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Google Shape;1977;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8" name="Google Shape;1978;p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6" name="Shape 1996"/>
        <p:cNvGrpSpPr/>
        <p:nvPr/>
      </p:nvGrpSpPr>
      <p:grpSpPr>
        <a:xfrm>
          <a:off x="0" y="0"/>
          <a:ext cx="0" cy="0"/>
          <a:chOff x="0" y="0"/>
          <a:chExt cx="0" cy="0"/>
        </a:xfrm>
      </p:grpSpPr>
      <p:sp>
        <p:nvSpPr>
          <p:cNvPr id="1997" name="Google Shape;1997;p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8" name="Google Shape;1998;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Google Shape;2003;p1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4" name="Google Shape;2004;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a948068a0_0_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3a948068a0_0_4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Vehicle(RegNo, Producer, Model, Weight, Length, Height)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PassengerCar(RegNo, Seats)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Bus(RegNo, PassengerSeats, DriversLicenceRequirement, CargoVolume)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Truck(RegNo,CargoVolume, MaxCargoWeight, Class)</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Evt alt I Vehicle medtype. Veldig mange null-verdier.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Disjunkt. Kan kun være en. En strek -&gt; Må være en av de.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7" name="Shape 2007"/>
        <p:cNvGrpSpPr/>
        <p:nvPr/>
      </p:nvGrpSpPr>
      <p:grpSpPr>
        <a:xfrm>
          <a:off x="0" y="0"/>
          <a:ext cx="0" cy="0"/>
          <a:chOff x="0" y="0"/>
          <a:chExt cx="0" cy="0"/>
        </a:xfrm>
      </p:grpSpPr>
      <p:sp>
        <p:nvSpPr>
          <p:cNvPr id="2008" name="Google Shape;2008;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9" name="Google Shape;2009;p1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4 forskjellige typer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W=write, r= read, tall = transaksjon, c = commit</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lang="no-NO"/>
              <a:t>Hva snakker en egentlig om med Recovery. Jo, gitt at databasen krasjer, er det mulig å gjenopprette den. Commit er commit, når en commiter så er det ferdig.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3" name="Shape 2013"/>
        <p:cNvGrpSpPr/>
        <p:nvPr/>
      </p:nvGrpSpPr>
      <p:grpSpPr>
        <a:xfrm>
          <a:off x="0" y="0"/>
          <a:ext cx="0" cy="0"/>
          <a:chOff x="0" y="0"/>
          <a:chExt cx="0" cy="0"/>
        </a:xfrm>
      </p:grpSpPr>
      <p:sp>
        <p:nvSpPr>
          <p:cNvPr id="2014" name="Google Shape;2014;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5" name="Google Shape;2015;p1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4 forskjellige typer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lang="no-NO"/>
              <a:t>Hvis t1 krasjer har t2 lest feil verdi! </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W=write, r= read, tall = transaksjon, c = commit</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0" name="Shape 2020"/>
        <p:cNvGrpSpPr/>
        <p:nvPr/>
      </p:nvGrpSpPr>
      <p:grpSpPr>
        <a:xfrm>
          <a:off x="0" y="0"/>
          <a:ext cx="0" cy="0"/>
          <a:chOff x="0" y="0"/>
          <a:chExt cx="0" cy="0"/>
        </a:xfrm>
      </p:grpSpPr>
      <p:sp>
        <p:nvSpPr>
          <p:cNvPr id="2021" name="Google Shape;2021;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2" name="Google Shape;2022;p1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4 forskjellige typer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W=write, r= read, tall = transaksjon, c = commit</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8" name="Shape 2028"/>
        <p:cNvGrpSpPr/>
        <p:nvPr/>
      </p:nvGrpSpPr>
      <p:grpSpPr>
        <a:xfrm>
          <a:off x="0" y="0"/>
          <a:ext cx="0" cy="0"/>
          <a:chOff x="0" y="0"/>
          <a:chExt cx="0" cy="0"/>
        </a:xfrm>
      </p:grpSpPr>
      <p:sp>
        <p:nvSpPr>
          <p:cNvPr id="2029" name="Google Shape;2029;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0" name="Google Shape;2030;p1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4 forskjellige typer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W=write, r= read, tall = transaksjon, c = commit</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7" name="Shape 2037"/>
        <p:cNvGrpSpPr/>
        <p:nvPr/>
      </p:nvGrpSpPr>
      <p:grpSpPr>
        <a:xfrm>
          <a:off x="0" y="0"/>
          <a:ext cx="0" cy="0"/>
          <a:chOff x="0" y="0"/>
          <a:chExt cx="0" cy="0"/>
        </a:xfrm>
      </p:grpSpPr>
      <p:sp>
        <p:nvSpPr>
          <p:cNvPr id="2038" name="Google Shape;2038;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9" name="Google Shape;2039;p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4 forskjellige typer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W=write, r= read, tall = transaksjon, c = commit</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7" name="Shape 2047"/>
        <p:cNvGrpSpPr/>
        <p:nvPr/>
      </p:nvGrpSpPr>
      <p:grpSpPr>
        <a:xfrm>
          <a:off x="0" y="0"/>
          <a:ext cx="0" cy="0"/>
          <a:chOff x="0" y="0"/>
          <a:chExt cx="0" cy="0"/>
        </a:xfrm>
      </p:grpSpPr>
      <p:sp>
        <p:nvSpPr>
          <p:cNvPr id="2048" name="Google Shape;2048;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9" name="Google Shape;2049;p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4 forskjellige typer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W=write, r= read, tall = transaksjon, c = commit</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8" name="Shape 2058"/>
        <p:cNvGrpSpPr/>
        <p:nvPr/>
      </p:nvGrpSpPr>
      <p:grpSpPr>
        <a:xfrm>
          <a:off x="0" y="0"/>
          <a:ext cx="0" cy="0"/>
          <a:chOff x="0" y="0"/>
          <a:chExt cx="0" cy="0"/>
        </a:xfrm>
      </p:grpSpPr>
      <p:sp>
        <p:nvSpPr>
          <p:cNvPr id="2059" name="Google Shape;2059;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0" name="Google Shape;2060;p1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SzPts val="1200"/>
              <a:buFont typeface="Calibri"/>
              <a:buAutoNum type="arabicPeriod"/>
            </a:pPr>
            <a:r>
              <a:rPr b="0" i="0" lang="no-NO" sz="1200" u="none" cap="none" strike="noStrike">
                <a:latin typeface="Calibri"/>
                <a:ea typeface="Calibri"/>
                <a:cs typeface="Calibri"/>
                <a:sym typeface="Calibri"/>
              </a:rPr>
              <a:t>T2 leser fra noe T3 skriver og comitter først. Ikke gjenopprettbar. </a:t>
            </a:r>
            <a:endParaRPr/>
          </a:p>
          <a:p>
            <a:pPr indent="-228600" lvl="0" marL="228600" marR="0" rtl="0" algn="l">
              <a:lnSpc>
                <a:spcPct val="100000"/>
              </a:lnSpc>
              <a:spcBef>
                <a:spcPts val="0"/>
              </a:spcBef>
              <a:spcAft>
                <a:spcPts val="0"/>
              </a:spcAft>
              <a:buSzPts val="1200"/>
              <a:buFont typeface="Calibri"/>
              <a:buAutoNum type="arabicPeriod"/>
            </a:pPr>
            <a:r>
              <a:rPr b="0" i="0" lang="no-NO" sz="1200" u="none" cap="none" strike="noStrike">
                <a:latin typeface="Calibri"/>
                <a:ea typeface="Calibri"/>
                <a:cs typeface="Calibri"/>
                <a:sym typeface="Calibri"/>
              </a:rPr>
              <a:t>2 skriver til Y, som 3 leser fra, men riktig comitting. Gjenopprettbar. </a:t>
            </a:r>
            <a:endParaRPr/>
          </a:p>
          <a:p>
            <a:pPr indent="-228600" lvl="0" marL="228600" marR="0" rtl="0" algn="l">
              <a:lnSpc>
                <a:spcPct val="100000"/>
              </a:lnSpc>
              <a:spcBef>
                <a:spcPts val="0"/>
              </a:spcBef>
              <a:spcAft>
                <a:spcPts val="0"/>
              </a:spcAft>
              <a:buSzPts val="1200"/>
              <a:buFont typeface="Calibri"/>
              <a:buAutoNum type="arabicPeriod"/>
            </a:pPr>
            <a:r>
              <a:rPr b="0" i="0" lang="no-NO" sz="1200" u="none" cap="none" strike="noStrike">
                <a:latin typeface="Calibri"/>
                <a:ea typeface="Calibri"/>
                <a:cs typeface="Calibri"/>
                <a:sym typeface="Calibri"/>
              </a:rPr>
              <a:t>Comitter etter en har skrevet noe. Strict.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3a8dab834b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3a8dab834b_0_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0" name="Shape 2070"/>
        <p:cNvGrpSpPr/>
        <p:nvPr/>
      </p:nvGrpSpPr>
      <p:grpSpPr>
        <a:xfrm>
          <a:off x="0" y="0"/>
          <a:ext cx="0" cy="0"/>
          <a:chOff x="0" y="0"/>
          <a:chExt cx="0" cy="0"/>
        </a:xfrm>
      </p:grpSpPr>
      <p:sp>
        <p:nvSpPr>
          <p:cNvPr id="2071" name="Google Shape;2071;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2" name="Google Shape;2072;p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Hadde det vært noe forskjell om alt skjedde C1, C2, C3 – serialiserbarhet.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Konfliktserialiserbarhet:Kanter er: Read After Write. Write after Read. Write after Write. </a:t>
            </a:r>
            <a:endParaRPr b="0" i="0" sz="1200" u="none" cap="none" strike="noStrike">
              <a:latin typeface="Calibri"/>
              <a:ea typeface="Calibri"/>
              <a:cs typeface="Calibri"/>
              <a:sym typeface="Calibri"/>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8" name="Google Shape;2078;p1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Hadde det vært noe forskjell om alt skjedde C1, C2, C3 – serialiserbarhet.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Ting kan lese fra samme, så lenge ingenting blir skrevet til noe. Hvis er skrevet. </a:t>
            </a:r>
            <a:endParaRPr b="0" i="0" sz="1200" u="none" cap="none" strike="noStrike">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a948068a0_0_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3a948068a0_0_4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Vehicle(RegNo, Producer, Model, Weight, Length, Height)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PassengerCar(RegNo, Seats)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Bus(RegNo, PassengerSeats, DriversLicenceRequirement, CargoVolume)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Truck(RegNo,CargoVolume, MaxCargoWeight, Class)</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Evt alt I Vehicle medtype. Veldig mange null-verdier.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Disjunkt. Kan kun være en. En strek -&gt; Må være en av de.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3" name="Shape 2083"/>
        <p:cNvGrpSpPr/>
        <p:nvPr/>
      </p:nvGrpSpPr>
      <p:grpSpPr>
        <a:xfrm>
          <a:off x="0" y="0"/>
          <a:ext cx="0" cy="0"/>
          <a:chOff x="0" y="0"/>
          <a:chExt cx="0" cy="0"/>
        </a:xfrm>
      </p:grpSpPr>
      <p:sp>
        <p:nvSpPr>
          <p:cNvPr id="2084" name="Google Shape;2084;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5" name="Google Shape;2085;p1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Hadde det vært noe forskjell om alt skjedde C1, C2, C3 – serialiserbarhet.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Ting kan lese fra samme, så lenge ingenting blir skrevet til noe. Hvis er skrevet. </a:t>
            </a:r>
            <a:endParaRPr b="0" i="0" sz="1200" u="none" cap="none" strike="noStrike">
              <a:latin typeface="Calibri"/>
              <a:ea typeface="Calibri"/>
              <a:cs typeface="Calibri"/>
              <a:sym typeface="Calibri"/>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Google Shape;2093;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4" name="Google Shape;2094;p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Hadde det vært noe forskjell om alt skjedde C1, C2, C3 – serialiserbarhet.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Ting kan lese fra samme, så lenge ingenting blir skrevet til noe. Hvis er skrevet. </a:t>
            </a:r>
            <a:endParaRPr b="0" i="0" sz="1200" u="none" cap="none" strike="noStrike">
              <a:latin typeface="Calibri"/>
              <a:ea typeface="Calibri"/>
              <a:cs typeface="Calibri"/>
              <a:sym typeface="Calibri"/>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2" name="Shape 2102"/>
        <p:cNvGrpSpPr/>
        <p:nvPr/>
      </p:nvGrpSpPr>
      <p:grpSpPr>
        <a:xfrm>
          <a:off x="0" y="0"/>
          <a:ext cx="0" cy="0"/>
          <a:chOff x="0" y="0"/>
          <a:chExt cx="0" cy="0"/>
        </a:xfrm>
      </p:grpSpPr>
      <p:sp>
        <p:nvSpPr>
          <p:cNvPr id="2103" name="Google Shape;2103;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4" name="Google Shape;2104;p1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Hadde det vært noe forskjell om alt skjedde C1, C2, C3 – serialiserbarhet.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Ting kan lese fra samme, så lenge ingenting blir skrevet til noe. </a:t>
            </a:r>
            <a:r>
              <a:rPr lang="no-NO" sz="1200">
                <a:latin typeface="Calibri"/>
                <a:ea typeface="Calibri"/>
                <a:cs typeface="Calibri"/>
                <a:sym typeface="Calibri"/>
              </a:rPr>
              <a:t>Hvis det er skrevet blir det fort surr</a:t>
            </a:r>
            <a:endParaRPr b="0" i="0" sz="1200" u="none" cap="none" strike="noStrike">
              <a:latin typeface="Calibri"/>
              <a:ea typeface="Calibri"/>
              <a:cs typeface="Calibri"/>
              <a:sym typeface="Calibri"/>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6" name="Google Shape;2116;p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Hadde det vært noe forskjell om alt skjedde C1, C2, C3 – serialiserbarhet.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Ting kan lese fra samme, så lenge ingenting blir skrevet til noe. Hvis er skrevet. </a:t>
            </a:r>
            <a:endParaRPr b="0" i="0" sz="1200" u="none" cap="none" strike="noStrike">
              <a:latin typeface="Calibri"/>
              <a:ea typeface="Calibri"/>
              <a:cs typeface="Calibri"/>
              <a:sym typeface="Calibri"/>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5" name="Google Shape;2125;p1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Hadde det vært noe forskjell om alt skjedde C1, C2, C3 – serialiserbarhet.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Ting kan lese fra samme, så lenge ingenting blir skrevet til noe. Hvis er skrevet. </a:t>
            </a:r>
            <a:endParaRPr b="0" i="0" sz="1200" u="none" cap="none" strike="noStrike">
              <a:latin typeface="Calibri"/>
              <a:ea typeface="Calibri"/>
              <a:cs typeface="Calibri"/>
              <a:sym typeface="Calibri"/>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9" name="Google Shape;2139;p1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Hadde det vært noe forskjell om alt skjedde C1, C2, C3 – serialiserbarhet.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Ting kan lese fra samme, så lenge ingenting blir skrevet til noe. Hvis er skrevet. </a:t>
            </a:r>
            <a:endParaRPr b="0" i="0" sz="1200" u="none" cap="none" strike="noStrike">
              <a:latin typeface="Calibri"/>
              <a:ea typeface="Calibri"/>
              <a:cs typeface="Calibri"/>
              <a:sym typeface="Calibri"/>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3a8dab834b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3a8dab834b_0_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8" name="Shape 2158"/>
        <p:cNvGrpSpPr/>
        <p:nvPr/>
      </p:nvGrpSpPr>
      <p:grpSpPr>
        <a:xfrm>
          <a:off x="0" y="0"/>
          <a:ext cx="0" cy="0"/>
          <a:chOff x="0" y="0"/>
          <a:chExt cx="0" cy="0"/>
        </a:xfrm>
      </p:grpSpPr>
      <p:sp>
        <p:nvSpPr>
          <p:cNvPr id="2159" name="Google Shape;2159;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0" name="Google Shape;2160;p1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Den er ikke det.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Det er dette som er vanlig eksamensoppgave</a:t>
            </a:r>
            <a:endParaRPr b="0" i="0" sz="1200" u="none" cap="none" strike="noStrike">
              <a:latin typeface="Calibri"/>
              <a:ea typeface="Calibri"/>
              <a:cs typeface="Calibri"/>
              <a:sym typeface="Calibri"/>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4" name="Shape 2164"/>
        <p:cNvGrpSpPr/>
        <p:nvPr/>
      </p:nvGrpSpPr>
      <p:grpSpPr>
        <a:xfrm>
          <a:off x="0" y="0"/>
          <a:ext cx="0" cy="0"/>
          <a:chOff x="0" y="0"/>
          <a:chExt cx="0" cy="0"/>
        </a:xfrm>
      </p:grpSpPr>
      <p:sp>
        <p:nvSpPr>
          <p:cNvPr id="2165" name="Google Shape;2165;g37c8494e7e_230_3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6" name="Google Shape;2166;g37c8494e7e_230_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g37c8494e7e_230_3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6" name="Google Shape;2176;g37c8494e7e_230_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a948068a0_0_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g3a948068a0_0_4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Vehicle(RegNo, Producer, Model, Weight, Length, Height)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PassengerCar(RegNo, Seats)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Bus(RegNo, PassengerSeats, DriversLicenceRequirement, CargoVolume)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Truck(RegNo,CargoVolume, MaxCargoWeight, Class)</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Evt alt I Vehicle medtype. Veldig mange null-verdier.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Disjunkt. Kan kun være en. En strek -&gt; Må være en av de.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6" name="Shape 2186"/>
        <p:cNvGrpSpPr/>
        <p:nvPr/>
      </p:nvGrpSpPr>
      <p:grpSpPr>
        <a:xfrm>
          <a:off x="0" y="0"/>
          <a:ext cx="0" cy="0"/>
          <a:chOff x="0" y="0"/>
          <a:chExt cx="0" cy="0"/>
        </a:xfrm>
      </p:grpSpPr>
      <p:sp>
        <p:nvSpPr>
          <p:cNvPr id="2187" name="Google Shape;2187;g37c8494e7e_23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8" name="Google Shape;2188;g37c8494e7e_230_3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Pilene går alltid fra ”første” transaksjon til den neste I rekka</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9" name="Shape 2199"/>
        <p:cNvGrpSpPr/>
        <p:nvPr/>
      </p:nvGrpSpPr>
      <p:grpSpPr>
        <a:xfrm>
          <a:off x="0" y="0"/>
          <a:ext cx="0" cy="0"/>
          <a:chOff x="0" y="0"/>
          <a:chExt cx="0" cy="0"/>
        </a:xfrm>
      </p:grpSpPr>
      <p:sp>
        <p:nvSpPr>
          <p:cNvPr id="2200" name="Google Shape;2200;g37c8494e7e_230_3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1" name="Google Shape;2201;g37c8494e7e_230_3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2" name="Shape 2212"/>
        <p:cNvGrpSpPr/>
        <p:nvPr/>
      </p:nvGrpSpPr>
      <p:grpSpPr>
        <a:xfrm>
          <a:off x="0" y="0"/>
          <a:ext cx="0" cy="0"/>
          <a:chOff x="0" y="0"/>
          <a:chExt cx="0" cy="0"/>
        </a:xfrm>
      </p:grpSpPr>
      <p:sp>
        <p:nvSpPr>
          <p:cNvPr id="2213" name="Google Shape;2213;g37c8494e7e_230_3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4" name="Google Shape;2214;g37c8494e7e_230_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6" name="Shape 2226"/>
        <p:cNvGrpSpPr/>
        <p:nvPr/>
      </p:nvGrpSpPr>
      <p:grpSpPr>
        <a:xfrm>
          <a:off x="0" y="0"/>
          <a:ext cx="0" cy="0"/>
          <a:chOff x="0" y="0"/>
          <a:chExt cx="0" cy="0"/>
        </a:xfrm>
      </p:grpSpPr>
      <p:sp>
        <p:nvSpPr>
          <p:cNvPr id="2227" name="Google Shape;2227;g37c8494e7e_230_3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8" name="Google Shape;2228;g37c8494e7e_230_3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g37c8494e7e_230_3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2" name="Google Shape;2242;g37c8494e7e_230_3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5" name="Shape 2255"/>
        <p:cNvGrpSpPr/>
        <p:nvPr/>
      </p:nvGrpSpPr>
      <p:grpSpPr>
        <a:xfrm>
          <a:off x="0" y="0"/>
          <a:ext cx="0" cy="0"/>
          <a:chOff x="0" y="0"/>
          <a:chExt cx="0" cy="0"/>
        </a:xfrm>
      </p:grpSpPr>
      <p:sp>
        <p:nvSpPr>
          <p:cNvPr id="2256" name="Google Shape;2256;g37c8494e7e_230_3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7" name="Google Shape;2257;g37c8494e7e_230_3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0" name="Shape 2270"/>
        <p:cNvGrpSpPr/>
        <p:nvPr/>
      </p:nvGrpSpPr>
      <p:grpSpPr>
        <a:xfrm>
          <a:off x="0" y="0"/>
          <a:ext cx="0" cy="0"/>
          <a:chOff x="0" y="0"/>
          <a:chExt cx="0" cy="0"/>
        </a:xfrm>
      </p:grpSpPr>
      <p:sp>
        <p:nvSpPr>
          <p:cNvPr id="2271" name="Google Shape;2271;g37c8494e7e_230_4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2" name="Google Shape;2272;g37c8494e7e_230_4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5" name="Shape 2285"/>
        <p:cNvGrpSpPr/>
        <p:nvPr/>
      </p:nvGrpSpPr>
      <p:grpSpPr>
        <a:xfrm>
          <a:off x="0" y="0"/>
          <a:ext cx="0" cy="0"/>
          <a:chOff x="0" y="0"/>
          <a:chExt cx="0" cy="0"/>
        </a:xfrm>
      </p:grpSpPr>
      <p:sp>
        <p:nvSpPr>
          <p:cNvPr id="2286" name="Google Shape;2286;g37c8494e7e_230_4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7" name="Google Shape;2287;g37c8494e7e_230_4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0" name="Shape 2300"/>
        <p:cNvGrpSpPr/>
        <p:nvPr/>
      </p:nvGrpSpPr>
      <p:grpSpPr>
        <a:xfrm>
          <a:off x="0" y="0"/>
          <a:ext cx="0" cy="0"/>
          <a:chOff x="0" y="0"/>
          <a:chExt cx="0" cy="0"/>
        </a:xfrm>
      </p:grpSpPr>
      <p:sp>
        <p:nvSpPr>
          <p:cNvPr id="2301" name="Google Shape;2301;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2" name="Google Shape;2302;p1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Vranglås: Oppdagelse, Unngåelse, Timeout.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Flere attributter kan ha leselåser, og da kan ikke noen ta en skrivelås.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I motsetning til transaksjoner. Konservativ er forskjellig fra Strict. Rigorous oppdaterer Strict</a:t>
            </a:r>
            <a:endParaRPr b="0" i="0" sz="1200" u="none" cap="none" strike="noStrike">
              <a:latin typeface="Calibri"/>
              <a:ea typeface="Calibri"/>
              <a:cs typeface="Calibri"/>
              <a:sym typeface="Calibri"/>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6" name="Shape 2306"/>
        <p:cNvGrpSpPr/>
        <p:nvPr/>
      </p:nvGrpSpPr>
      <p:grpSpPr>
        <a:xfrm>
          <a:off x="0" y="0"/>
          <a:ext cx="0" cy="0"/>
          <a:chOff x="0" y="0"/>
          <a:chExt cx="0" cy="0"/>
        </a:xfrm>
      </p:grpSpPr>
      <p:sp>
        <p:nvSpPr>
          <p:cNvPr id="2307" name="Google Shape;2307;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8" name="Google Shape;2308;p1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Vranglås: Oppdagelse, Unngåelse, Timeout.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Flere attributter kan ha leselåser, og da kan ikke noen ta en skrivelås.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I motsetning til transaksjoner. Konservativ er forskjellig fra Strict. Rigorous oppdaterer Strict</a:t>
            </a:r>
            <a:endParaRPr b="0" i="0" sz="1200" u="none" cap="none" strike="noStrike">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a948068a0_0_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g3a948068a0_0_4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Vehicle(RegNo, Producer, Model, Weight, Length, Height)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PassengerCar(RegNo, Seats)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Bus(RegNo, PassengerSeats, DriversLicenceRequirement, CargoVolume)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Truck(RegNo,CargoVolume, MaxCargoWeight, Class)</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Evt alt I Vehicle medtype. Veldig mange null-verdier.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Disjunkt. Kan kun være en. En strek -&gt; Må være en av de.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6" name="Shape 2316"/>
        <p:cNvGrpSpPr/>
        <p:nvPr/>
      </p:nvGrpSpPr>
      <p:grpSpPr>
        <a:xfrm>
          <a:off x="0" y="0"/>
          <a:ext cx="0" cy="0"/>
          <a:chOff x="0" y="0"/>
          <a:chExt cx="0" cy="0"/>
        </a:xfrm>
      </p:grpSpPr>
      <p:sp>
        <p:nvSpPr>
          <p:cNvPr id="2317" name="Google Shape;2317;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8" name="Google Shape;2318;p1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Vranglås: Oppdagelse, Unngåelse, Timeout.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Flere attributter kan ha leselåser, og da kan ikke noen ta en skrivelås.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I motsetning til transaksjoner. Konservativ er forskjellig fra Strict. Rigorous oppdaterer Strict</a:t>
            </a:r>
            <a:endParaRPr b="0" i="0" sz="1200" u="none" cap="none" strike="noStrike">
              <a:latin typeface="Calibri"/>
              <a:ea typeface="Calibri"/>
              <a:cs typeface="Calibri"/>
              <a:sym typeface="Calibri"/>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0" name="Shape 2330"/>
        <p:cNvGrpSpPr/>
        <p:nvPr/>
      </p:nvGrpSpPr>
      <p:grpSpPr>
        <a:xfrm>
          <a:off x="0" y="0"/>
          <a:ext cx="0" cy="0"/>
          <a:chOff x="0" y="0"/>
          <a:chExt cx="0" cy="0"/>
        </a:xfrm>
      </p:grpSpPr>
      <p:sp>
        <p:nvSpPr>
          <p:cNvPr id="2331" name="Google Shape;2331;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2" name="Google Shape;2332;p1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Vranglås: Oppdagelse, Unngåelse, Timeout.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Flere attributter kan ha leselåser, og da kan ikke noen ta en skrivelås.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I motsetning til transaksjoner. Konservativ er forskjellig fra Strict. Rigorous oppdaterer Strict</a:t>
            </a:r>
            <a:endParaRPr b="0" i="0" sz="1200" u="none" cap="none" strike="noStrike">
              <a:latin typeface="Calibri"/>
              <a:ea typeface="Calibri"/>
              <a:cs typeface="Calibri"/>
              <a:sym typeface="Calibri"/>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7" name="Shape 2347"/>
        <p:cNvGrpSpPr/>
        <p:nvPr/>
      </p:nvGrpSpPr>
      <p:grpSpPr>
        <a:xfrm>
          <a:off x="0" y="0"/>
          <a:ext cx="0" cy="0"/>
          <a:chOff x="0" y="0"/>
          <a:chExt cx="0" cy="0"/>
        </a:xfrm>
      </p:grpSpPr>
      <p:sp>
        <p:nvSpPr>
          <p:cNvPr id="2348" name="Google Shape;2348;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9" name="Google Shape;2349;p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Vranglås: Oppdagelse, Unngåelse, Timeout.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Flere attributter kan ha leselåser, og da kan ikke noen ta en skrivelås.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I motsetning til transaksjoner. Konservativ er forskjellig fra Strict. Rigorous oppdaterer Strict</a:t>
            </a:r>
            <a:endParaRPr b="0" i="0" sz="1200" u="none" cap="none" strike="noStrike">
              <a:latin typeface="Calibri"/>
              <a:ea typeface="Calibri"/>
              <a:cs typeface="Calibri"/>
              <a:sym typeface="Calibri"/>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4" name="Shape 2364"/>
        <p:cNvGrpSpPr/>
        <p:nvPr/>
      </p:nvGrpSpPr>
      <p:grpSpPr>
        <a:xfrm>
          <a:off x="0" y="0"/>
          <a:ext cx="0" cy="0"/>
          <a:chOff x="0" y="0"/>
          <a:chExt cx="0" cy="0"/>
        </a:xfrm>
      </p:grpSpPr>
      <p:sp>
        <p:nvSpPr>
          <p:cNvPr id="2365" name="Google Shape;2365;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6" name="Google Shape;2366;p1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Rl1(A); r1(a); rl2(B); r2(B); wl1(B) – KAN IKKE KJØRE; rl2(A); r2(A); c2; ul2(B); ul2(A); w1L(B), w1(B), w1l(c); w1©; c1</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Med forskjellig typer: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Rigorous er det som er blitt gitt på eksamen</a:t>
            </a:r>
            <a:endParaRPr b="0" i="0" sz="1200" u="none" cap="none" strike="noStrike">
              <a:latin typeface="Calibri"/>
              <a:ea typeface="Calibri"/>
              <a:cs typeface="Calibri"/>
              <a:sym typeface="Calibri"/>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0" name="Shape 2370"/>
        <p:cNvGrpSpPr/>
        <p:nvPr/>
      </p:nvGrpSpPr>
      <p:grpSpPr>
        <a:xfrm>
          <a:off x="0" y="0"/>
          <a:ext cx="0" cy="0"/>
          <a:chOff x="0" y="0"/>
          <a:chExt cx="0" cy="0"/>
        </a:xfrm>
      </p:grpSpPr>
      <p:sp>
        <p:nvSpPr>
          <p:cNvPr id="2371" name="Google Shape;2371;p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2" name="Google Shape;2372;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7" name="Shape 2377"/>
        <p:cNvGrpSpPr/>
        <p:nvPr/>
      </p:nvGrpSpPr>
      <p:grpSpPr>
        <a:xfrm>
          <a:off x="0" y="0"/>
          <a:ext cx="0" cy="0"/>
          <a:chOff x="0" y="0"/>
          <a:chExt cx="0" cy="0"/>
        </a:xfrm>
      </p:grpSpPr>
      <p:sp>
        <p:nvSpPr>
          <p:cNvPr id="2378" name="Google Shape;2378;p1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9" name="Google Shape;2379;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4" name="Shape 2384"/>
        <p:cNvGrpSpPr/>
        <p:nvPr/>
      </p:nvGrpSpPr>
      <p:grpSpPr>
        <a:xfrm>
          <a:off x="0" y="0"/>
          <a:ext cx="0" cy="0"/>
          <a:chOff x="0" y="0"/>
          <a:chExt cx="0" cy="0"/>
        </a:xfrm>
      </p:grpSpPr>
      <p:sp>
        <p:nvSpPr>
          <p:cNvPr id="2385" name="Google Shape;2385;p1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6" name="Google Shape;2386;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1" name="Shape 2391"/>
        <p:cNvGrpSpPr/>
        <p:nvPr/>
      </p:nvGrpSpPr>
      <p:grpSpPr>
        <a:xfrm>
          <a:off x="0" y="0"/>
          <a:ext cx="0" cy="0"/>
          <a:chOff x="0" y="0"/>
          <a:chExt cx="0" cy="0"/>
        </a:xfrm>
      </p:grpSpPr>
      <p:sp>
        <p:nvSpPr>
          <p:cNvPr id="2392" name="Google Shape;2392;p1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3" name="Google Shape;2393;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Google Shape;2399;p1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0" name="Google Shape;2400;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5" name="Shape 2405"/>
        <p:cNvGrpSpPr/>
        <p:nvPr/>
      </p:nvGrpSpPr>
      <p:grpSpPr>
        <a:xfrm>
          <a:off x="0" y="0"/>
          <a:ext cx="0" cy="0"/>
          <a:chOff x="0" y="0"/>
          <a:chExt cx="0" cy="0"/>
        </a:xfrm>
      </p:grpSpPr>
      <p:sp>
        <p:nvSpPr>
          <p:cNvPr id="2406" name="Google Shape;2406;p1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7" name="Google Shape;2407;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8f3365036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8f3365036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o-NO"/>
              <a:t>Denne kan være litt forvirrende, men anbefaler å bruke tid på å forstå denne!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2" name="Shape 2412"/>
        <p:cNvGrpSpPr/>
        <p:nvPr/>
      </p:nvGrpSpPr>
      <p:grpSpPr>
        <a:xfrm>
          <a:off x="0" y="0"/>
          <a:ext cx="0" cy="0"/>
          <a:chOff x="0" y="0"/>
          <a:chExt cx="0" cy="0"/>
        </a:xfrm>
      </p:grpSpPr>
      <p:sp>
        <p:nvSpPr>
          <p:cNvPr id="2413" name="Google Shape;2413;p1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4" name="Google Shape;2414;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9" name="Shape 2419"/>
        <p:cNvGrpSpPr/>
        <p:nvPr/>
      </p:nvGrpSpPr>
      <p:grpSpPr>
        <a:xfrm>
          <a:off x="0" y="0"/>
          <a:ext cx="0" cy="0"/>
          <a:chOff x="0" y="0"/>
          <a:chExt cx="0" cy="0"/>
        </a:xfrm>
      </p:grpSpPr>
      <p:sp>
        <p:nvSpPr>
          <p:cNvPr id="2420" name="Google Shape;2420;p1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1" name="Google Shape;2421;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6" name="Shape 2426"/>
        <p:cNvGrpSpPr/>
        <p:nvPr/>
      </p:nvGrpSpPr>
      <p:grpSpPr>
        <a:xfrm>
          <a:off x="0" y="0"/>
          <a:ext cx="0" cy="0"/>
          <a:chOff x="0" y="0"/>
          <a:chExt cx="0" cy="0"/>
        </a:xfrm>
      </p:grpSpPr>
      <p:sp>
        <p:nvSpPr>
          <p:cNvPr id="2427" name="Google Shape;2427;p1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8" name="Google Shape;2428;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3" name="Shape 2433"/>
        <p:cNvGrpSpPr/>
        <p:nvPr/>
      </p:nvGrpSpPr>
      <p:grpSpPr>
        <a:xfrm>
          <a:off x="0" y="0"/>
          <a:ext cx="0" cy="0"/>
          <a:chOff x="0" y="0"/>
          <a:chExt cx="0" cy="0"/>
        </a:xfrm>
      </p:grpSpPr>
      <p:sp>
        <p:nvSpPr>
          <p:cNvPr id="2434" name="Google Shape;2434;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5" name="Google Shape;2435;p1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Dirty Read: Du leser fra noe som ikke er committet.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Unrepeatable read. En transaksjon som leser noe to ganger bør være det samme</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Lost Update: En skriving blir overkjørt for du comitter.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9" name="Shape 2439"/>
        <p:cNvGrpSpPr/>
        <p:nvPr/>
      </p:nvGrpSpPr>
      <p:grpSpPr>
        <a:xfrm>
          <a:off x="0" y="0"/>
          <a:ext cx="0" cy="0"/>
          <a:chOff x="0" y="0"/>
          <a:chExt cx="0" cy="0"/>
        </a:xfrm>
      </p:grpSpPr>
      <p:sp>
        <p:nvSpPr>
          <p:cNvPr id="2440" name="Google Shape;2440;g3a8dab834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3a8dab834b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5" name="Shape 2445"/>
        <p:cNvGrpSpPr/>
        <p:nvPr/>
      </p:nvGrpSpPr>
      <p:grpSpPr>
        <a:xfrm>
          <a:off x="0" y="0"/>
          <a:ext cx="0" cy="0"/>
          <a:chOff x="0" y="0"/>
          <a:chExt cx="0" cy="0"/>
        </a:xfrm>
      </p:grpSpPr>
      <p:sp>
        <p:nvSpPr>
          <p:cNvPr id="2446" name="Google Shape;2446;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7" name="Google Shape;2447;p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Hva handler Undo/Redo om.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Hvis det krasjer. No-Force: Du er ikke sikker på om ting har blitt gjort – derfor REDO: (Trengs ikke ved Force da du ikke ønsker å gjøre det på nytt)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STEAL. Transaksjoner som ikke er ferdige kan ha blitt skrevet til disk-  derfor UNDO</a:t>
            </a:r>
            <a:endParaRPr b="0" i="0" sz="1200" u="none" cap="none" strike="noStrike">
              <a:latin typeface="Calibri"/>
              <a:ea typeface="Calibri"/>
              <a:cs typeface="Calibri"/>
              <a:sym typeface="Calibri"/>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2" name="Shape 2452"/>
        <p:cNvGrpSpPr/>
        <p:nvPr/>
      </p:nvGrpSpPr>
      <p:grpSpPr>
        <a:xfrm>
          <a:off x="0" y="0"/>
          <a:ext cx="0" cy="0"/>
          <a:chOff x="0" y="0"/>
          <a:chExt cx="0" cy="0"/>
        </a:xfrm>
      </p:grpSpPr>
      <p:sp>
        <p:nvSpPr>
          <p:cNvPr id="2453" name="Google Shape;2453;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4" name="Google Shape;2454;p1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No-force: Trenger ikke skrive alt til disk ved commit.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Steal: Kan bruke plassen I minnet til ting. </a:t>
            </a:r>
            <a:endParaRPr/>
          </a:p>
          <a:p>
            <a:pPr indent="0" lvl="0" marL="0" marR="0" rtl="0" algn="l">
              <a:lnSpc>
                <a:spcPct val="100000"/>
              </a:lnSpc>
              <a:spcBef>
                <a:spcPts val="0"/>
              </a:spcBef>
              <a:spcAft>
                <a:spcPts val="0"/>
              </a:spcAft>
              <a:buNone/>
            </a:pPr>
            <a:r>
              <a:rPr lang="no-NO" sz="1200">
                <a:latin typeface="Calibri"/>
                <a:ea typeface="Calibri"/>
                <a:cs typeface="Calibri"/>
                <a:sym typeface="Calibri"/>
              </a:rPr>
              <a:t>Hva er logger: En simpel beskrivelse av alt som har blitt gjort med Databasen</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Klassiske eksamenspørsmål. Hvordan ser transaksjonstabellen/DPT ut</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Hvilke loggposter trenger Redo.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8" name="Shape 2458"/>
        <p:cNvGrpSpPr/>
        <p:nvPr/>
      </p:nvGrpSpPr>
      <p:grpSpPr>
        <a:xfrm>
          <a:off x="0" y="0"/>
          <a:ext cx="0" cy="0"/>
          <a:chOff x="0" y="0"/>
          <a:chExt cx="0" cy="0"/>
        </a:xfrm>
      </p:grpSpPr>
      <p:sp>
        <p:nvSpPr>
          <p:cNvPr id="2459" name="Google Shape;2459;p1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o-NO"/>
              <a:t>Først analyse: Bygger DPT og TT ut ifra loggen. </a:t>
            </a:r>
            <a:endParaRPr/>
          </a:p>
          <a:p>
            <a:pPr indent="0" lvl="0" marL="0" rtl="0" algn="l">
              <a:spcBef>
                <a:spcPts val="0"/>
              </a:spcBef>
              <a:spcAft>
                <a:spcPts val="0"/>
              </a:spcAft>
              <a:buNone/>
            </a:pPr>
            <a:r>
              <a:rPr lang="no-NO"/>
              <a:t>Gjør så alt på nytt som ikke har blitt gjort tidligere. </a:t>
            </a:r>
            <a:endParaRPr/>
          </a:p>
          <a:p>
            <a:pPr indent="0" lvl="0" marL="0" rtl="0" algn="l">
              <a:spcBef>
                <a:spcPts val="0"/>
              </a:spcBef>
              <a:spcAft>
                <a:spcPts val="0"/>
              </a:spcAft>
              <a:buNone/>
            </a:pPr>
            <a:r>
              <a:rPr lang="no-NO"/>
              <a:t>Tar så og undoer alle transaksjoner som ikke er commited</a:t>
            </a:r>
            <a:endParaRPr/>
          </a:p>
        </p:txBody>
      </p:sp>
      <p:sp>
        <p:nvSpPr>
          <p:cNvPr id="2460" name="Google Shape;2460;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5" name="Shape 2465"/>
        <p:cNvGrpSpPr/>
        <p:nvPr/>
      </p:nvGrpSpPr>
      <p:grpSpPr>
        <a:xfrm>
          <a:off x="0" y="0"/>
          <a:ext cx="0" cy="0"/>
          <a:chOff x="0" y="0"/>
          <a:chExt cx="0" cy="0"/>
        </a:xfrm>
      </p:grpSpPr>
      <p:sp>
        <p:nvSpPr>
          <p:cNvPr id="2466" name="Google Shape;2466;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7" name="Google Shape;2467;p1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No-force: Trenger ikke skrive alt til disk ved commit.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Steal: Kan bruke plassen I minnet til ting.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Ønske om å minimisere blokkaksesser</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Klassiske eksamenspørsmål. Hvordan ser transaksjonstabellen/DPT ut</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Hvilke loggposter trenger Redo.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4" name="Shape 2474"/>
        <p:cNvGrpSpPr/>
        <p:nvPr/>
      </p:nvGrpSpPr>
      <p:grpSpPr>
        <a:xfrm>
          <a:off x="0" y="0"/>
          <a:ext cx="0" cy="0"/>
          <a:chOff x="0" y="0"/>
          <a:chExt cx="0" cy="0"/>
        </a:xfrm>
      </p:grpSpPr>
      <p:sp>
        <p:nvSpPr>
          <p:cNvPr id="2475" name="Google Shape;2475;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6" name="Google Shape;2476;p1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Ved commit skrives loggposten til disk, ikke nødvendigvis DPT.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REDO-fasen. Trenger ikke redo om blokka ikke har blitt gjort noe med.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Hvis loggposten LSN er mindre enn DPT recoveryLSN så ble blokka skitten etter dette.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Hvis du leser inn </a:t>
            </a:r>
            <a:r>
              <a:rPr b="0" i="0" lang="no-NO" sz="1200" u="none" cap="none" strike="noStrike">
                <a:latin typeface="Calibri"/>
                <a:ea typeface="Calibri"/>
                <a:cs typeface="Calibri"/>
                <a:sym typeface="Calibri"/>
              </a:rPr>
              <a:t>blokka </a:t>
            </a:r>
            <a:r>
              <a:rPr b="0" i="0" lang="no-NO" sz="1200" u="none" cap="none" strike="noStrike">
                <a:latin typeface="Calibri"/>
                <a:ea typeface="Calibri"/>
                <a:cs typeface="Calibri"/>
                <a:sym typeface="Calibri"/>
              </a:rPr>
              <a:t>og den har blitt skrevet til disk I etterkant trenger en ikke REDO.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Hva må en UNDO: Alle transaksjoner som ikke har committet. </a:t>
            </a:r>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Eksamen: Sommer 2017 Oppgave 7</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Seletion: Filtrer hva du egentlig ønsker</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Projection: Velg ut hvilke felt du egentlig vil se</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Join: Joiner på en kolonne, der de er like.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Union: Må ha like tabeller, kan slå de sammen</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Kartesisk produkt alle</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Set difference: Det som er tilstede I en tuppel, men som ikke er tilstede I en annen</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0" name="Shape 2480"/>
        <p:cNvGrpSpPr/>
        <p:nvPr/>
      </p:nvGrpSpPr>
      <p:grpSpPr>
        <a:xfrm>
          <a:off x="0" y="0"/>
          <a:ext cx="0" cy="0"/>
          <a:chOff x="0" y="0"/>
          <a:chExt cx="0" cy="0"/>
        </a:xfrm>
      </p:grpSpPr>
      <p:sp>
        <p:nvSpPr>
          <p:cNvPr id="2481" name="Google Shape;2481;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2" name="Google Shape;2482;p1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Google Shape;2488;p1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9" name="Google Shape;2489;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9" name="Shape 2499"/>
        <p:cNvGrpSpPr/>
        <p:nvPr/>
      </p:nvGrpSpPr>
      <p:grpSpPr>
        <a:xfrm>
          <a:off x="0" y="0"/>
          <a:ext cx="0" cy="0"/>
          <a:chOff x="0" y="0"/>
          <a:chExt cx="0" cy="0"/>
        </a:xfrm>
      </p:grpSpPr>
      <p:sp>
        <p:nvSpPr>
          <p:cNvPr id="2500" name="Google Shape;2500;p1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1" name="Google Shape;2501;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p1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3" name="Google Shape;2513;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4" name="Shape 2524"/>
        <p:cNvGrpSpPr/>
        <p:nvPr/>
      </p:nvGrpSpPr>
      <p:grpSpPr>
        <a:xfrm>
          <a:off x="0" y="0"/>
          <a:ext cx="0" cy="0"/>
          <a:chOff x="0" y="0"/>
          <a:chExt cx="0" cy="0"/>
        </a:xfrm>
      </p:grpSpPr>
      <p:sp>
        <p:nvSpPr>
          <p:cNvPr id="2525" name="Google Shape;2525;p1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6" name="Google Shape;2526;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9" name="Shape 2539"/>
        <p:cNvGrpSpPr/>
        <p:nvPr/>
      </p:nvGrpSpPr>
      <p:grpSpPr>
        <a:xfrm>
          <a:off x="0" y="0"/>
          <a:ext cx="0" cy="0"/>
          <a:chOff x="0" y="0"/>
          <a:chExt cx="0" cy="0"/>
        </a:xfrm>
      </p:grpSpPr>
      <p:sp>
        <p:nvSpPr>
          <p:cNvPr id="2540" name="Google Shape;2540;p1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1" name="Google Shape;2541;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6" name="Shape 2556"/>
        <p:cNvGrpSpPr/>
        <p:nvPr/>
      </p:nvGrpSpPr>
      <p:grpSpPr>
        <a:xfrm>
          <a:off x="0" y="0"/>
          <a:ext cx="0" cy="0"/>
          <a:chOff x="0" y="0"/>
          <a:chExt cx="0" cy="0"/>
        </a:xfrm>
      </p:grpSpPr>
      <p:sp>
        <p:nvSpPr>
          <p:cNvPr id="2557" name="Google Shape;2557;p1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8" name="Google Shape;2558;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1" name="Shape 2571"/>
        <p:cNvGrpSpPr/>
        <p:nvPr/>
      </p:nvGrpSpPr>
      <p:grpSpPr>
        <a:xfrm>
          <a:off x="0" y="0"/>
          <a:ext cx="0" cy="0"/>
          <a:chOff x="0" y="0"/>
          <a:chExt cx="0" cy="0"/>
        </a:xfrm>
      </p:grpSpPr>
      <p:sp>
        <p:nvSpPr>
          <p:cNvPr id="2572" name="Google Shape;2572;p1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3" name="Google Shape;2573;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6" name="Shape 2586"/>
        <p:cNvGrpSpPr/>
        <p:nvPr/>
      </p:nvGrpSpPr>
      <p:grpSpPr>
        <a:xfrm>
          <a:off x="0" y="0"/>
          <a:ext cx="0" cy="0"/>
          <a:chOff x="0" y="0"/>
          <a:chExt cx="0" cy="0"/>
        </a:xfrm>
      </p:grpSpPr>
      <p:sp>
        <p:nvSpPr>
          <p:cNvPr id="2587" name="Google Shape;2587;p1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8" name="Google Shape;2588;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3" name="Shape 2603"/>
        <p:cNvGrpSpPr/>
        <p:nvPr/>
      </p:nvGrpSpPr>
      <p:grpSpPr>
        <a:xfrm>
          <a:off x="0" y="0"/>
          <a:ext cx="0" cy="0"/>
          <a:chOff x="0" y="0"/>
          <a:chExt cx="0" cy="0"/>
        </a:xfrm>
      </p:grpSpPr>
      <p:sp>
        <p:nvSpPr>
          <p:cNvPr id="2604" name="Google Shape;2604;p1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5" name="Google Shape;2605;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5" name="Shape 2615"/>
        <p:cNvGrpSpPr/>
        <p:nvPr/>
      </p:nvGrpSpPr>
      <p:grpSpPr>
        <a:xfrm>
          <a:off x="0" y="0"/>
          <a:ext cx="0" cy="0"/>
          <a:chOff x="0" y="0"/>
          <a:chExt cx="0" cy="0"/>
        </a:xfrm>
      </p:grpSpPr>
      <p:sp>
        <p:nvSpPr>
          <p:cNvPr id="2616" name="Google Shape;2616;p1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7" name="Google Shape;2617;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9" name="Shape 2629"/>
        <p:cNvGrpSpPr/>
        <p:nvPr/>
      </p:nvGrpSpPr>
      <p:grpSpPr>
        <a:xfrm>
          <a:off x="0" y="0"/>
          <a:ext cx="0" cy="0"/>
          <a:chOff x="0" y="0"/>
          <a:chExt cx="0" cy="0"/>
        </a:xfrm>
      </p:grpSpPr>
      <p:sp>
        <p:nvSpPr>
          <p:cNvPr id="2630" name="Google Shape;2630;p1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1" name="Google Shape;2631;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p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5" name="Google Shape;2645;p1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lang="no-NO"/>
              <a:t>Checkpoint skaper en Transaction Table og DPT så du ikke trenger å gjøre det fra starten av</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0" name="Shape 2650"/>
        <p:cNvGrpSpPr/>
        <p:nvPr/>
      </p:nvGrpSpPr>
      <p:grpSpPr>
        <a:xfrm>
          <a:off x="0" y="0"/>
          <a:ext cx="0" cy="0"/>
          <a:chOff x="0" y="0"/>
          <a:chExt cx="0" cy="0"/>
        </a:xfrm>
      </p:grpSpPr>
      <p:sp>
        <p:nvSpPr>
          <p:cNvPr id="2651" name="Google Shape;2651;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2" name="Google Shape;2652;p1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recLSN er tidligste blokkposter som gjorde blokka skitten</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Transaction Table er siste loggen som ble gjort med denne transaksjonen</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7" name="Shape 2657"/>
        <p:cNvGrpSpPr/>
        <p:nvPr/>
      </p:nvGrpSpPr>
      <p:grpSpPr>
        <a:xfrm>
          <a:off x="0" y="0"/>
          <a:ext cx="0" cy="0"/>
          <a:chOff x="0" y="0"/>
          <a:chExt cx="0" cy="0"/>
        </a:xfrm>
      </p:grpSpPr>
      <p:sp>
        <p:nvSpPr>
          <p:cNvPr id="2658" name="Google Shape;2658;p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9" name="Google Shape;2659;p1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recLSN er tidligste blokkposter som gjorde blokka skitten</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Transaction Table er siste loggen som ble gjort med denne transaksjonen</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p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8" name="Google Shape;2668;p1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recLSN er tidligste blokkposter som gjorde blokka skitten</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Transaction Table er siste loggen som ble gjort med denne transaksjonen</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9" name="Shape 2679"/>
        <p:cNvGrpSpPr/>
        <p:nvPr/>
      </p:nvGrpSpPr>
      <p:grpSpPr>
        <a:xfrm>
          <a:off x="0" y="0"/>
          <a:ext cx="0" cy="0"/>
          <a:chOff x="0" y="0"/>
          <a:chExt cx="0" cy="0"/>
        </a:xfrm>
      </p:grpSpPr>
      <p:sp>
        <p:nvSpPr>
          <p:cNvPr id="2680" name="Google Shape;2680;p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1" name="Google Shape;2681;p1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recLSN er tidligste blokkposter som gjorde blokka skitten</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Transaction Table er siste loggen som ble gjort med denne transaksjonen</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2" name="Shape 2692"/>
        <p:cNvGrpSpPr/>
        <p:nvPr/>
      </p:nvGrpSpPr>
      <p:grpSpPr>
        <a:xfrm>
          <a:off x="0" y="0"/>
          <a:ext cx="0" cy="0"/>
          <a:chOff x="0" y="0"/>
          <a:chExt cx="0" cy="0"/>
        </a:xfrm>
      </p:grpSpPr>
      <p:sp>
        <p:nvSpPr>
          <p:cNvPr id="2693" name="Google Shape;2693;p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4" name="Google Shape;2694;p1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recLSN er tidligste blokkposter som gjorde blokka skitten</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Transaction Table er siste loggen som ble gjort med denne transaksjonen</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5" name="Shape 2705"/>
        <p:cNvGrpSpPr/>
        <p:nvPr/>
      </p:nvGrpSpPr>
      <p:grpSpPr>
        <a:xfrm>
          <a:off x="0" y="0"/>
          <a:ext cx="0" cy="0"/>
          <a:chOff x="0" y="0"/>
          <a:chExt cx="0" cy="0"/>
        </a:xfrm>
      </p:grpSpPr>
      <p:sp>
        <p:nvSpPr>
          <p:cNvPr id="2706" name="Google Shape;2706;p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7" name="Google Shape;2707;p1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T2 blir </a:t>
            </a:r>
            <a:r>
              <a:rPr lang="no-NO"/>
              <a:t>“vinner”</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5" name="Shape 2715"/>
        <p:cNvGrpSpPr/>
        <p:nvPr/>
      </p:nvGrpSpPr>
      <p:grpSpPr>
        <a:xfrm>
          <a:off x="0" y="0"/>
          <a:ext cx="0" cy="0"/>
          <a:chOff x="0" y="0"/>
          <a:chExt cx="0" cy="0"/>
        </a:xfrm>
      </p:grpSpPr>
      <p:sp>
        <p:nvSpPr>
          <p:cNvPr id="2716" name="Google Shape;2716;g37c8494e7e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37c8494e7e_3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1" name="Shape 2721"/>
        <p:cNvGrpSpPr/>
        <p:nvPr/>
      </p:nvGrpSpPr>
      <p:grpSpPr>
        <a:xfrm>
          <a:off x="0" y="0"/>
          <a:ext cx="0" cy="0"/>
          <a:chOff x="0" y="0"/>
          <a:chExt cx="0" cy="0"/>
        </a:xfrm>
      </p:grpSpPr>
      <p:sp>
        <p:nvSpPr>
          <p:cNvPr id="2722" name="Google Shape;2722;p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3" name="Google Shape;2723;p1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lang="no-NO"/>
              <a:t>Tilbakemeldinger mottas med stor takk</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6" name="Shape 2726"/>
        <p:cNvGrpSpPr/>
        <p:nvPr/>
      </p:nvGrpSpPr>
      <p:grpSpPr>
        <a:xfrm>
          <a:off x="0" y="0"/>
          <a:ext cx="0" cy="0"/>
          <a:chOff x="0" y="0"/>
          <a:chExt cx="0" cy="0"/>
        </a:xfrm>
      </p:grpSpPr>
      <p:sp>
        <p:nvSpPr>
          <p:cNvPr id="2727" name="Google Shape;2727;p1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8" name="Google Shape;2728;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8f3365036_1_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o-NO"/>
              <a:t>Join vs. Naturlig join </a:t>
            </a:r>
            <a:endParaRPr/>
          </a:p>
        </p:txBody>
      </p:sp>
      <p:sp>
        <p:nvSpPr>
          <p:cNvPr id="278" name="Google Shape;278;g58f3365036_1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NB Det er forskjellig hvordan det er finert hva som skjer når det er forskjellige kjøp </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Får et sinnsykt stort resultat…</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Sjelden brukbart i det hele tatt, dette her trenger en nesten aldri</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Trekker de som er I B vekk fra A. </a:t>
            </a:r>
            <a:endParaRPr b="0" i="0" sz="2200" u="none" cap="none" strike="noStrike">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no-NO">
                <a:solidFill>
                  <a:schemeClr val="dk1"/>
                </a:solidFill>
              </a:rPr>
              <a:t>Legg merke til Union-kompatible-tabeller!</a:t>
            </a:r>
            <a:endParaRPr>
              <a:solidFill>
                <a:schemeClr val="dk1"/>
              </a:solidFill>
            </a:endParaRPr>
          </a:p>
          <a:p>
            <a:pPr indent="0" lvl="0" marL="0" marR="0" rtl="0" algn="l">
              <a:lnSpc>
                <a:spcPct val="117999"/>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o-NO"/>
              <a:t>Legg merke til Union-kompatible-tabeller!</a:t>
            </a:r>
            <a:endParaRPr/>
          </a:p>
        </p:txBody>
      </p:sp>
      <p:sp>
        <p:nvSpPr>
          <p:cNvPr id="318" name="Google Shape;31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Gjør b) og c)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Eksamen 2013</a:t>
            </a:r>
            <a:endParaRPr b="0" i="0" sz="1200" u="none" cap="none" strike="noStrike">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Gjør b) og c)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Eksamen 2013</a:t>
            </a:r>
            <a:endParaRPr b="0" i="0" sz="1200" u="none" cap="none" strike="noStrike">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a8dab834b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a8dab834b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 name="Google Shape;497;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Eksempler: Vise Count, og Distinct.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AND, OR, NOT</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Vise tre forskjellige join-eksempler. Natural, inner og Where.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Select Count() og Avg.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SELECT CustomerName, Count(*) FROM Customers NATURAL JOIN Orders GROUP BY CustomerName HAVING Count(*)&gt;1</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SELECT CustomerName, Count(*) FROM Customers NATURAL JOIN Orders WHERE CustomerName LIKE "%a%" GROUP BY CustomerName HAVING Count(*)&gt;1 ORDER BY CustomerName DESC</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SELECT * FROM [Customers] where CustomerID NOT IN (SELECT CustomerId FROM Orders)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GROUP BY SupplierName HAVING, og ORDER BY</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Like: Finne Strings som bare matcher delvis</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IN – finn kunder som aldri har kjøpt noe</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Min og Max</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a948068a0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g3a948068a0_0_4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Andre ting som er nyttige.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Delete From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Update</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Create Table..</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Insert into table VALUES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8f3365036_1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8f3365036_1_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8" name="Google Shape;528;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3a948068a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6" name="Google Shape;536;g3a948068a0_0_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3a948068a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 name="Google Shape;544;g3a948068a0_0_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3a948068a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g3a948068a0_0_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3a948068a0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3" name="Google Shape;563;g3a948068a0_0_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3a948068a0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3" name="Google Shape;573;g3a948068a0_0_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Har en kontroll på ER-diagrammer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Total spesialisering – må være en subklasse, en vs to streker.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Disjunkt, kan kun være en, overlappende, markeres med d og o.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3a948068a0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3" name="Google Shape;583;g3a948068a0_0_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3a948068a0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3" name="Google Shape;593;g3a948068a0_0_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3a948068a0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0" name="Google Shape;600;g3a948068a0_0_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3a948068a0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9" name="Google Shape;609;g3a948068a0_0_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3a948068a0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8" name="Google Shape;618;g3a948068a0_0_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3a948068a0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8" name="Google Shape;628;g3a948068a0_0_1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ac85428d0_3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8" name="Google Shape;638;g3ac85428d0_34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3a948068a0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8" name="Google Shape;648;g3a948068a0_0_1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3a948068a0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8" name="Google Shape;658;g3a948068a0_0_1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3a948068a0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8" name="Google Shape;668;g3a948068a0_0_1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3a948068a0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8" name="Google Shape;678;g3a948068a0_0_1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3a948068a0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8" name="Google Shape;688;g3a948068a0_0_1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3a948068a0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8" name="Google Shape;698;g3a948068a0_0_1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3a948068a0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7" name="Google Shape;707;g3a948068a0_0_1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a948068a0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7" name="Google Shape;717;g3a948068a0_0_1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3a948068a0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6" name="Google Shape;726;g3a948068a0_0_1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3a948068a0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5" name="Google Shape;735;g3a948068a0_0_2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3a948068a0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4" name="Google Shape;744;g3a948068a0_0_2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3a948068a0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3" name="Google Shape;753;g3a948068a0_0_2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a948068a0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3" name="Google Shape;763;g3a948068a0_0_2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 SELECT PhotoID, Title from Photo WHERE PhotoID NOT IN (Select PhotoID FROM KeywordPhoto)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e) SELECT DISTINCT Name from PERSON NATURAL JOIN PersonInPhoto NATURAL JOIN KeywordPhoto NATURAL JOIN Keyword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WHERE Keyword=“Terrengsykling”</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f) Select PersoNID, Name, Count(*) FROM Person NATURAL JOIN PersonInPhoto</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GROUP BY PersonId, Name HAVING count(PhotoId)&gt;100 ORDER BY count(PhotoId) desc;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o-NO"/>
              <a:t>Vises i VisualER</a:t>
            </a:r>
            <a:endParaRPr/>
          </a:p>
        </p:txBody>
      </p:sp>
      <p:sp>
        <p:nvSpPr>
          <p:cNvPr id="126" name="Google Shape;12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8" name="Google Shape;778;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Update: Mest vanlig, der du har redundans I databasen. Hvis du registrerer kunden din per kjøp, blir det veldig mange steder å oppdatere dersom en bytter adresse.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Insertion: Vanlig der du har attributter som ikke nødvendigvis er nødvendige enda. Dersom du akkurat har ansatt en ny person, men ikke blitt plassert på et prosjekt enda, ønsker du da at det skal være null-verdier der?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Deletion: Hvis eneste stedet navnet på avdelingen er lagret er sammen med ansatte, hvis en da fjerner alle ansatte for avdelingen har vi ikke lenger avdelingen heller.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4" name="Google Shape;784;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INSERT – Kan ikke legge til et rom som ikke har et fag</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Delete, hmister all informasjon rommet his vi sletter et fag</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Oppdaterer, må passe på å oppdatere flere steder</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58f3365036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1" name="Google Shape;791;g58f3365036_1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Update: Mest vanlig, der du har redundans I databasen. Hvis du registrerer kunden din per kjøp, blir det veldig mange steder å oppdatere dersom en bytter adresse.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Insertion: Vanlig der du har attributter som ikke nødvendigvis er nødvendige enda. Dersom du akkurat har ansatt en ny person, men ikke blitt plassert på et prosjekt enda, ønsker du da at det skal være null-verdier der?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Deletion: Hvis eneste stedet navnet på avdelingen er lagret er sammen med ansatte, hvis en da fjerner alle ansatte for avdelingen har vi ikke lenger avdelingen heller.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58f3365036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7" name="Google Shape;797;g58f3365036_1_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Update: Mest vanlig, der du har redundans I databasen. Hvis du registrerer kunden din per kjøp, blir det veldig mange steder å oppdatere dersom en bytter adresse. </a:t>
            </a:r>
            <a:br>
              <a:rPr b="0" i="0" lang="no-NO" sz="1200" u="none" cap="none" strike="noStrike">
                <a:latin typeface="Calibri"/>
                <a:ea typeface="Calibri"/>
                <a:cs typeface="Calibri"/>
                <a:sym typeface="Calibri"/>
              </a:rPr>
            </a:br>
            <a:r>
              <a:rPr b="0" i="0" lang="no-NO" sz="1200" u="none" cap="none" strike="noStrike">
                <a:latin typeface="Calibri"/>
                <a:ea typeface="Calibri"/>
                <a:cs typeface="Calibri"/>
                <a:sym typeface="Calibri"/>
              </a:rPr>
              <a:t>Insertion: Vanlig der du har attributter som ikke nødvendigvis er nødvendige enda. Dersom du akkurat har ansatt en ny person, men ikke blitt plassert på et prosjekt enda, ønsker du da at det skal være null-verdier der?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Deletion: Hvis eneste stedet navnet på avdelingen er lagret er sammen med ansatte, hvis en da fjerner alle ansatte for avdelingen har vi ikke lenger avdelingen heller.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4" name="Google Shape;804;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Sletting -&gt; Fjerner vi ordrer kan vi miste informasjonen om pizzaen</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Update -&gt; Skal vi oppdatere et CustomerName må vi gjøre det mange steder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Insertion -&gt; Kan ikke lage en pizza uten at det finnes en ordre på den</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1" name="Google Shape;811;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Sletting -&gt; Fjerner vi ordrer kan vi miste informasjonen om pizzaen</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Update -&gt; Skal vi oppdatere et CustomerName må vi gjøre det mange steder</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Insertion -&gt; Kan ikke lage en pizza uten at det finnes en ordre på den</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3a948068a0_0_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a948068a0_0_3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a948068a0_0_3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a948068a0_0_3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6" name="Google Shape;836;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Atomic handler om det at det kun skal inneholde en informasjonsbit.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Må ikke ha repeterende informasjon</a:t>
            </a:r>
            <a:endParaRPr b="0" i="0" sz="1200" u="none" cap="none" strike="noStrike">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8f3365036_1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o-NO"/>
              <a:t>Vises i VisualER</a:t>
            </a:r>
            <a:endParaRPr/>
          </a:p>
        </p:txBody>
      </p:sp>
      <p:sp>
        <p:nvSpPr>
          <p:cNvPr id="132" name="Google Shape;132;g58f3365036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5" name="Google Shape;855;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Oppfyller første normalform. Problemer: Andre normalform – delvise avhengigheter all over.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1" name="Google Shape;861;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Oppfyller første normalform. Problemer: Andre normalform – delvise avhengigheter all over.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5" name="Google Shape;875;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Oppfyller første normalform. Problemer: Andre normalform – delvise avhengigheter all over.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7" name="Google Shape;887;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2. Normalform oppnådd, En kaniddatnøkkel med kun ett attributt. (Bortsett fra kjøp)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6" name="Google Shape;896;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Funksjonelle avhengigheter. Så må Venstresiden enten være en supernøkkel, eller så må høyresiden være et nøkkelatributt</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2" name="Google Shape;902;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2. Normalform oppnådd, En kaniddatnøkkel med kun ett attributt. (Bortsett fra kjøp)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Leverandør er ikke en supernøkkel </a:t>
            </a:r>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Telefonnummer peker også tilbake til på Leverandør, som heller ikke lov er siden X ikke er supernøkkel og Y ikke er et nøkkelattributt.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3" name="Google Shape;913;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Oppfyller nå 3. Da ingen er avhengig av ikke-nøkler.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Oppfyller også BNC, dog kan argumentere for at f.eks pris hvis unik kunne pekt tilbake, måtte isåfall splittet opp.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2" name="Google Shape;922;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Fjerner at høyresiden kan være et nøkkelatributt. Gjelder for alle FD-er at X må være en supernøkkel</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8f3365036_1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o-NO"/>
              <a:t>Mange kom med denne løsningen, MEN mangler informasjon om relasjonene!! </a:t>
            </a:r>
            <a:endParaRPr/>
          </a:p>
        </p:txBody>
      </p:sp>
      <p:sp>
        <p:nvSpPr>
          <p:cNvPr id="138" name="Google Shape;138;g58f3365036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8" name="Google Shape;928;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2. Normalform – Delvise avhengigheter overalt.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Dekomponer i. BC. Og ABD. </a:t>
            </a:r>
            <a:endParaRPr/>
          </a:p>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Lossless join: Husk at supernøkkelen gir da hele tabellen.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4" name="Google Shape;934;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Når du joiner tabellene ender du opp med både de felles attributtene og en av de faktiske tabellene siden det er en supernøkkel</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Framgangsmåte: </a:t>
            </a:r>
            <a:br>
              <a:rPr b="0" i="0" lang="no-NO" sz="2200" u="none" cap="none" strike="noStrike">
                <a:latin typeface="Helvetica Neue"/>
                <a:ea typeface="Helvetica Neue"/>
                <a:cs typeface="Helvetica Neue"/>
                <a:sym typeface="Helvetica Neue"/>
              </a:rPr>
            </a:br>
            <a:r>
              <a:rPr b="0" i="0" lang="no-NO" sz="2200" u="none" cap="none" strike="noStrike">
                <a:latin typeface="Helvetica Neue"/>
                <a:ea typeface="Helvetica Neue"/>
                <a:cs typeface="Helvetica Neue"/>
                <a:sym typeface="Helvetica Neue"/>
              </a:rPr>
              <a:t>Legg alle funksjonelle avhengigheter I en tabell. (Hvis det er fra samme variabel, vurder om du trenger en ny tabell)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Legg til “Nøklene for originaltabellen I en egen 1)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3a948068a0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0" name="Google Shape;940;g3a948068a0_0_3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Når du joiner tabellene ender du opp med både de felles attributtene og en av de faktiske tabellene siden det er en supernøkkel</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Framgangsmåte: </a:t>
            </a:r>
            <a:br>
              <a:rPr b="0" i="0" lang="no-NO" sz="2200" u="none" cap="none" strike="noStrike">
                <a:latin typeface="Helvetica Neue"/>
                <a:ea typeface="Helvetica Neue"/>
                <a:cs typeface="Helvetica Neue"/>
                <a:sym typeface="Helvetica Neue"/>
              </a:rPr>
            </a:br>
            <a:r>
              <a:rPr b="0" i="0" lang="no-NO" sz="2200" u="none" cap="none" strike="noStrike">
                <a:latin typeface="Helvetica Neue"/>
                <a:ea typeface="Helvetica Neue"/>
                <a:cs typeface="Helvetica Neue"/>
                <a:sym typeface="Helvetica Neue"/>
              </a:rPr>
              <a:t>Legg alle funksjonelle avhengigheter I en tabell. (Hvis det er fra samme variabel, vurder om du trenger en ny tabell) </a:t>
            </a:r>
            <a:endParaRPr/>
          </a:p>
          <a:p>
            <a:pPr indent="0" lvl="0" marL="0" marR="0" rtl="0" algn="l">
              <a:lnSpc>
                <a:spcPct val="117999"/>
              </a:lnSpc>
              <a:spcBef>
                <a:spcPts val="0"/>
              </a:spcBef>
              <a:spcAft>
                <a:spcPts val="0"/>
              </a:spcAft>
              <a:buNone/>
            </a:pPr>
            <a:r>
              <a:rPr b="0" i="0" lang="no-NO" sz="2200" u="none" cap="none" strike="noStrike">
                <a:latin typeface="Helvetica Neue"/>
                <a:ea typeface="Helvetica Neue"/>
                <a:cs typeface="Helvetica Neue"/>
                <a:sym typeface="Helvetica Neue"/>
              </a:rPr>
              <a:t>Legg til “Nøklene for originaltabellen I en egen 1)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3a948068a0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5" name="Google Shape;985;g3a948068a0_0_3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2. Normalform – Delvise avhengigheter overalt.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lang="no-NO" sz="1200">
                <a:latin typeface="Calibri"/>
                <a:ea typeface="Calibri"/>
                <a:cs typeface="Calibri"/>
                <a:sym typeface="Calibri"/>
              </a:rPr>
              <a:t>Må legge alle FD i hver tabell</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3a948068a0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1" name="Google Shape;991;g3a948068a0_0_3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2. Normalform – Delvise avhengigheter overalt.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lang="no-NO" sz="1200">
                <a:latin typeface="Calibri"/>
                <a:ea typeface="Calibri"/>
                <a:cs typeface="Calibri"/>
                <a:sym typeface="Calibri"/>
              </a:rPr>
              <a:t>Må legge alle FD i hver tabell</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3a948068a0_0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2" name="Google Shape;1002;g3a948068a0_0_3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o-NO" sz="1200" u="none" cap="none" strike="noStrike">
                <a:latin typeface="Calibri"/>
                <a:ea typeface="Calibri"/>
                <a:cs typeface="Calibri"/>
                <a:sym typeface="Calibri"/>
              </a:rPr>
              <a:t>2. Normalform – Delvise avhengigheter overalt. </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rPr lang="no-NO" sz="1200">
                <a:latin typeface="Calibri"/>
                <a:ea typeface="Calibri"/>
                <a:cs typeface="Calibri"/>
                <a:sym typeface="Calibri"/>
              </a:rPr>
              <a:t>Må legge alle FD i hver tabell</a:t>
            </a:r>
            <a:endParaRPr b="0" i="0" sz="12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b="0" i="0" sz="1200" u="none" cap="none" strike="noStrike">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x">
  <p:cSld name="TITLE_AND_BODY">
    <p:spTree>
      <p:nvGrpSpPr>
        <p:cNvPr id="15" name="Shape 15"/>
        <p:cNvGrpSpPr/>
        <p:nvPr/>
      </p:nvGrpSpPr>
      <p:grpSpPr>
        <a:xfrm>
          <a:off x="0" y="0"/>
          <a:ext cx="0" cy="0"/>
          <a:chOff x="0" y="0"/>
          <a:chExt cx="0" cy="0"/>
        </a:xfrm>
      </p:grpSpPr>
      <p:sp>
        <p:nvSpPr>
          <p:cNvPr id="16" name="Google Shape;16;p2"/>
          <p:cNvSpPr txBox="1"/>
          <p:nvPr>
            <p:ph type="title"/>
          </p:nvPr>
        </p:nvSpPr>
        <p:spPr>
          <a:xfrm>
            <a:off x="684212" y="0"/>
            <a:ext cx="8001001" cy="3657600"/>
          </a:xfrm>
          <a:prstGeom prst="rect">
            <a:avLst/>
          </a:prstGeom>
          <a:noFill/>
          <a:ln>
            <a:noFill/>
          </a:ln>
        </p:spPr>
        <p:txBody>
          <a:bodyPr anchorCtr="0" anchor="b" bIns="45700" lIns="45700" spcFirstLastPara="1" rIns="45700" wrap="square" tIns="45700"/>
          <a:lstStyle>
            <a:lvl1pPr lvl="0" marR="0" rtl="0" algn="l">
              <a:spcBef>
                <a:spcPts val="0"/>
              </a:spcBef>
              <a:spcAft>
                <a:spcPts val="0"/>
              </a:spcAft>
              <a:buSzPts val="1400"/>
              <a:buNone/>
              <a:defRPr b="0" i="0" sz="48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17" name="Google Shape;17;p2"/>
          <p:cNvSpPr txBox="1"/>
          <p:nvPr>
            <p:ph idx="1" type="body"/>
          </p:nvPr>
        </p:nvSpPr>
        <p:spPr>
          <a:xfrm>
            <a:off x="684212" y="3843866"/>
            <a:ext cx="6400801" cy="3014134"/>
          </a:xfrm>
          <a:prstGeom prst="rect">
            <a:avLst/>
          </a:prstGeom>
          <a:noFill/>
          <a:ln>
            <a:noFill/>
          </a:ln>
        </p:spPr>
        <p:txBody>
          <a:bodyPr anchorCtr="0" anchor="t" bIns="45700" lIns="45700" spcFirstLastPara="1" rIns="45700" wrap="square" tIns="45700"/>
          <a:lstStyle>
            <a:lvl1pPr indent="-228600" lvl="0" marL="457200" marR="0" rtl="0" algn="l">
              <a:spcBef>
                <a:spcPts val="600"/>
              </a:spcBef>
              <a:spcAft>
                <a:spcPts val="0"/>
              </a:spcAft>
              <a:buClr>
                <a:srgbClr val="0F496F"/>
              </a:buClr>
              <a:buSzPts val="2100"/>
              <a:buFont typeface="Noto Sans Symbols"/>
              <a:buNone/>
              <a:defRPr b="0" i="0" sz="2100" u="none" cap="none" strike="noStrike">
                <a:solidFill>
                  <a:srgbClr val="0F496F"/>
                </a:solidFill>
                <a:latin typeface="Century Gothic"/>
                <a:ea typeface="Century Gothic"/>
                <a:cs typeface="Century Gothic"/>
                <a:sym typeface="Century Gothic"/>
              </a:defRPr>
            </a:lvl1pPr>
            <a:lvl2pPr indent="-228600" lvl="1" marL="914400" marR="0" rtl="0" algn="l">
              <a:spcBef>
                <a:spcPts val="600"/>
              </a:spcBef>
              <a:spcAft>
                <a:spcPts val="0"/>
              </a:spcAft>
              <a:buClr>
                <a:srgbClr val="0F496F"/>
              </a:buClr>
              <a:buSzPts val="2100"/>
              <a:buFont typeface="Noto Sans Symbols"/>
              <a:buNone/>
              <a:defRPr b="0" i="0" sz="2100" u="none" cap="none" strike="noStrike">
                <a:solidFill>
                  <a:srgbClr val="0F496F"/>
                </a:solidFill>
                <a:latin typeface="Century Gothic"/>
                <a:ea typeface="Century Gothic"/>
                <a:cs typeface="Century Gothic"/>
                <a:sym typeface="Century Gothic"/>
              </a:defRPr>
            </a:lvl2pPr>
            <a:lvl3pPr indent="-228600" lvl="2" marL="1371600" marR="0" rtl="0" algn="l">
              <a:spcBef>
                <a:spcPts val="600"/>
              </a:spcBef>
              <a:spcAft>
                <a:spcPts val="0"/>
              </a:spcAft>
              <a:buClr>
                <a:srgbClr val="0F496F"/>
              </a:buClr>
              <a:buSzPts val="2100"/>
              <a:buFont typeface="Noto Sans Symbols"/>
              <a:buNone/>
              <a:defRPr b="0" i="0" sz="2100" u="none" cap="none" strike="noStrike">
                <a:solidFill>
                  <a:srgbClr val="0F496F"/>
                </a:solidFill>
                <a:latin typeface="Century Gothic"/>
                <a:ea typeface="Century Gothic"/>
                <a:cs typeface="Century Gothic"/>
                <a:sym typeface="Century Gothic"/>
              </a:defRPr>
            </a:lvl3pPr>
            <a:lvl4pPr indent="-228600" lvl="3" marL="1828800" marR="0" rtl="0" algn="l">
              <a:spcBef>
                <a:spcPts val="600"/>
              </a:spcBef>
              <a:spcAft>
                <a:spcPts val="0"/>
              </a:spcAft>
              <a:buClr>
                <a:srgbClr val="0F496F"/>
              </a:buClr>
              <a:buSzPts val="2100"/>
              <a:buFont typeface="Noto Sans Symbols"/>
              <a:buNone/>
              <a:defRPr b="0" i="0" sz="2100" u="none" cap="none" strike="noStrike">
                <a:solidFill>
                  <a:srgbClr val="0F496F"/>
                </a:solidFill>
                <a:latin typeface="Century Gothic"/>
                <a:ea typeface="Century Gothic"/>
                <a:cs typeface="Century Gothic"/>
                <a:sym typeface="Century Gothic"/>
              </a:defRPr>
            </a:lvl4pPr>
            <a:lvl5pPr indent="-228600" lvl="4" marL="2286000" marR="0" rtl="0" algn="l">
              <a:spcBef>
                <a:spcPts val="600"/>
              </a:spcBef>
              <a:spcAft>
                <a:spcPts val="0"/>
              </a:spcAft>
              <a:buClr>
                <a:srgbClr val="0F496F"/>
              </a:buClr>
              <a:buSzPts val="2100"/>
              <a:buFont typeface="Noto Sans Symbols"/>
              <a:buNone/>
              <a:defRPr b="0" i="0" sz="21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18" name="Google Shape;18;p2"/>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cxnSp>
        <p:nvCxnSpPr>
          <p:cNvPr id="19" name="Google Shape;19;p2"/>
          <p:cNvCxnSpPr/>
          <p:nvPr/>
        </p:nvCxnSpPr>
        <p:spPr>
          <a:xfrm flipH="1">
            <a:off x="8228011" y="8467"/>
            <a:ext cx="3810001" cy="3810001"/>
          </a:xfrm>
          <a:prstGeom prst="straightConnector1">
            <a:avLst/>
          </a:prstGeom>
          <a:noFill/>
          <a:ln cap="rnd" cmpd="sng" w="12700">
            <a:solidFill>
              <a:srgbClr val="FFFFFF"/>
            </a:solidFill>
            <a:prstDash val="solid"/>
            <a:round/>
            <a:headEnd len="sm" w="sm" type="none"/>
            <a:tailEnd len="sm" w="sm" type="none"/>
          </a:ln>
        </p:spPr>
      </p:cxnSp>
      <p:cxnSp>
        <p:nvCxnSpPr>
          <p:cNvPr id="20" name="Google Shape;20;p2"/>
          <p:cNvCxnSpPr/>
          <p:nvPr/>
        </p:nvCxnSpPr>
        <p:spPr>
          <a:xfrm flipH="1">
            <a:off x="6108169" y="91544"/>
            <a:ext cx="6080656" cy="6080656"/>
          </a:xfrm>
          <a:prstGeom prst="straightConnector1">
            <a:avLst/>
          </a:prstGeom>
          <a:noFill/>
          <a:ln cap="rnd" cmpd="sng" w="12700">
            <a:solidFill>
              <a:srgbClr val="FFFFFF"/>
            </a:solidFill>
            <a:prstDash val="solid"/>
            <a:round/>
            <a:headEnd len="sm" w="sm" type="none"/>
            <a:tailEnd len="sm" w="sm" type="none"/>
          </a:ln>
        </p:spPr>
      </p:cxnSp>
      <p:cxnSp>
        <p:nvCxnSpPr>
          <p:cNvPr id="21" name="Google Shape;21;p2"/>
          <p:cNvCxnSpPr/>
          <p:nvPr/>
        </p:nvCxnSpPr>
        <p:spPr>
          <a:xfrm flipH="1">
            <a:off x="7235825" y="228600"/>
            <a:ext cx="4953000" cy="4953000"/>
          </a:xfrm>
          <a:prstGeom prst="straightConnector1">
            <a:avLst/>
          </a:prstGeom>
          <a:noFill/>
          <a:ln cap="rnd" cmpd="sng" w="12700">
            <a:solidFill>
              <a:srgbClr val="FFFFFF"/>
            </a:solidFill>
            <a:prstDash val="solid"/>
            <a:round/>
            <a:headEnd len="sm" w="sm" type="none"/>
            <a:tailEnd len="sm" w="sm" type="none"/>
          </a:ln>
        </p:spPr>
      </p:cxnSp>
      <p:cxnSp>
        <p:nvCxnSpPr>
          <p:cNvPr id="22" name="Google Shape;22;p2"/>
          <p:cNvCxnSpPr/>
          <p:nvPr/>
        </p:nvCxnSpPr>
        <p:spPr>
          <a:xfrm flipH="1">
            <a:off x="7335836" y="32277"/>
            <a:ext cx="4852990" cy="4852991"/>
          </a:xfrm>
          <a:prstGeom prst="straightConnector1">
            <a:avLst/>
          </a:prstGeom>
          <a:noFill/>
          <a:ln cap="rnd" cmpd="sng" w="31750">
            <a:solidFill>
              <a:srgbClr val="FFFFFF"/>
            </a:solidFill>
            <a:prstDash val="solid"/>
            <a:round/>
            <a:headEnd len="sm" w="sm" type="none"/>
            <a:tailEnd len="sm" w="sm" type="none"/>
          </a:ln>
        </p:spPr>
      </p:cxnSp>
      <p:cxnSp>
        <p:nvCxnSpPr>
          <p:cNvPr id="23" name="Google Shape;23;p2"/>
          <p:cNvCxnSpPr/>
          <p:nvPr/>
        </p:nvCxnSpPr>
        <p:spPr>
          <a:xfrm flipH="1">
            <a:off x="7845425" y="609601"/>
            <a:ext cx="4343400" cy="4343399"/>
          </a:xfrm>
          <a:prstGeom prst="straightConnector1">
            <a:avLst/>
          </a:prstGeom>
          <a:noFill/>
          <a:ln cap="rnd" cmpd="sng" w="31750">
            <a:solidFill>
              <a:srgbClr val="FFFFF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53" name="Shape 53"/>
        <p:cNvGrpSpPr/>
        <p:nvPr/>
      </p:nvGrpSpPr>
      <p:grpSpPr>
        <a:xfrm>
          <a:off x="0" y="0"/>
          <a:ext cx="0" cy="0"/>
          <a:chOff x="0" y="0"/>
          <a:chExt cx="0" cy="0"/>
        </a:xfrm>
      </p:grpSpPr>
      <p:sp>
        <p:nvSpPr>
          <p:cNvPr id="54" name="Google Shape;54;p11"/>
          <p:cNvSpPr txBox="1"/>
          <p:nvPr>
            <p:ph type="title"/>
          </p:nvPr>
        </p:nvSpPr>
        <p:spPr>
          <a:xfrm>
            <a:off x="4722812" y="0"/>
            <a:ext cx="6019801" cy="2590800"/>
          </a:xfrm>
          <a:prstGeom prst="rect">
            <a:avLst/>
          </a:prstGeom>
          <a:noFill/>
          <a:ln>
            <a:noFill/>
          </a:ln>
        </p:spPr>
        <p:txBody>
          <a:bodyPr anchorCtr="0" anchor="b" bIns="45700" lIns="45700" spcFirstLastPara="1" rIns="45700" wrap="square" tIns="45700"/>
          <a:lstStyle>
            <a:lvl1pPr lvl="0" marR="0" rtl="0" algn="l">
              <a:spcBef>
                <a:spcPts val="0"/>
              </a:spcBef>
              <a:spcAft>
                <a:spcPts val="0"/>
              </a:spcAft>
              <a:buSzPts val="1400"/>
              <a:buNone/>
              <a:defRPr b="0" i="0" sz="28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55" name="Google Shape;55;p11"/>
          <p:cNvSpPr txBox="1"/>
          <p:nvPr>
            <p:ph idx="1" type="body"/>
          </p:nvPr>
        </p:nvSpPr>
        <p:spPr>
          <a:xfrm>
            <a:off x="4722812" y="2777065"/>
            <a:ext cx="6021388" cy="3763435"/>
          </a:xfrm>
          <a:prstGeom prst="rect">
            <a:avLst/>
          </a:prstGeom>
          <a:noFill/>
          <a:ln>
            <a:noFill/>
          </a:ln>
        </p:spPr>
        <p:txBody>
          <a:bodyPr anchorCtr="0" anchor="t" bIns="45700" lIns="45700" spcFirstLastPara="1" rIns="45700" wrap="square" tIns="45700"/>
          <a:lstStyle>
            <a:lvl1pPr indent="-228600" lvl="0" marL="4572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1pPr>
            <a:lvl2pPr indent="-228600" lvl="1" marL="9144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2pPr>
            <a:lvl3pPr indent="-228600" lvl="2" marL="13716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3pPr>
            <a:lvl4pPr indent="-228600" lvl="3" marL="18288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4pPr>
            <a:lvl5pPr indent="-228600" lvl="4" marL="22860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56" name="Google Shape;56;p11"/>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57" name="Shape 57"/>
        <p:cNvGrpSpPr/>
        <p:nvPr/>
      </p:nvGrpSpPr>
      <p:grpSpPr>
        <a:xfrm>
          <a:off x="0" y="0"/>
          <a:ext cx="0" cy="0"/>
          <a:chOff x="0" y="0"/>
          <a:chExt cx="0" cy="0"/>
        </a:xfrm>
      </p:grpSpPr>
      <p:sp>
        <p:nvSpPr>
          <p:cNvPr id="58" name="Google Shape;58;p12"/>
          <p:cNvSpPr txBox="1"/>
          <p:nvPr>
            <p:ph type="title"/>
          </p:nvPr>
        </p:nvSpPr>
        <p:spPr>
          <a:xfrm>
            <a:off x="684212" y="4425243"/>
            <a:ext cx="8534401" cy="1631245"/>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59" name="Google Shape;59;p12"/>
          <p:cNvSpPr txBox="1"/>
          <p:nvPr>
            <p:ph idx="1" type="body"/>
          </p:nvPr>
        </p:nvSpPr>
        <p:spPr>
          <a:xfrm>
            <a:off x="914402" y="3843866"/>
            <a:ext cx="8304211" cy="581378"/>
          </a:xfrm>
          <a:prstGeom prst="rect">
            <a:avLst/>
          </a:prstGeom>
          <a:noFill/>
          <a:ln>
            <a:noFill/>
          </a:ln>
        </p:spPr>
        <p:txBody>
          <a:bodyPr anchorCtr="0" anchor="t" bIns="45700" lIns="45700" spcFirstLastPara="1" rIns="45700" wrap="square" tIns="45700"/>
          <a:lstStyle>
            <a:lvl1pPr indent="-228600" lvl="0" marL="457200" marR="0" rtl="0" algn="l">
              <a:spcBef>
                <a:spcPts val="600"/>
              </a:spcBef>
              <a:spcAft>
                <a:spcPts val="0"/>
              </a:spcAft>
              <a:buClr>
                <a:srgbClr val="0F496F"/>
              </a:buClr>
              <a:buSzPts val="1600"/>
              <a:buFont typeface="Noto Sans Symbols"/>
              <a:buNone/>
              <a:defRPr b="0" i="0" sz="1600" u="none" cap="none" strike="noStrike">
                <a:solidFill>
                  <a:srgbClr val="0F496F"/>
                </a:solidFill>
                <a:latin typeface="Century Gothic"/>
                <a:ea typeface="Century Gothic"/>
                <a:cs typeface="Century Gothic"/>
                <a:sym typeface="Century Gothic"/>
              </a:defRPr>
            </a:lvl1pPr>
            <a:lvl2pPr indent="-228600" lvl="1" marL="914400" marR="0" rtl="0" algn="l">
              <a:spcBef>
                <a:spcPts val="600"/>
              </a:spcBef>
              <a:spcAft>
                <a:spcPts val="0"/>
              </a:spcAft>
              <a:buClr>
                <a:srgbClr val="0F496F"/>
              </a:buClr>
              <a:buSzPts val="1600"/>
              <a:buFont typeface="Noto Sans Symbols"/>
              <a:buNone/>
              <a:defRPr b="0" i="0" sz="1600" u="none" cap="none" strike="noStrike">
                <a:solidFill>
                  <a:srgbClr val="0F496F"/>
                </a:solidFill>
                <a:latin typeface="Century Gothic"/>
                <a:ea typeface="Century Gothic"/>
                <a:cs typeface="Century Gothic"/>
                <a:sym typeface="Century Gothic"/>
              </a:defRPr>
            </a:lvl2pPr>
            <a:lvl3pPr indent="-228600" lvl="2" marL="1371600" marR="0" rtl="0" algn="l">
              <a:spcBef>
                <a:spcPts val="600"/>
              </a:spcBef>
              <a:spcAft>
                <a:spcPts val="0"/>
              </a:spcAft>
              <a:buClr>
                <a:srgbClr val="0F496F"/>
              </a:buClr>
              <a:buSzPts val="1600"/>
              <a:buFont typeface="Noto Sans Symbols"/>
              <a:buNone/>
              <a:defRPr b="0" i="0" sz="1600" u="none" cap="none" strike="noStrike">
                <a:solidFill>
                  <a:srgbClr val="0F496F"/>
                </a:solidFill>
                <a:latin typeface="Century Gothic"/>
                <a:ea typeface="Century Gothic"/>
                <a:cs typeface="Century Gothic"/>
                <a:sym typeface="Century Gothic"/>
              </a:defRPr>
            </a:lvl3pPr>
            <a:lvl4pPr indent="-228600" lvl="3" marL="1828800" marR="0" rtl="0" algn="l">
              <a:spcBef>
                <a:spcPts val="600"/>
              </a:spcBef>
              <a:spcAft>
                <a:spcPts val="0"/>
              </a:spcAft>
              <a:buClr>
                <a:srgbClr val="0F496F"/>
              </a:buClr>
              <a:buSzPts val="1600"/>
              <a:buFont typeface="Noto Sans Symbols"/>
              <a:buNone/>
              <a:defRPr b="0" i="0" sz="1600" u="none" cap="none" strike="noStrike">
                <a:solidFill>
                  <a:srgbClr val="0F496F"/>
                </a:solidFill>
                <a:latin typeface="Century Gothic"/>
                <a:ea typeface="Century Gothic"/>
                <a:cs typeface="Century Gothic"/>
                <a:sym typeface="Century Gothic"/>
              </a:defRPr>
            </a:lvl4pPr>
            <a:lvl5pPr indent="-228600" lvl="4" marL="2286000" marR="0" rtl="0" algn="l">
              <a:spcBef>
                <a:spcPts val="600"/>
              </a:spcBef>
              <a:spcAft>
                <a:spcPts val="0"/>
              </a:spcAft>
              <a:buClr>
                <a:srgbClr val="0F496F"/>
              </a:buClr>
              <a:buSzPts val="1600"/>
              <a:buFont typeface="Noto Sans Symbols"/>
              <a:buNone/>
              <a:defRPr b="0" i="0" sz="16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60" name="Google Shape;60;p12"/>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61" name="Shape 61"/>
        <p:cNvGrpSpPr/>
        <p:nvPr/>
      </p:nvGrpSpPr>
      <p:grpSpPr>
        <a:xfrm>
          <a:off x="0" y="0"/>
          <a:ext cx="0" cy="0"/>
          <a:chOff x="0" y="0"/>
          <a:chExt cx="0" cy="0"/>
        </a:xfrm>
      </p:grpSpPr>
      <p:sp>
        <p:nvSpPr>
          <p:cNvPr id="62" name="Google Shape;62;p13"/>
          <p:cNvSpPr txBox="1"/>
          <p:nvPr>
            <p:ph type="title"/>
          </p:nvPr>
        </p:nvSpPr>
        <p:spPr>
          <a:xfrm>
            <a:off x="684212" y="381000"/>
            <a:ext cx="10058401" cy="3352800"/>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2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63" name="Google Shape;63;p13"/>
          <p:cNvSpPr txBox="1"/>
          <p:nvPr>
            <p:ph idx="1" type="body"/>
          </p:nvPr>
        </p:nvSpPr>
        <p:spPr>
          <a:xfrm>
            <a:off x="684212" y="3733800"/>
            <a:ext cx="8535989" cy="2641600"/>
          </a:xfrm>
          <a:prstGeom prst="rect">
            <a:avLst/>
          </a:prstGeom>
          <a:noFill/>
          <a:ln>
            <a:noFill/>
          </a:ln>
        </p:spPr>
        <p:txBody>
          <a:bodyPr anchorCtr="0" anchor="ctr" bIns="45700" lIns="45700" spcFirstLastPara="1" rIns="45700" wrap="square" tIns="45700"/>
          <a:lstStyle>
            <a:lvl1pPr indent="-228600" lvl="0" marL="4572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1pPr>
            <a:lvl2pPr indent="-228600" lvl="1" marL="9144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2pPr>
            <a:lvl3pPr indent="-228600" lvl="2" marL="13716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3pPr>
            <a:lvl4pPr indent="-228600" lvl="3" marL="18288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4pPr>
            <a:lvl5pPr indent="-228600" lvl="4" marL="22860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64" name="Google Shape;64;p13"/>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65" name="Shape 65"/>
        <p:cNvGrpSpPr/>
        <p:nvPr/>
      </p:nvGrpSpPr>
      <p:grpSpPr>
        <a:xfrm>
          <a:off x="0" y="0"/>
          <a:ext cx="0" cy="0"/>
          <a:chOff x="0" y="0"/>
          <a:chExt cx="0" cy="0"/>
        </a:xfrm>
      </p:grpSpPr>
      <p:sp>
        <p:nvSpPr>
          <p:cNvPr id="66" name="Google Shape;66;p14"/>
          <p:cNvSpPr txBox="1"/>
          <p:nvPr>
            <p:ph type="title"/>
          </p:nvPr>
        </p:nvSpPr>
        <p:spPr>
          <a:xfrm>
            <a:off x="1141411" y="685800"/>
            <a:ext cx="9144001" cy="2743200"/>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2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67" name="Google Shape;67;p14"/>
          <p:cNvSpPr txBox="1"/>
          <p:nvPr>
            <p:ph idx="1" type="body"/>
          </p:nvPr>
        </p:nvSpPr>
        <p:spPr>
          <a:xfrm>
            <a:off x="1446212" y="3429000"/>
            <a:ext cx="8534401" cy="381000"/>
          </a:xfrm>
          <a:prstGeom prst="rect">
            <a:avLst/>
          </a:prstGeom>
          <a:noFill/>
          <a:ln>
            <a:noFill/>
          </a:ln>
        </p:spPr>
        <p:txBody>
          <a:bodyPr anchorCtr="0" anchor="ctr" bIns="45700" lIns="45700" spcFirstLastPara="1" rIns="45700" wrap="square" tIns="45700"/>
          <a:lstStyle>
            <a:lvl1pPr indent="-228600" lvl="0" marL="4572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1pPr>
            <a:lvl2pPr indent="-228600" lvl="1" marL="9144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2pPr>
            <a:lvl3pPr indent="-228600" lvl="2" marL="13716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3pPr>
            <a:lvl4pPr indent="-228600" lvl="3" marL="18288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4pPr>
            <a:lvl5pPr indent="-228600" lvl="4" marL="22860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68" name="Google Shape;68;p14"/>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
        <p:nvSpPr>
          <p:cNvPr id="69" name="Google Shape;69;p14"/>
          <p:cNvSpPr/>
          <p:nvPr/>
        </p:nvSpPr>
        <p:spPr>
          <a:xfrm>
            <a:off x="531812" y="436590"/>
            <a:ext cx="609601" cy="133604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no-NO" sz="8000" u="none" cap="none" strike="noStrike">
                <a:solidFill>
                  <a:srgbClr val="FFFFFF"/>
                </a:solidFill>
                <a:latin typeface="Century Gothic"/>
                <a:ea typeface="Century Gothic"/>
                <a:cs typeface="Century Gothic"/>
                <a:sym typeface="Century Gothic"/>
              </a:rPr>
              <a:t>“</a:t>
            </a:r>
            <a:endParaRPr/>
          </a:p>
        </p:txBody>
      </p:sp>
      <p:sp>
        <p:nvSpPr>
          <p:cNvPr id="70" name="Google Shape;70;p14"/>
          <p:cNvSpPr/>
          <p:nvPr/>
        </p:nvSpPr>
        <p:spPr>
          <a:xfrm>
            <a:off x="10285411" y="2392968"/>
            <a:ext cx="609601" cy="1336041"/>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no-NO" sz="8000" u="none" cap="none" strike="noStrike">
                <a:solidFill>
                  <a:srgbClr val="FFFFFF"/>
                </a:solidFill>
                <a:latin typeface="Century Gothic"/>
                <a:ea typeface="Century Gothic"/>
                <a:cs typeface="Century Gothic"/>
                <a:sym typeface="Century Gothic"/>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71" name="Shape 71"/>
        <p:cNvGrpSpPr/>
        <p:nvPr/>
      </p:nvGrpSpPr>
      <p:grpSpPr>
        <a:xfrm>
          <a:off x="0" y="0"/>
          <a:ext cx="0" cy="0"/>
          <a:chOff x="0" y="0"/>
          <a:chExt cx="0" cy="0"/>
        </a:xfrm>
      </p:grpSpPr>
      <p:sp>
        <p:nvSpPr>
          <p:cNvPr id="72" name="Google Shape;72;p15"/>
          <p:cNvSpPr txBox="1"/>
          <p:nvPr>
            <p:ph type="title"/>
          </p:nvPr>
        </p:nvSpPr>
        <p:spPr>
          <a:xfrm>
            <a:off x="684212" y="1714500"/>
            <a:ext cx="8534401" cy="3411901"/>
          </a:xfrm>
          <a:prstGeom prst="rect">
            <a:avLst/>
          </a:prstGeom>
          <a:noFill/>
          <a:ln>
            <a:noFill/>
          </a:ln>
        </p:spPr>
        <p:txBody>
          <a:bodyPr anchorCtr="0" anchor="b" bIns="45700" lIns="45700" spcFirstLastPara="1" rIns="45700" wrap="square" tIns="45700"/>
          <a:lstStyle>
            <a:lvl1pPr lvl="0" marR="0" rtl="0" algn="l">
              <a:spcBef>
                <a:spcPts val="0"/>
              </a:spcBef>
              <a:spcAft>
                <a:spcPts val="0"/>
              </a:spcAft>
              <a:buSzPts val="1400"/>
              <a:buNone/>
              <a:defRPr b="0" i="0" sz="32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73" name="Google Shape;73;p15"/>
          <p:cNvSpPr txBox="1"/>
          <p:nvPr>
            <p:ph idx="1" type="body"/>
          </p:nvPr>
        </p:nvSpPr>
        <p:spPr>
          <a:xfrm>
            <a:off x="684210" y="5132980"/>
            <a:ext cx="8535991" cy="1725021"/>
          </a:xfrm>
          <a:prstGeom prst="rect">
            <a:avLst/>
          </a:prstGeom>
          <a:noFill/>
          <a:ln>
            <a:noFill/>
          </a:ln>
        </p:spPr>
        <p:txBody>
          <a:bodyPr anchorCtr="0" anchor="t" bIns="45700" lIns="45700" spcFirstLastPara="1" rIns="45700" wrap="square" tIns="45700"/>
          <a:lstStyle>
            <a:lvl1pPr indent="-228600" lvl="0" marL="4572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1pPr>
            <a:lvl2pPr indent="-228600" lvl="1" marL="9144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2pPr>
            <a:lvl3pPr indent="-228600" lvl="2" marL="13716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3pPr>
            <a:lvl4pPr indent="-228600" lvl="3" marL="18288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4pPr>
            <a:lvl5pPr indent="-228600" lvl="4" marL="2286000" marR="0" rtl="0" algn="l">
              <a:spcBef>
                <a:spcPts val="600"/>
              </a:spcBef>
              <a:spcAft>
                <a:spcPts val="0"/>
              </a:spcAft>
              <a:buClr>
                <a:srgbClr val="0F496F"/>
              </a:buClr>
              <a:buSzPts val="2000"/>
              <a:buFont typeface="Noto Sans Symbols"/>
              <a:buNone/>
              <a:defRPr b="0" i="0" sz="20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74" name="Google Shape;74;p15"/>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75" name="Shape 75"/>
        <p:cNvGrpSpPr/>
        <p:nvPr/>
      </p:nvGrpSpPr>
      <p:grpSpPr>
        <a:xfrm>
          <a:off x="0" y="0"/>
          <a:ext cx="0" cy="0"/>
          <a:chOff x="0" y="0"/>
          <a:chExt cx="0" cy="0"/>
        </a:xfrm>
      </p:grpSpPr>
      <p:sp>
        <p:nvSpPr>
          <p:cNvPr id="76" name="Google Shape;76;p16"/>
          <p:cNvSpPr txBox="1"/>
          <p:nvPr>
            <p:ph type="title"/>
          </p:nvPr>
        </p:nvSpPr>
        <p:spPr>
          <a:xfrm>
            <a:off x="1141412" y="543076"/>
            <a:ext cx="9144001" cy="3028648"/>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2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77" name="Google Shape;77;p16"/>
          <p:cNvSpPr txBox="1"/>
          <p:nvPr>
            <p:ph idx="1" type="body"/>
          </p:nvPr>
        </p:nvSpPr>
        <p:spPr>
          <a:xfrm>
            <a:off x="684212" y="3571723"/>
            <a:ext cx="8534401" cy="1406677"/>
          </a:xfrm>
          <a:prstGeom prst="rect">
            <a:avLst/>
          </a:prstGeom>
          <a:noFill/>
          <a:ln>
            <a:noFill/>
          </a:ln>
        </p:spPr>
        <p:txBody>
          <a:bodyPr anchorCtr="0" anchor="b" bIns="45700" lIns="45700" spcFirstLastPara="1" rIns="45700" wrap="square" tIns="45700"/>
          <a:lstStyle>
            <a:lvl1pPr indent="-228600" lvl="0" marL="457200" marR="0" rtl="0" algn="l">
              <a:spcBef>
                <a:spcPts val="600"/>
              </a:spcBef>
              <a:spcAft>
                <a:spcPts val="0"/>
              </a:spcAft>
              <a:buClr>
                <a:srgbClr val="FFFFFF"/>
              </a:buClr>
              <a:buSzPts val="2400"/>
              <a:buFont typeface="Noto Sans Symbols"/>
              <a:buNone/>
              <a:defRPr b="0" i="0" sz="2400" u="none" cap="none" strike="noStrike">
                <a:solidFill>
                  <a:srgbClr val="FFFFFF"/>
                </a:solidFill>
                <a:latin typeface="Century Gothic"/>
                <a:ea typeface="Century Gothic"/>
                <a:cs typeface="Century Gothic"/>
                <a:sym typeface="Century Gothic"/>
              </a:defRPr>
            </a:lvl1pPr>
            <a:lvl2pPr indent="-350519" lvl="1" marL="914400" marR="0" rtl="0" algn="l">
              <a:spcBef>
                <a:spcPts val="600"/>
              </a:spcBef>
              <a:spcAft>
                <a:spcPts val="0"/>
              </a:spcAft>
              <a:buClr>
                <a:srgbClr val="FFFFFF"/>
              </a:buClr>
              <a:buSzPts val="1920"/>
              <a:buFont typeface="Noto Sans Symbols"/>
              <a:buChar char="▶"/>
              <a:defRPr b="0" i="0" sz="2400" u="none" cap="none" strike="noStrike">
                <a:solidFill>
                  <a:srgbClr val="FFFFFF"/>
                </a:solidFill>
                <a:latin typeface="Century Gothic"/>
                <a:ea typeface="Century Gothic"/>
                <a:cs typeface="Century Gothic"/>
                <a:sym typeface="Century Gothic"/>
              </a:defRPr>
            </a:lvl2pPr>
            <a:lvl3pPr indent="-350519" lvl="2" marL="1371600" marR="0" rtl="0" algn="l">
              <a:spcBef>
                <a:spcPts val="600"/>
              </a:spcBef>
              <a:spcAft>
                <a:spcPts val="0"/>
              </a:spcAft>
              <a:buClr>
                <a:srgbClr val="FFFFFF"/>
              </a:buClr>
              <a:buSzPts val="1920"/>
              <a:buFont typeface="Noto Sans Symbols"/>
              <a:buChar char="▶"/>
              <a:defRPr b="0" i="0" sz="2400" u="none" cap="none" strike="noStrike">
                <a:solidFill>
                  <a:srgbClr val="FFFFFF"/>
                </a:solidFill>
                <a:latin typeface="Century Gothic"/>
                <a:ea typeface="Century Gothic"/>
                <a:cs typeface="Century Gothic"/>
                <a:sym typeface="Century Gothic"/>
              </a:defRPr>
            </a:lvl3pPr>
            <a:lvl4pPr indent="-350519" lvl="3" marL="1828800" marR="0" rtl="0" algn="l">
              <a:spcBef>
                <a:spcPts val="600"/>
              </a:spcBef>
              <a:spcAft>
                <a:spcPts val="0"/>
              </a:spcAft>
              <a:buClr>
                <a:srgbClr val="FFFFFF"/>
              </a:buClr>
              <a:buSzPts val="1920"/>
              <a:buFont typeface="Noto Sans Symbols"/>
              <a:buChar char="▶"/>
              <a:defRPr b="0" i="0" sz="2400" u="none" cap="none" strike="noStrike">
                <a:solidFill>
                  <a:srgbClr val="FFFFFF"/>
                </a:solidFill>
                <a:latin typeface="Century Gothic"/>
                <a:ea typeface="Century Gothic"/>
                <a:cs typeface="Century Gothic"/>
                <a:sym typeface="Century Gothic"/>
              </a:defRPr>
            </a:lvl4pPr>
            <a:lvl5pPr indent="-350520" lvl="4" marL="2286000" marR="0" rtl="0" algn="l">
              <a:spcBef>
                <a:spcPts val="600"/>
              </a:spcBef>
              <a:spcAft>
                <a:spcPts val="0"/>
              </a:spcAft>
              <a:buClr>
                <a:srgbClr val="FFFFFF"/>
              </a:buClr>
              <a:buSzPts val="1920"/>
              <a:buFont typeface="Noto Sans Symbols"/>
              <a:buChar char="▶"/>
              <a:defRPr b="0" i="0" sz="2400" u="none" cap="none" strike="noStrike">
                <a:solidFill>
                  <a:srgbClr val="FFFFF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78" name="Google Shape;78;p16"/>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
        <p:nvSpPr>
          <p:cNvPr id="79" name="Google Shape;79;p16"/>
          <p:cNvSpPr/>
          <p:nvPr/>
        </p:nvSpPr>
        <p:spPr>
          <a:xfrm>
            <a:off x="531812" y="436590"/>
            <a:ext cx="609601" cy="133604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no-NO" sz="8000" u="none" cap="none" strike="noStrike">
                <a:solidFill>
                  <a:srgbClr val="FFFFFF"/>
                </a:solidFill>
                <a:latin typeface="Century Gothic"/>
                <a:ea typeface="Century Gothic"/>
                <a:cs typeface="Century Gothic"/>
                <a:sym typeface="Century Gothic"/>
              </a:rPr>
              <a:t>“</a:t>
            </a:r>
            <a:endParaRPr/>
          </a:p>
        </p:txBody>
      </p:sp>
      <p:sp>
        <p:nvSpPr>
          <p:cNvPr id="80" name="Google Shape;80;p16"/>
          <p:cNvSpPr/>
          <p:nvPr/>
        </p:nvSpPr>
        <p:spPr>
          <a:xfrm>
            <a:off x="10285411" y="2392968"/>
            <a:ext cx="609601" cy="1336041"/>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no-NO" sz="8000" u="none" cap="none" strike="noStrike">
                <a:solidFill>
                  <a:srgbClr val="FFFFFF"/>
                </a:solidFill>
                <a:latin typeface="Century Gothic"/>
                <a:ea typeface="Century Gothic"/>
                <a:cs typeface="Century Gothic"/>
                <a:sym typeface="Century Gothic"/>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81" name="Shape 81"/>
        <p:cNvGrpSpPr/>
        <p:nvPr/>
      </p:nvGrpSpPr>
      <p:grpSpPr>
        <a:xfrm>
          <a:off x="0" y="0"/>
          <a:ext cx="0" cy="0"/>
          <a:chOff x="0" y="0"/>
          <a:chExt cx="0" cy="0"/>
        </a:xfrm>
      </p:grpSpPr>
      <p:sp>
        <p:nvSpPr>
          <p:cNvPr id="82" name="Google Shape;82;p17"/>
          <p:cNvSpPr txBox="1"/>
          <p:nvPr>
            <p:ph type="title"/>
          </p:nvPr>
        </p:nvSpPr>
        <p:spPr>
          <a:xfrm>
            <a:off x="684212" y="543076"/>
            <a:ext cx="10058401" cy="3028648"/>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83" name="Google Shape;83;p17"/>
          <p:cNvSpPr txBox="1"/>
          <p:nvPr>
            <p:ph idx="1" type="body"/>
          </p:nvPr>
        </p:nvSpPr>
        <p:spPr>
          <a:xfrm>
            <a:off x="684212" y="3571723"/>
            <a:ext cx="8534401" cy="1195011"/>
          </a:xfrm>
          <a:prstGeom prst="rect">
            <a:avLst/>
          </a:prstGeom>
          <a:noFill/>
          <a:ln>
            <a:noFill/>
          </a:ln>
        </p:spPr>
        <p:txBody>
          <a:bodyPr anchorCtr="0" anchor="b" bIns="45700" lIns="45700" spcFirstLastPara="1" rIns="45700" wrap="square" tIns="45700"/>
          <a:lstStyle>
            <a:lvl1pPr indent="-228600" lvl="0" marL="457200" marR="0" rtl="0" algn="l">
              <a:spcBef>
                <a:spcPts val="600"/>
              </a:spcBef>
              <a:spcAft>
                <a:spcPts val="0"/>
              </a:spcAft>
              <a:buClr>
                <a:srgbClr val="FFFFFF"/>
              </a:buClr>
              <a:buSzPts val="2400"/>
              <a:buFont typeface="Noto Sans Symbols"/>
              <a:buNone/>
              <a:defRPr b="0" i="0" sz="2400" u="none" cap="none" strike="noStrike">
                <a:solidFill>
                  <a:srgbClr val="FFFFFF"/>
                </a:solidFill>
                <a:latin typeface="Century Gothic"/>
                <a:ea typeface="Century Gothic"/>
                <a:cs typeface="Century Gothic"/>
                <a:sym typeface="Century Gothic"/>
              </a:defRPr>
            </a:lvl1pPr>
            <a:lvl2pPr indent="-350519" lvl="1" marL="914400" marR="0" rtl="0" algn="l">
              <a:spcBef>
                <a:spcPts val="600"/>
              </a:spcBef>
              <a:spcAft>
                <a:spcPts val="0"/>
              </a:spcAft>
              <a:buClr>
                <a:srgbClr val="FFFFFF"/>
              </a:buClr>
              <a:buSzPts val="1920"/>
              <a:buFont typeface="Noto Sans Symbols"/>
              <a:buChar char="▶"/>
              <a:defRPr b="0" i="0" sz="2400" u="none" cap="none" strike="noStrike">
                <a:solidFill>
                  <a:srgbClr val="FFFFFF"/>
                </a:solidFill>
                <a:latin typeface="Century Gothic"/>
                <a:ea typeface="Century Gothic"/>
                <a:cs typeface="Century Gothic"/>
                <a:sym typeface="Century Gothic"/>
              </a:defRPr>
            </a:lvl2pPr>
            <a:lvl3pPr indent="-350519" lvl="2" marL="1371600" marR="0" rtl="0" algn="l">
              <a:spcBef>
                <a:spcPts val="600"/>
              </a:spcBef>
              <a:spcAft>
                <a:spcPts val="0"/>
              </a:spcAft>
              <a:buClr>
                <a:srgbClr val="FFFFFF"/>
              </a:buClr>
              <a:buSzPts val="1920"/>
              <a:buFont typeface="Noto Sans Symbols"/>
              <a:buChar char="▶"/>
              <a:defRPr b="0" i="0" sz="2400" u="none" cap="none" strike="noStrike">
                <a:solidFill>
                  <a:srgbClr val="FFFFFF"/>
                </a:solidFill>
                <a:latin typeface="Century Gothic"/>
                <a:ea typeface="Century Gothic"/>
                <a:cs typeface="Century Gothic"/>
                <a:sym typeface="Century Gothic"/>
              </a:defRPr>
            </a:lvl3pPr>
            <a:lvl4pPr indent="-350519" lvl="3" marL="1828800" marR="0" rtl="0" algn="l">
              <a:spcBef>
                <a:spcPts val="600"/>
              </a:spcBef>
              <a:spcAft>
                <a:spcPts val="0"/>
              </a:spcAft>
              <a:buClr>
                <a:srgbClr val="FFFFFF"/>
              </a:buClr>
              <a:buSzPts val="1920"/>
              <a:buFont typeface="Noto Sans Symbols"/>
              <a:buChar char="▶"/>
              <a:defRPr b="0" i="0" sz="2400" u="none" cap="none" strike="noStrike">
                <a:solidFill>
                  <a:srgbClr val="FFFFFF"/>
                </a:solidFill>
                <a:latin typeface="Century Gothic"/>
                <a:ea typeface="Century Gothic"/>
                <a:cs typeface="Century Gothic"/>
                <a:sym typeface="Century Gothic"/>
              </a:defRPr>
            </a:lvl4pPr>
            <a:lvl5pPr indent="-350520" lvl="4" marL="2286000" marR="0" rtl="0" algn="l">
              <a:spcBef>
                <a:spcPts val="600"/>
              </a:spcBef>
              <a:spcAft>
                <a:spcPts val="0"/>
              </a:spcAft>
              <a:buClr>
                <a:srgbClr val="FFFFFF"/>
              </a:buClr>
              <a:buSzPts val="1920"/>
              <a:buFont typeface="Noto Sans Symbols"/>
              <a:buChar char="▶"/>
              <a:defRPr b="0" i="0" sz="2400" u="none" cap="none" strike="noStrike">
                <a:solidFill>
                  <a:srgbClr val="FFFFF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84" name="Google Shape;84;p17"/>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85" name="Shape 85"/>
        <p:cNvGrpSpPr/>
        <p:nvPr/>
      </p:nvGrpSpPr>
      <p:grpSpPr>
        <a:xfrm>
          <a:off x="0" y="0"/>
          <a:ext cx="0" cy="0"/>
          <a:chOff x="0" y="0"/>
          <a:chExt cx="0" cy="0"/>
        </a:xfrm>
      </p:grpSpPr>
      <p:sp>
        <p:nvSpPr>
          <p:cNvPr id="86" name="Google Shape;86;p18"/>
          <p:cNvSpPr txBox="1"/>
          <p:nvPr>
            <p:ph type="title"/>
          </p:nvPr>
        </p:nvSpPr>
        <p:spPr>
          <a:xfrm>
            <a:off x="8685211" y="0"/>
            <a:ext cx="2057401" cy="5943600"/>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87" name="Google Shape;87;p18"/>
          <p:cNvSpPr txBox="1"/>
          <p:nvPr>
            <p:ph idx="1" type="body"/>
          </p:nvPr>
        </p:nvSpPr>
        <p:spPr>
          <a:xfrm>
            <a:off x="685800" y="685800"/>
            <a:ext cx="7823200" cy="6172200"/>
          </a:xfrm>
          <a:prstGeom prst="rect">
            <a:avLst/>
          </a:prstGeom>
          <a:noFill/>
          <a:ln>
            <a:noFill/>
          </a:ln>
        </p:spPr>
        <p:txBody>
          <a:bodyPr anchorCtr="0" anchor="t" bIns="45700" lIns="45700" spcFirstLastPara="1" rIns="45700" wrap="square" tIns="45700"/>
          <a:lstStyle>
            <a:lvl1pPr indent="-330200" lvl="0" marL="457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1pPr>
            <a:lvl2pPr indent="-330200" lvl="1" marL="914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2pPr>
            <a:lvl3pPr indent="-330200" lvl="2" marL="1371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3pPr>
            <a:lvl4pPr indent="-330200" lvl="3" marL="1828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4pPr>
            <a:lvl5pPr indent="-330200" lvl="4" marL="22860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88" name="Google Shape;88;p18"/>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4" name="Shape 24"/>
        <p:cNvGrpSpPr/>
        <p:nvPr/>
      </p:nvGrpSpPr>
      <p:grpSpPr>
        <a:xfrm>
          <a:off x="0" y="0"/>
          <a:ext cx="0" cy="0"/>
          <a:chOff x="0" y="0"/>
          <a:chExt cx="0" cy="0"/>
        </a:xfrm>
      </p:grpSpPr>
      <p:sp>
        <p:nvSpPr>
          <p:cNvPr id="25" name="Google Shape;25;p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26" name="Google Shape;26;p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lstStyle>
            <a:lvl1pPr indent="-330200" lvl="0" marL="457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1pPr>
            <a:lvl2pPr indent="-330200" lvl="1" marL="914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2pPr>
            <a:lvl3pPr indent="-330200" lvl="2" marL="1371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3pPr>
            <a:lvl4pPr indent="-330200" lvl="3" marL="1828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4pPr>
            <a:lvl5pPr indent="-330200" lvl="4" marL="22860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27" name="Google Shape;27;p3"/>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28" name="Shape 28"/>
        <p:cNvGrpSpPr/>
        <p:nvPr/>
      </p:nvGrpSpPr>
      <p:grpSpPr>
        <a:xfrm>
          <a:off x="0" y="0"/>
          <a:ext cx="0" cy="0"/>
          <a:chOff x="0" y="0"/>
          <a:chExt cx="0" cy="0"/>
        </a:xfrm>
      </p:grpSpPr>
      <p:sp>
        <p:nvSpPr>
          <p:cNvPr id="29" name="Google Shape;29;p4"/>
          <p:cNvSpPr txBox="1"/>
          <p:nvPr>
            <p:ph type="title"/>
          </p:nvPr>
        </p:nvSpPr>
        <p:spPr>
          <a:xfrm>
            <a:off x="684212" y="4425243"/>
            <a:ext cx="8534401" cy="1631245"/>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30" name="Google Shape;30;p4"/>
          <p:cNvSpPr txBox="1"/>
          <p:nvPr>
            <p:ph idx="1" type="body"/>
          </p:nvPr>
        </p:nvSpPr>
        <p:spPr>
          <a:xfrm>
            <a:off x="684212" y="685800"/>
            <a:ext cx="8534401" cy="3739444"/>
          </a:xfrm>
          <a:prstGeom prst="rect">
            <a:avLst/>
          </a:prstGeom>
          <a:noFill/>
          <a:ln>
            <a:noFill/>
          </a:ln>
        </p:spPr>
        <p:txBody>
          <a:bodyPr anchorCtr="0" anchor="t" bIns="45700" lIns="45700" spcFirstLastPara="1" rIns="45700" wrap="square" tIns="45700"/>
          <a:lstStyle>
            <a:lvl1pPr indent="-330200" lvl="0" marL="457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1pPr>
            <a:lvl2pPr indent="-330200" lvl="1" marL="914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2pPr>
            <a:lvl3pPr indent="-330200" lvl="2" marL="1371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3pPr>
            <a:lvl4pPr indent="-330200" lvl="3" marL="1828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4pPr>
            <a:lvl5pPr indent="-330200" lvl="4" marL="22860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31" name="Google Shape;31;p4"/>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32" name="Shape 32"/>
        <p:cNvGrpSpPr/>
        <p:nvPr/>
      </p:nvGrpSpPr>
      <p:grpSpPr>
        <a:xfrm>
          <a:off x="0" y="0"/>
          <a:ext cx="0" cy="0"/>
          <a:chOff x="0" y="0"/>
          <a:chExt cx="0" cy="0"/>
        </a:xfrm>
      </p:grpSpPr>
      <p:sp>
        <p:nvSpPr>
          <p:cNvPr id="33" name="Google Shape;33;p5"/>
          <p:cNvSpPr txBox="1"/>
          <p:nvPr>
            <p:ph type="title"/>
          </p:nvPr>
        </p:nvSpPr>
        <p:spPr>
          <a:xfrm>
            <a:off x="684210" y="292100"/>
            <a:ext cx="8534402" cy="3996101"/>
          </a:xfrm>
          <a:prstGeom prst="rect">
            <a:avLst/>
          </a:prstGeom>
          <a:noFill/>
          <a:ln>
            <a:noFill/>
          </a:ln>
        </p:spPr>
        <p:txBody>
          <a:bodyPr anchorCtr="0" anchor="b"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34" name="Google Shape;34;p5"/>
          <p:cNvSpPr txBox="1"/>
          <p:nvPr>
            <p:ph idx="1" type="body"/>
          </p:nvPr>
        </p:nvSpPr>
        <p:spPr>
          <a:xfrm>
            <a:off x="684212" y="4495800"/>
            <a:ext cx="8534401" cy="2362200"/>
          </a:xfrm>
          <a:prstGeom prst="rect">
            <a:avLst/>
          </a:prstGeom>
          <a:noFill/>
          <a:ln>
            <a:noFill/>
          </a:ln>
        </p:spPr>
        <p:txBody>
          <a:bodyPr anchorCtr="0" anchor="t" bIns="45700" lIns="45700" spcFirstLastPara="1" rIns="45700" wrap="square" tIns="45700"/>
          <a:lstStyle>
            <a:lvl1pPr indent="-228600" lvl="0" marL="4572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1pPr>
            <a:lvl2pPr indent="-228600" lvl="1" marL="9144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2pPr>
            <a:lvl3pPr indent="-228600" lvl="2" marL="13716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3pPr>
            <a:lvl4pPr indent="-228600" lvl="3" marL="18288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4pPr>
            <a:lvl5pPr indent="-228600" lvl="4" marL="2286000" marR="0" rtl="0" algn="l">
              <a:spcBef>
                <a:spcPts val="600"/>
              </a:spcBef>
              <a:spcAft>
                <a:spcPts val="0"/>
              </a:spcAft>
              <a:buClr>
                <a:srgbClr val="0F496F"/>
              </a:buClr>
              <a:buSzPts val="1800"/>
              <a:buFont typeface="Noto Sans Symbols"/>
              <a:buNone/>
              <a:defRPr b="0" i="0" sz="18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35" name="Google Shape;35;p5"/>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6" name="Shape 36"/>
        <p:cNvGrpSpPr/>
        <p:nvPr/>
      </p:nvGrpSpPr>
      <p:grpSpPr>
        <a:xfrm>
          <a:off x="0" y="0"/>
          <a:ext cx="0" cy="0"/>
          <a:chOff x="0" y="0"/>
          <a:chExt cx="0" cy="0"/>
        </a:xfrm>
      </p:grpSpPr>
      <p:sp>
        <p:nvSpPr>
          <p:cNvPr id="37" name="Google Shape;37;p6"/>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38" name="Google Shape;38;p6"/>
          <p:cNvSpPr txBox="1"/>
          <p:nvPr>
            <p:ph idx="1" type="body"/>
          </p:nvPr>
        </p:nvSpPr>
        <p:spPr>
          <a:xfrm>
            <a:off x="684210" y="603015"/>
            <a:ext cx="4937656" cy="3780837"/>
          </a:xfrm>
          <a:prstGeom prst="rect">
            <a:avLst/>
          </a:prstGeom>
          <a:noFill/>
          <a:ln>
            <a:noFill/>
          </a:ln>
        </p:spPr>
        <p:txBody>
          <a:bodyPr anchorCtr="0" anchor="ctr" bIns="45700" lIns="45700" spcFirstLastPara="1" rIns="45700" wrap="square" tIns="45700"/>
          <a:lstStyle>
            <a:lvl1pPr indent="-330200" lvl="0" marL="457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1pPr>
            <a:lvl2pPr indent="-330200" lvl="1" marL="914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2pPr>
            <a:lvl3pPr indent="-330200" lvl="2" marL="1371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3pPr>
            <a:lvl4pPr indent="-330200" lvl="3" marL="1828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4pPr>
            <a:lvl5pPr indent="-330200" lvl="4" marL="22860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39" name="Google Shape;39;p6"/>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40" name="Shape 40"/>
        <p:cNvGrpSpPr/>
        <p:nvPr/>
      </p:nvGrpSpPr>
      <p:grpSpPr>
        <a:xfrm>
          <a:off x="0" y="0"/>
          <a:ext cx="0" cy="0"/>
          <a:chOff x="0" y="0"/>
          <a:chExt cx="0" cy="0"/>
        </a:xfrm>
      </p:grpSpPr>
      <p:sp>
        <p:nvSpPr>
          <p:cNvPr id="41" name="Google Shape;41;p7"/>
          <p:cNvSpPr txBox="1"/>
          <p:nvPr>
            <p:ph type="title"/>
          </p:nvPr>
        </p:nvSpPr>
        <p:spPr>
          <a:xfrm>
            <a:off x="684212" y="3630081"/>
            <a:ext cx="8534401" cy="3221568"/>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42" name="Google Shape;42;p7"/>
          <p:cNvSpPr txBox="1"/>
          <p:nvPr>
            <p:ph idx="1" type="body"/>
          </p:nvPr>
        </p:nvSpPr>
        <p:spPr>
          <a:xfrm>
            <a:off x="972080" y="0"/>
            <a:ext cx="4649788" cy="1262063"/>
          </a:xfrm>
          <a:prstGeom prst="rect">
            <a:avLst/>
          </a:prstGeom>
          <a:noFill/>
          <a:ln>
            <a:noFill/>
          </a:ln>
        </p:spPr>
        <p:txBody>
          <a:bodyPr anchorCtr="0" anchor="b" bIns="45700" lIns="45700" spcFirstLastPara="1" rIns="45700" wrap="square" tIns="45700"/>
          <a:lstStyle>
            <a:lvl1pPr indent="-228600" lvl="0" marL="457200" marR="0" rtl="0" algn="l">
              <a:spcBef>
                <a:spcPts val="600"/>
              </a:spcBef>
              <a:spcAft>
                <a:spcPts val="0"/>
              </a:spcAft>
              <a:buClr>
                <a:srgbClr val="FFFFFF"/>
              </a:buClr>
              <a:buSzPts val="2800"/>
              <a:buFont typeface="Noto Sans Symbols"/>
              <a:buNone/>
              <a:defRPr b="0" i="0" sz="2800" u="none" cap="none" strike="noStrike">
                <a:solidFill>
                  <a:srgbClr val="FFFFFF"/>
                </a:solidFill>
                <a:latin typeface="Century Gothic"/>
                <a:ea typeface="Century Gothic"/>
                <a:cs typeface="Century Gothic"/>
                <a:sym typeface="Century Gothic"/>
              </a:defRPr>
            </a:lvl1pPr>
            <a:lvl2pPr indent="-228600" lvl="1" marL="914400" marR="0" rtl="0" algn="l">
              <a:spcBef>
                <a:spcPts val="600"/>
              </a:spcBef>
              <a:spcAft>
                <a:spcPts val="0"/>
              </a:spcAft>
              <a:buClr>
                <a:srgbClr val="FFFFFF"/>
              </a:buClr>
              <a:buSzPts val="2800"/>
              <a:buFont typeface="Noto Sans Symbols"/>
              <a:buNone/>
              <a:defRPr b="0" i="0" sz="2800" u="none" cap="none" strike="noStrike">
                <a:solidFill>
                  <a:srgbClr val="FFFFFF"/>
                </a:solidFill>
                <a:latin typeface="Century Gothic"/>
                <a:ea typeface="Century Gothic"/>
                <a:cs typeface="Century Gothic"/>
                <a:sym typeface="Century Gothic"/>
              </a:defRPr>
            </a:lvl2pPr>
            <a:lvl3pPr indent="-228600" lvl="2" marL="1371600" marR="0" rtl="0" algn="l">
              <a:spcBef>
                <a:spcPts val="600"/>
              </a:spcBef>
              <a:spcAft>
                <a:spcPts val="0"/>
              </a:spcAft>
              <a:buClr>
                <a:srgbClr val="FFFFFF"/>
              </a:buClr>
              <a:buSzPts val="2800"/>
              <a:buFont typeface="Noto Sans Symbols"/>
              <a:buNone/>
              <a:defRPr b="0" i="0" sz="2800" u="none" cap="none" strike="noStrike">
                <a:solidFill>
                  <a:srgbClr val="FFFFFF"/>
                </a:solidFill>
                <a:latin typeface="Century Gothic"/>
                <a:ea typeface="Century Gothic"/>
                <a:cs typeface="Century Gothic"/>
                <a:sym typeface="Century Gothic"/>
              </a:defRPr>
            </a:lvl3pPr>
            <a:lvl4pPr indent="-228600" lvl="3" marL="1828800" marR="0" rtl="0" algn="l">
              <a:spcBef>
                <a:spcPts val="600"/>
              </a:spcBef>
              <a:spcAft>
                <a:spcPts val="0"/>
              </a:spcAft>
              <a:buClr>
                <a:srgbClr val="FFFFFF"/>
              </a:buClr>
              <a:buSzPts val="2800"/>
              <a:buFont typeface="Noto Sans Symbols"/>
              <a:buNone/>
              <a:defRPr b="0" i="0" sz="2800" u="none" cap="none" strike="noStrike">
                <a:solidFill>
                  <a:srgbClr val="FFFFFF"/>
                </a:solidFill>
                <a:latin typeface="Century Gothic"/>
                <a:ea typeface="Century Gothic"/>
                <a:cs typeface="Century Gothic"/>
                <a:sym typeface="Century Gothic"/>
              </a:defRPr>
            </a:lvl4pPr>
            <a:lvl5pPr indent="-228600" lvl="4" marL="2286000" marR="0" rtl="0" algn="l">
              <a:spcBef>
                <a:spcPts val="600"/>
              </a:spcBef>
              <a:spcAft>
                <a:spcPts val="0"/>
              </a:spcAft>
              <a:buClr>
                <a:srgbClr val="FFFFFF"/>
              </a:buClr>
              <a:buSzPts val="2800"/>
              <a:buFont typeface="Noto Sans Symbols"/>
              <a:buNone/>
              <a:defRPr b="0" i="0" sz="2800" u="none" cap="none" strike="noStrike">
                <a:solidFill>
                  <a:srgbClr val="FFFFF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43" name="Google Shape;43;p7"/>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4" name="Shape 44"/>
        <p:cNvGrpSpPr/>
        <p:nvPr/>
      </p:nvGrpSpPr>
      <p:grpSpPr>
        <a:xfrm>
          <a:off x="0" y="0"/>
          <a:ext cx="0" cy="0"/>
          <a:chOff x="0" y="0"/>
          <a:chExt cx="0" cy="0"/>
        </a:xfrm>
      </p:grpSpPr>
      <p:sp>
        <p:nvSpPr>
          <p:cNvPr id="45" name="Google Shape;45;p8"/>
          <p:cNvSpPr txBox="1"/>
          <p:nvPr>
            <p:ph type="title"/>
          </p:nvPr>
        </p:nvSpPr>
        <p:spPr>
          <a:xfrm>
            <a:off x="684212" y="4487331"/>
            <a:ext cx="8534401" cy="1507068"/>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46" name="Google Shape;46;p8"/>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7" name="Shape 47"/>
        <p:cNvGrpSpPr/>
        <p:nvPr/>
      </p:nvGrpSpPr>
      <p:grpSpPr>
        <a:xfrm>
          <a:off x="0" y="0"/>
          <a:ext cx="0" cy="0"/>
          <a:chOff x="0" y="0"/>
          <a:chExt cx="0" cy="0"/>
        </a:xfrm>
      </p:grpSpPr>
      <p:sp>
        <p:nvSpPr>
          <p:cNvPr id="48" name="Google Shape;48;p9"/>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49" name="Shape 49"/>
        <p:cNvGrpSpPr/>
        <p:nvPr/>
      </p:nvGrpSpPr>
      <p:grpSpPr>
        <a:xfrm>
          <a:off x="0" y="0"/>
          <a:ext cx="0" cy="0"/>
          <a:chOff x="0" y="0"/>
          <a:chExt cx="0" cy="0"/>
        </a:xfrm>
      </p:grpSpPr>
      <p:sp>
        <p:nvSpPr>
          <p:cNvPr id="50" name="Google Shape;50;p10"/>
          <p:cNvSpPr txBox="1"/>
          <p:nvPr>
            <p:ph type="title"/>
          </p:nvPr>
        </p:nvSpPr>
        <p:spPr>
          <a:xfrm>
            <a:off x="7085011" y="0"/>
            <a:ext cx="3657601" cy="2057400"/>
          </a:xfrm>
          <a:prstGeom prst="rect">
            <a:avLst/>
          </a:prstGeom>
          <a:noFill/>
          <a:ln>
            <a:noFill/>
          </a:ln>
        </p:spPr>
        <p:txBody>
          <a:bodyPr anchorCtr="0" anchor="b" bIns="45700" lIns="45700" spcFirstLastPara="1" rIns="45700" wrap="square" tIns="45700"/>
          <a:lstStyle>
            <a:lvl1pPr lvl="0" marR="0" rtl="0" algn="l">
              <a:spcBef>
                <a:spcPts val="0"/>
              </a:spcBef>
              <a:spcAft>
                <a:spcPts val="0"/>
              </a:spcAft>
              <a:buSzPts val="1400"/>
              <a:buNone/>
              <a:defRPr b="0" i="0" sz="24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51" name="Google Shape;51;p10"/>
          <p:cNvSpPr txBox="1"/>
          <p:nvPr>
            <p:ph idx="1" type="body"/>
          </p:nvPr>
        </p:nvSpPr>
        <p:spPr>
          <a:xfrm>
            <a:off x="684212" y="0"/>
            <a:ext cx="5943602" cy="6680200"/>
          </a:xfrm>
          <a:prstGeom prst="rect">
            <a:avLst/>
          </a:prstGeom>
          <a:noFill/>
          <a:ln>
            <a:noFill/>
          </a:ln>
        </p:spPr>
        <p:txBody>
          <a:bodyPr anchorCtr="0" anchor="ctr" bIns="45700" lIns="45700" spcFirstLastPara="1" rIns="45700" wrap="square" tIns="45700"/>
          <a:lstStyle>
            <a:lvl1pPr indent="-330200" lvl="0" marL="457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1pPr>
            <a:lvl2pPr indent="-330200" lvl="1" marL="914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2pPr>
            <a:lvl3pPr indent="-330200" lvl="2" marL="1371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3pPr>
            <a:lvl4pPr indent="-330200" lvl="3" marL="1828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4pPr>
            <a:lvl5pPr indent="-330200" lvl="4" marL="22860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52" name="Google Shape;52;p10"/>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66D3EE"/>
            </a:gs>
            <a:gs pos="10000">
              <a:srgbClr val="66D3EE"/>
            </a:gs>
            <a:gs pos="100000">
              <a:srgbClr val="06588E"/>
            </a:gs>
          </a:gsLst>
          <a:lin ang="6120001" scaled="0"/>
        </a:gradFill>
      </p:bgPr>
    </p:bg>
    <p:spTree>
      <p:nvGrpSpPr>
        <p:cNvPr id="5" name="Shape 5"/>
        <p:cNvGrpSpPr/>
        <p:nvPr/>
      </p:nvGrpSpPr>
      <p:grpSpPr>
        <a:xfrm>
          <a:off x="0" y="0"/>
          <a:ext cx="0" cy="0"/>
          <a:chOff x="0" y="0"/>
          <a:chExt cx="0" cy="0"/>
        </a:xfrm>
      </p:grpSpPr>
      <p:grpSp>
        <p:nvGrpSpPr>
          <p:cNvPr id="6" name="Google Shape;6;p1"/>
          <p:cNvGrpSpPr/>
          <p:nvPr/>
        </p:nvGrpSpPr>
        <p:grpSpPr>
          <a:xfrm>
            <a:off x="9206969" y="2963331"/>
            <a:ext cx="2981861" cy="3208871"/>
            <a:chOff x="0" y="-1"/>
            <a:chExt cx="2981859" cy="3208869"/>
          </a:xfrm>
        </p:grpSpPr>
        <p:cxnSp>
          <p:nvCxnSpPr>
            <p:cNvPr id="7" name="Google Shape;7;p1"/>
            <p:cNvCxnSpPr/>
            <p:nvPr/>
          </p:nvCxnSpPr>
          <p:spPr>
            <a:xfrm flipH="1">
              <a:off x="2069043" y="-1"/>
              <a:ext cx="912815" cy="912813"/>
            </a:xfrm>
            <a:prstGeom prst="straightConnector1">
              <a:avLst/>
            </a:prstGeom>
            <a:noFill/>
            <a:ln cap="rnd" cmpd="sng" w="9525">
              <a:solidFill>
                <a:srgbClr val="FFFFFF"/>
              </a:solidFill>
              <a:prstDash val="solid"/>
              <a:bevel/>
              <a:headEnd len="sm" w="sm" type="none"/>
              <a:tailEnd len="sm" w="sm" type="none"/>
            </a:ln>
          </p:spPr>
        </p:cxnSp>
        <p:cxnSp>
          <p:nvCxnSpPr>
            <p:cNvPr id="8" name="Google Shape;8;p1"/>
            <p:cNvCxnSpPr/>
            <p:nvPr/>
          </p:nvCxnSpPr>
          <p:spPr>
            <a:xfrm flipH="1">
              <a:off x="0" y="227010"/>
              <a:ext cx="2981857" cy="2981858"/>
            </a:xfrm>
            <a:prstGeom prst="straightConnector1">
              <a:avLst/>
            </a:prstGeom>
            <a:noFill/>
            <a:ln cap="rnd" cmpd="sng" w="9525">
              <a:solidFill>
                <a:srgbClr val="FFFFFF"/>
              </a:solidFill>
              <a:prstDash val="solid"/>
              <a:bevel/>
              <a:headEnd len="sm" w="sm" type="none"/>
              <a:tailEnd len="sm" w="sm" type="none"/>
            </a:ln>
          </p:spPr>
        </p:cxnSp>
        <p:cxnSp>
          <p:nvCxnSpPr>
            <p:cNvPr id="9" name="Google Shape;9;p1"/>
            <p:cNvCxnSpPr/>
            <p:nvPr/>
          </p:nvCxnSpPr>
          <p:spPr>
            <a:xfrm flipH="1">
              <a:off x="1085322" y="321733"/>
              <a:ext cx="1896535" cy="1896534"/>
            </a:xfrm>
            <a:prstGeom prst="straightConnector1">
              <a:avLst/>
            </a:prstGeom>
            <a:noFill/>
            <a:ln cap="rnd" cmpd="sng" w="9525">
              <a:solidFill>
                <a:srgbClr val="FFFFFF"/>
              </a:solidFill>
              <a:prstDash val="solid"/>
              <a:bevel/>
              <a:headEnd len="sm" w="sm" type="none"/>
              <a:tailEnd len="sm" w="sm" type="none"/>
            </a:ln>
          </p:spPr>
        </p:cxnSp>
        <p:cxnSp>
          <p:nvCxnSpPr>
            <p:cNvPr id="10" name="Google Shape;10;p1"/>
            <p:cNvCxnSpPr/>
            <p:nvPr/>
          </p:nvCxnSpPr>
          <p:spPr>
            <a:xfrm flipH="1">
              <a:off x="1236134" y="167746"/>
              <a:ext cx="1745722" cy="1745721"/>
            </a:xfrm>
            <a:prstGeom prst="straightConnector1">
              <a:avLst/>
            </a:prstGeom>
            <a:noFill/>
            <a:ln cap="rnd" cmpd="sng" w="28575">
              <a:solidFill>
                <a:srgbClr val="FFFFFF"/>
              </a:solidFill>
              <a:prstDash val="solid"/>
              <a:bevel/>
              <a:headEnd len="sm" w="sm" type="none"/>
              <a:tailEnd len="sm" w="sm" type="none"/>
            </a:ln>
          </p:spPr>
        </p:cxnSp>
        <p:cxnSp>
          <p:nvCxnSpPr>
            <p:cNvPr id="11" name="Google Shape;11;p1"/>
            <p:cNvCxnSpPr/>
            <p:nvPr/>
          </p:nvCxnSpPr>
          <p:spPr>
            <a:xfrm flipH="1">
              <a:off x="1711857" y="719667"/>
              <a:ext cx="1270002" cy="1270000"/>
            </a:xfrm>
            <a:prstGeom prst="straightConnector1">
              <a:avLst/>
            </a:prstGeom>
            <a:noFill/>
            <a:ln cap="rnd" cmpd="sng" w="28575">
              <a:solidFill>
                <a:srgbClr val="FFFFFF"/>
              </a:solidFill>
              <a:prstDash val="solid"/>
              <a:bevel/>
              <a:headEnd len="sm" w="sm" type="none"/>
              <a:tailEnd len="sm" w="sm" type="none"/>
            </a:ln>
          </p:spPr>
        </p:cxnSp>
      </p:grpSp>
      <p:sp>
        <p:nvSpPr>
          <p:cNvPr id="12" name="Google Shape;12;p1"/>
          <p:cNvSpPr txBox="1"/>
          <p:nvPr>
            <p:ph type="title"/>
          </p:nvPr>
        </p:nvSpPr>
        <p:spPr>
          <a:xfrm>
            <a:off x="8685211" y="0"/>
            <a:ext cx="2057401" cy="5943600"/>
          </a:xfrm>
          <a:prstGeom prst="rect">
            <a:avLst/>
          </a:prstGeom>
          <a:noFill/>
          <a:ln>
            <a:noFill/>
          </a:ln>
        </p:spPr>
        <p:txBody>
          <a:bodyPr anchorCtr="0" anchor="ctr" bIns="45700" lIns="45700" spcFirstLastPara="1" rIns="45700" wrap="square" tIns="45700"/>
          <a:lstStyle>
            <a:lvl1pPr lvl="0"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5pPr>
            <a:lvl6pPr lvl="5"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6pPr>
            <a:lvl7pPr lvl="6"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7pPr>
            <a:lvl8pPr lvl="7"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8pPr>
            <a:lvl9pPr lvl="8" marR="0" rtl="0" algn="l">
              <a:spcBef>
                <a:spcPts val="0"/>
              </a:spcBef>
              <a:spcAft>
                <a:spcPts val="0"/>
              </a:spcAft>
              <a:buSzPts val="1400"/>
              <a:buNone/>
              <a:defRPr b="0" i="0" sz="3600" u="none" cap="none" strike="noStrike">
                <a:solidFill>
                  <a:srgbClr val="FFFFFF"/>
                </a:solidFill>
                <a:latin typeface="Century Gothic"/>
                <a:ea typeface="Century Gothic"/>
                <a:cs typeface="Century Gothic"/>
                <a:sym typeface="Century Gothic"/>
              </a:defRPr>
            </a:lvl9pPr>
          </a:lstStyle>
          <a:p/>
        </p:txBody>
      </p:sp>
      <p:sp>
        <p:nvSpPr>
          <p:cNvPr id="13" name="Google Shape;13;p1"/>
          <p:cNvSpPr txBox="1"/>
          <p:nvPr>
            <p:ph idx="1" type="body"/>
          </p:nvPr>
        </p:nvSpPr>
        <p:spPr>
          <a:xfrm>
            <a:off x="685800" y="685800"/>
            <a:ext cx="7823200" cy="6172200"/>
          </a:xfrm>
          <a:prstGeom prst="rect">
            <a:avLst/>
          </a:prstGeom>
          <a:noFill/>
          <a:ln>
            <a:noFill/>
          </a:ln>
        </p:spPr>
        <p:txBody>
          <a:bodyPr anchorCtr="0" anchor="t" bIns="45700" lIns="45700" spcFirstLastPara="1" rIns="45700" wrap="square" tIns="45700"/>
          <a:lstStyle>
            <a:lvl1pPr indent="-330200" lvl="0" marL="457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1pPr>
            <a:lvl2pPr indent="-330200" lvl="1" marL="914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2pPr>
            <a:lvl3pPr indent="-330200" lvl="2" marL="1371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3pPr>
            <a:lvl4pPr indent="-330200" lvl="3" marL="1828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4pPr>
            <a:lvl5pPr indent="-330200" lvl="4" marL="22860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5pPr>
            <a:lvl6pPr indent="-330200" lvl="5" marL="27432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6pPr>
            <a:lvl7pPr indent="-330200" lvl="6" marL="32004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7pPr>
            <a:lvl8pPr indent="-330200" lvl="7" marL="36576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8pPr>
            <a:lvl9pPr indent="-330200" lvl="8" marL="4114800" marR="0" rtl="0" algn="l">
              <a:spcBef>
                <a:spcPts val="600"/>
              </a:spcBef>
              <a:spcAft>
                <a:spcPts val="0"/>
              </a:spcAft>
              <a:buClr>
                <a:srgbClr val="FFFFFF"/>
              </a:buClr>
              <a:buSzPts val="1600"/>
              <a:buFont typeface="Noto Sans Symbols"/>
              <a:buChar char="▶"/>
              <a:defRPr b="0" i="0" sz="2000" u="none" cap="none" strike="noStrike">
                <a:solidFill>
                  <a:srgbClr val="0F496F"/>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10363200" y="5661659"/>
            <a:ext cx="1142246" cy="586741"/>
          </a:xfrm>
          <a:prstGeom prst="rect">
            <a:avLst/>
          </a:prstGeom>
          <a:noFill/>
          <a:ln>
            <a:noFill/>
          </a:ln>
        </p:spPr>
        <p:txBody>
          <a:bodyPr anchorCtr="0" anchor="b" bIns="45700" lIns="45700" spcFirstLastPara="1" rIns="45700" wrap="square" tIns="45700">
            <a:noAutofit/>
          </a:bodyPr>
          <a:lstStyle>
            <a:lvl1pPr indent="0" lvl="0" marL="0" marR="0" rtl="0" algn="r">
              <a:spcBef>
                <a:spcPts val="0"/>
              </a:spcBef>
              <a:buNone/>
              <a:defRPr b="0" i="0" sz="3200" u="none" cap="none" strike="noStrike">
                <a:solidFill>
                  <a:srgbClr val="0A31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A31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A31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A31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A31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A31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A31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A31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A31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no-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inyurl.com/database-sporsmo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www.youtube.com/watch?v=1eYlMCNHKn4" TargetMode="External"/><Relationship Id="rId4" Type="http://schemas.openxmlformats.org/officeDocument/2006/relationships/image" Target="../media/image24.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2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2.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tinyurl.com/database-sporsmol" TargetMode="External"/><Relationship Id="rId4" Type="http://schemas.openxmlformats.org/officeDocument/2006/relationships/hyperlink" Target="about:blank"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30.png"/><Relationship Id="rId4" Type="http://schemas.openxmlformats.org/officeDocument/2006/relationships/image" Target="../media/image3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32.png"/><Relationship Id="rId4" Type="http://schemas.openxmlformats.org/officeDocument/2006/relationships/image" Target="../media/image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32.png"/><Relationship Id="rId4" Type="http://schemas.openxmlformats.org/officeDocument/2006/relationships/image" Target="../media/image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34.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3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3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3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3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3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3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3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3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3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3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hyperlink" Target="https://tinyurl.com/database-sporsmol" TargetMode="External"/><Relationship Id="rId4" Type="http://schemas.openxmlformats.org/officeDocument/2006/relationships/hyperlink" Target="about:blank"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3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www.youtube.com/watch?v=gE1ZvCnwkYk" TargetMode="External"/><Relationship Id="rId4" Type="http://schemas.openxmlformats.org/officeDocument/2006/relationships/image" Target="../media/image35.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3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3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4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4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4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4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4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4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hyperlink" Target="http://www.youtube.com/watch?v=z2BgjH_CtIA" TargetMode="External"/><Relationship Id="rId4" Type="http://schemas.openxmlformats.org/officeDocument/2006/relationships/image" Target="../media/image46.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4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hyperlink" Target="https://tinyurl.com/database-sporsmol" TargetMode="External"/><Relationship Id="rId4" Type="http://schemas.openxmlformats.org/officeDocument/2006/relationships/hyperlink" Target="about:blan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4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hyperlink" Target="http://www.youtube.com/watch?v=93hq0YU3Gqk" TargetMode="External"/><Relationship Id="rId4" Type="http://schemas.openxmlformats.org/officeDocument/2006/relationships/image" Target="../media/image50.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hyperlink" Target="http://www.youtube.com/watch?v=MNwhA76MM7A" TargetMode="External"/><Relationship Id="rId4" Type="http://schemas.openxmlformats.org/officeDocument/2006/relationships/image" Target="../media/image51.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5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5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5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5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5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5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5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5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5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5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tinyurl.com/database-sporsmol" TargetMode="External"/><Relationship Id="rId4" Type="http://schemas.openxmlformats.org/officeDocument/2006/relationships/hyperlink" Target="about:blan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5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5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5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5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5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5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5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5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5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hyperlink" Target="http://drive.google.com/file/d/17cdCAD3ujUIMA3kI22rpTWmddEjHmYYd/view" TargetMode="External"/><Relationship Id="rId4" Type="http://schemas.openxmlformats.org/officeDocument/2006/relationships/image" Target="../media/image55.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5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5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59.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5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5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5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5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5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5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5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5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5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5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6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6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6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6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6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6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6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hyperlink" Target="https://www.youtube.com/watch?v=S9nctHdkggk&amp;t=420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hyperlink" Target="https://tinyurl.com/database-sporsmol"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youtube.com/watch?v=2PeDvbLRR58" TargetMode="External"/><Relationship Id="rId4" Type="http://schemas.openxmlformats.org/officeDocument/2006/relationships/image" Target="../media/image1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w3schools.com/sql/trysql.asp?filename=trysql_select_al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7.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7.pn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7.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7.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7.pn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7.png"/><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7.pn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7.png"/><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7.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7.pn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7.pn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7.png"/><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7.png"/><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7.png"/><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tinyurl.com/database-sporsmol" TargetMode="External"/><Relationship Id="rId4" Type="http://schemas.openxmlformats.org/officeDocument/2006/relationships/hyperlink" Target="about:blank"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s://folk.idi.ntnu.no/roger/normalise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684212" y="685798"/>
            <a:ext cx="8001001" cy="2971802"/>
          </a:xfrm>
          <a:prstGeom prst="rect">
            <a:avLst/>
          </a:prstGeom>
          <a:noFill/>
          <a:ln>
            <a:noFill/>
          </a:ln>
        </p:spPr>
        <p:txBody>
          <a:bodyPr anchorCtr="0" anchor="b" bIns="45700" lIns="45700" spcFirstLastPara="1" rIns="45700" wrap="square" tIns="45700">
            <a:noAutofit/>
          </a:bodyPr>
          <a:lstStyle/>
          <a:p>
            <a:pPr indent="0" lvl="0" marL="0" marR="0" rtl="0" algn="l">
              <a:spcBef>
                <a:spcPts val="0"/>
              </a:spcBef>
              <a:spcAft>
                <a:spcPts val="0"/>
              </a:spcAft>
              <a:buNone/>
            </a:pPr>
            <a:r>
              <a:rPr b="0" i="0" lang="no-NO" sz="4800" u="none" cap="none" strike="noStrike">
                <a:solidFill>
                  <a:srgbClr val="FFFFFF"/>
                </a:solidFill>
                <a:latin typeface="Century Gothic"/>
                <a:ea typeface="Century Gothic"/>
                <a:cs typeface="Century Gothic"/>
                <a:sym typeface="Century Gothic"/>
              </a:rPr>
              <a:t>EKSAMENSFORELESNING I DATAMODELLERING OG DATABASESYSTEMER	</a:t>
            </a:r>
            <a:endParaRPr/>
          </a:p>
        </p:txBody>
      </p:sp>
      <p:sp>
        <p:nvSpPr>
          <p:cNvPr id="94" name="Google Shape;94;p19"/>
          <p:cNvSpPr txBox="1"/>
          <p:nvPr>
            <p:ph idx="1" type="body"/>
          </p:nvPr>
        </p:nvSpPr>
        <p:spPr>
          <a:xfrm>
            <a:off x="619512" y="3746816"/>
            <a:ext cx="6400800" cy="194730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Clr>
                <a:srgbClr val="FFFFFF"/>
              </a:buClr>
              <a:buSzPts val="2100"/>
              <a:buFont typeface="Noto Sans Symbols"/>
              <a:buNone/>
            </a:pPr>
            <a:r>
              <a:rPr lang="no-NO">
                <a:solidFill>
                  <a:srgbClr val="FFFFFF"/>
                </a:solidFill>
              </a:rPr>
              <a:t>Karoline Bonnerud, 3. klasse datateknologi</a:t>
            </a:r>
            <a:endParaRPr>
              <a:solidFill>
                <a:srgbClr val="FFFFFF"/>
              </a:solidFill>
            </a:endParaRPr>
          </a:p>
          <a:p>
            <a:pPr indent="0" lvl="0" marL="0" marR="0" rtl="0" algn="l">
              <a:spcBef>
                <a:spcPts val="0"/>
              </a:spcBef>
              <a:spcAft>
                <a:spcPts val="0"/>
              </a:spcAft>
              <a:buClr>
                <a:srgbClr val="FFFFFF"/>
              </a:buClr>
              <a:buSzPts val="2100"/>
              <a:buFont typeface="Noto Sans Symbols"/>
              <a:buNone/>
            </a:pPr>
            <a:r>
              <a:rPr b="0" i="0" lang="no-NO" sz="2100" u="none" cap="none" strike="noStrike">
                <a:solidFill>
                  <a:srgbClr val="FFFFFF"/>
                </a:solidFill>
                <a:latin typeface="Century Gothic"/>
                <a:ea typeface="Century Gothic"/>
                <a:cs typeface="Century Gothic"/>
                <a:sym typeface="Century Gothic"/>
              </a:rPr>
              <a:t>Vegard Hellem, </a:t>
            </a:r>
            <a:r>
              <a:rPr lang="no-NO">
                <a:solidFill>
                  <a:srgbClr val="FFFFFF"/>
                </a:solidFill>
              </a:rPr>
              <a:t>5</a:t>
            </a:r>
            <a:r>
              <a:rPr b="0" i="0" lang="no-NO" sz="2100" u="none" cap="none" strike="noStrike">
                <a:solidFill>
                  <a:srgbClr val="FFFFFF"/>
                </a:solidFill>
                <a:latin typeface="Century Gothic"/>
                <a:ea typeface="Century Gothic"/>
                <a:cs typeface="Century Gothic"/>
                <a:sym typeface="Century Gothic"/>
              </a:rPr>
              <a:t>. klasse datateknologi </a:t>
            </a:r>
            <a:endParaRPr b="0" i="0" sz="2100" u="none" cap="none" strike="noStrike">
              <a:solidFill>
                <a:srgbClr val="FFFFFF"/>
              </a:solidFill>
              <a:latin typeface="Century Gothic"/>
              <a:ea typeface="Century Gothic"/>
              <a:cs typeface="Century Gothic"/>
              <a:sym typeface="Century Gothic"/>
            </a:endParaRPr>
          </a:p>
          <a:p>
            <a:pPr indent="0" lvl="0" marL="0" marR="0" rtl="0" algn="l">
              <a:spcBef>
                <a:spcPts val="600"/>
              </a:spcBef>
              <a:spcAft>
                <a:spcPts val="0"/>
              </a:spcAft>
              <a:buClr>
                <a:srgbClr val="000000"/>
              </a:buClr>
              <a:buSzPts val="21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rtl="0" algn="l">
              <a:spcBef>
                <a:spcPts val="0"/>
              </a:spcBef>
              <a:spcAft>
                <a:spcPts val="0"/>
              </a:spcAft>
              <a:buClr>
                <a:schemeClr val="dk1"/>
              </a:buClr>
              <a:buFont typeface="Arial"/>
              <a:buNone/>
            </a:pPr>
            <a:r>
              <a:rPr b="1" lang="no-NO" sz="2000" u="sng">
                <a:solidFill>
                  <a:schemeClr val="hlink"/>
                </a:solidFill>
                <a:hlinkClick r:id="rId3"/>
              </a:rPr>
              <a:t>https://tinyurl.com/database-sporsmol</a:t>
            </a:r>
            <a:endParaRPr b="0" i="0" sz="2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811200" y="309025"/>
            <a:ext cx="112506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Øving 2 oppg. 4 a) </a:t>
            </a:r>
            <a:r>
              <a:rPr lang="no-NO" sz="3000"/>
              <a:t>ER-diagram → Relasjonsdatabase</a:t>
            </a:r>
            <a:endParaRPr sz="3000"/>
          </a:p>
        </p:txBody>
      </p:sp>
      <p:pic>
        <p:nvPicPr>
          <p:cNvPr id="148" name="Google Shape;148;p28"/>
          <p:cNvPicPr preferRelativeResize="0"/>
          <p:nvPr/>
        </p:nvPicPr>
        <p:blipFill>
          <a:blip r:embed="rId3">
            <a:alphaModFix/>
          </a:blip>
          <a:stretch>
            <a:fillRect/>
          </a:stretch>
        </p:blipFill>
        <p:spPr>
          <a:xfrm>
            <a:off x="811188" y="1457300"/>
            <a:ext cx="5442275" cy="5155151"/>
          </a:xfrm>
          <a:prstGeom prst="rect">
            <a:avLst/>
          </a:prstGeom>
          <a:noFill/>
          <a:ln>
            <a:noFill/>
          </a:ln>
        </p:spPr>
      </p:pic>
      <p:sp>
        <p:nvSpPr>
          <p:cNvPr id="149" name="Google Shape;149;p28"/>
          <p:cNvSpPr txBox="1"/>
          <p:nvPr>
            <p:ph idx="1" type="body"/>
          </p:nvPr>
        </p:nvSpPr>
        <p:spPr>
          <a:xfrm>
            <a:off x="6429300" y="1457300"/>
            <a:ext cx="5151000" cy="37701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Clr>
                <a:srgbClr val="FFFFFF"/>
              </a:buClr>
              <a:buSzPts val="2000"/>
              <a:buFont typeface="Noto Sans Symbols"/>
              <a:buNone/>
            </a:pPr>
            <a:r>
              <a:rPr lang="no-NO">
                <a:solidFill>
                  <a:srgbClr val="FFFFFF"/>
                </a:solidFill>
              </a:rPr>
              <a:t>Student(</a:t>
            </a:r>
            <a:r>
              <a:rPr lang="no-NO" u="sng">
                <a:solidFill>
                  <a:srgbClr val="FFFFFF"/>
                </a:solidFill>
              </a:rPr>
              <a:t>StudentNr</a:t>
            </a:r>
            <a:r>
              <a:rPr lang="no-NO">
                <a:solidFill>
                  <a:srgbClr val="FFFFFF"/>
                </a:solidFill>
              </a:rPr>
              <a:t>, Navn)</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Eksamen(</a:t>
            </a:r>
            <a:r>
              <a:rPr lang="no-NO" u="sng">
                <a:solidFill>
                  <a:srgbClr val="FFFFFF"/>
                </a:solidFill>
              </a:rPr>
              <a:t>EksamenNr</a:t>
            </a:r>
            <a:r>
              <a:rPr lang="no-NO">
                <a:solidFill>
                  <a:srgbClr val="FFFFFF"/>
                </a:solidFill>
              </a:rPr>
              <a:t>, Fagkode, Hjelpemiddelkode)</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Eksamenslokale(</a:t>
            </a:r>
            <a:r>
              <a:rPr lang="no-NO" u="sng">
                <a:solidFill>
                  <a:srgbClr val="FFFFFF"/>
                </a:solidFill>
              </a:rPr>
              <a:t>RomNr</a:t>
            </a:r>
            <a:r>
              <a:rPr lang="no-NO">
                <a:solidFill>
                  <a:srgbClr val="FFFFFF"/>
                </a:solidFill>
              </a:rPr>
              <a:t>, Navn, Kapasitet)</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Bord(</a:t>
            </a:r>
            <a:r>
              <a:rPr lang="no-NO" u="sng">
                <a:solidFill>
                  <a:srgbClr val="FFFFFF"/>
                </a:solidFill>
              </a:rPr>
              <a:t>BordNr</a:t>
            </a:r>
            <a:r>
              <a:rPr lang="no-NO">
                <a:solidFill>
                  <a:srgbClr val="FFFFFF"/>
                </a:solidFill>
              </a:rPr>
              <a:t>, Type)</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Stol(</a:t>
            </a:r>
            <a:r>
              <a:rPr lang="no-NO" u="sng">
                <a:solidFill>
                  <a:srgbClr val="FFFFFF"/>
                </a:solidFill>
              </a:rPr>
              <a:t>StolNr</a:t>
            </a:r>
            <a:r>
              <a:rPr lang="no-NO">
                <a:solidFill>
                  <a:srgbClr val="FFFFFF"/>
                </a:solidFill>
              </a:rPr>
              <a:t>, Type) </a:t>
            </a:r>
            <a:endParaRPr>
              <a:solidFill>
                <a:srgbClr val="FFFFFF"/>
              </a:solidFill>
            </a:endParaRPr>
          </a:p>
          <a:p>
            <a:pPr indent="0" lvl="0" marL="0" marR="0" rtl="0" algn="l">
              <a:spcBef>
                <a:spcPts val="0"/>
              </a:spcBef>
              <a:spcAft>
                <a:spcPts val="0"/>
              </a:spcAft>
              <a:buClr>
                <a:srgbClr val="FFFFFF"/>
              </a:buClr>
              <a:buSzPts val="2000"/>
              <a:buFont typeface="Noto Sans Symbols"/>
              <a:buNone/>
            </a:pPr>
            <a:r>
              <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HarEksamen(</a:t>
            </a:r>
            <a:r>
              <a:rPr lang="no-NO" u="sng">
                <a:solidFill>
                  <a:srgbClr val="FFFFFF"/>
                </a:solidFill>
              </a:rPr>
              <a:t>StudentNr</a:t>
            </a:r>
            <a:r>
              <a:rPr lang="no-NO">
                <a:solidFill>
                  <a:srgbClr val="FFFFFF"/>
                </a:solidFill>
              </a:rPr>
              <a:t>, </a:t>
            </a:r>
            <a:r>
              <a:rPr lang="no-NO" u="sng">
                <a:solidFill>
                  <a:srgbClr val="FFFFFF"/>
                </a:solidFill>
              </a:rPr>
              <a:t>EksamensNr</a:t>
            </a:r>
            <a:r>
              <a:rPr lang="no-NO">
                <a:solidFill>
                  <a:srgbClr val="FFFFFF"/>
                </a:solidFill>
              </a:rPr>
              <a:t>) </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chemeClr val="lt1"/>
                </a:solidFill>
              </a:rPr>
              <a:t>Oppsatt(</a:t>
            </a:r>
            <a:r>
              <a:rPr lang="no-NO" u="sng">
                <a:solidFill>
                  <a:schemeClr val="lt1"/>
                </a:solidFill>
              </a:rPr>
              <a:t>StudentNr</a:t>
            </a:r>
            <a:r>
              <a:rPr lang="no-NO">
                <a:solidFill>
                  <a:schemeClr val="lt1"/>
                </a:solidFill>
              </a:rPr>
              <a:t>, </a:t>
            </a:r>
            <a:r>
              <a:rPr lang="no-NO" u="sng">
                <a:solidFill>
                  <a:schemeClr val="lt1"/>
                </a:solidFill>
              </a:rPr>
              <a:t>EksamensNr</a:t>
            </a:r>
            <a:r>
              <a:rPr lang="no-NO">
                <a:solidFill>
                  <a:schemeClr val="lt1"/>
                </a:solidFill>
              </a:rPr>
              <a:t>, </a:t>
            </a:r>
            <a:r>
              <a:rPr lang="no-NO" u="sng">
                <a:solidFill>
                  <a:schemeClr val="lt1"/>
                </a:solidFill>
              </a:rPr>
              <a:t>RomNr</a:t>
            </a:r>
            <a:r>
              <a:rPr lang="no-NO">
                <a:solidFill>
                  <a:schemeClr val="lt1"/>
                </a:solidFill>
              </a:rPr>
              <a:t>)</a:t>
            </a:r>
            <a:endParaRPr>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18"/>
          <p:cNvSpPr txBox="1"/>
          <p:nvPr>
            <p:ph type="title"/>
          </p:nvPr>
        </p:nvSpPr>
        <p:spPr>
          <a:xfrm>
            <a:off x="498475" y="243944"/>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1017" name="Google Shape;1017;p118"/>
          <p:cNvGraphicFramePr/>
          <p:nvPr/>
        </p:nvGraphicFramePr>
        <p:xfrm>
          <a:off x="37876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AD</a:t>
                      </a:r>
                      <a:endParaRPr b="1" sz="3200" u="none" cap="none" strike="noStrike">
                        <a:solidFill>
                          <a:srgbClr val="FFFFFF"/>
                        </a:solidFill>
                      </a:endParaRPr>
                    </a:p>
                  </a:txBody>
                  <a:tcPr marT="45725" marB="45725" marR="45725" marL="45725"/>
                </a:tc>
              </a:tr>
            </a:tbl>
          </a:graphicData>
        </a:graphic>
      </p:graphicFrame>
      <p:graphicFrame>
        <p:nvGraphicFramePr>
          <p:cNvPr id="1018" name="Google Shape;1018;p118"/>
          <p:cNvGraphicFramePr/>
          <p:nvPr/>
        </p:nvGraphicFramePr>
        <p:xfrm>
          <a:off x="171416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BD</a:t>
                      </a:r>
                      <a:endParaRPr b="1" sz="3200" u="none" cap="none" strike="noStrike">
                        <a:solidFill>
                          <a:srgbClr val="FFFFFF"/>
                        </a:solidFill>
                      </a:endParaRPr>
                    </a:p>
                  </a:txBody>
                  <a:tcPr marT="45725" marB="45725" marR="45725" marL="45725"/>
                </a:tc>
              </a:tr>
            </a:tbl>
          </a:graphicData>
        </a:graphic>
      </p:graphicFrame>
      <p:graphicFrame>
        <p:nvGraphicFramePr>
          <p:cNvPr id="1019" name="Google Shape;1019;p118"/>
          <p:cNvGraphicFramePr/>
          <p:nvPr/>
        </p:nvGraphicFramePr>
        <p:xfrm>
          <a:off x="344391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CD</a:t>
                      </a:r>
                      <a:endParaRPr b="1" sz="3200" u="none" cap="none" strike="noStrike">
                        <a:solidFill>
                          <a:srgbClr val="FFFFFF"/>
                        </a:solidFill>
                      </a:endParaRPr>
                    </a:p>
                  </a:txBody>
                  <a:tcPr marT="45725" marB="45725" marR="45725" marL="45725"/>
                </a:tc>
              </a:tr>
            </a:tbl>
          </a:graphicData>
        </a:graphic>
      </p:graphicFrame>
      <p:graphicFrame>
        <p:nvGraphicFramePr>
          <p:cNvPr id="1020" name="Google Shape;1020;p118"/>
          <p:cNvGraphicFramePr/>
          <p:nvPr/>
        </p:nvGraphicFramePr>
        <p:xfrm>
          <a:off x="517366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ED</a:t>
                      </a:r>
                      <a:endParaRPr b="1" sz="3200" u="none" cap="none" strike="noStrike">
                        <a:solidFill>
                          <a:srgbClr val="FFFFFF"/>
                        </a:solidFill>
                      </a:endParaRPr>
                    </a:p>
                  </a:txBody>
                  <a:tcPr marT="45725" marB="45725" marR="45725" marL="45725"/>
                </a:tc>
              </a:tr>
            </a:tbl>
          </a:graphicData>
        </a:graphic>
      </p:graphicFrame>
      <p:graphicFrame>
        <p:nvGraphicFramePr>
          <p:cNvPr id="1021" name="Google Shape;1021;p118"/>
          <p:cNvGraphicFramePr/>
          <p:nvPr/>
        </p:nvGraphicFramePr>
        <p:xfrm>
          <a:off x="605137" y="6018834"/>
          <a:ext cx="3000000" cy="3000000"/>
        </p:xfrm>
        <a:graphic>
          <a:graphicData uri="http://schemas.openxmlformats.org/drawingml/2006/table">
            <a:tbl>
              <a:tblPr bandRow="1" firstRow="1">
                <a:noFill/>
                <a:tableStyleId>{A8F0CE59-5BD9-485E-BB0D-3796BC449719}</a:tableStyleId>
              </a:tblPr>
              <a:tblGrid>
                <a:gridCol w="903300"/>
              </a:tblGrid>
              <a:tr h="407275">
                <a:tc>
                  <a:txBody>
                    <a:bodyPr>
                      <a:noAutofit/>
                    </a:bodyPr>
                    <a:lstStyle/>
                    <a:p>
                      <a:pPr indent="0" lvl="0" marL="0" marR="0" rtl="0" algn="l">
                        <a:spcBef>
                          <a:spcPts val="0"/>
                        </a:spcBef>
                        <a:spcAft>
                          <a:spcPts val="0"/>
                        </a:spcAft>
                        <a:buNone/>
                      </a:pPr>
                      <a:r>
                        <a:rPr lang="no-NO" sz="1800"/>
                        <a:t>ABCE</a:t>
                      </a:r>
                      <a:endParaRPr b="1" sz="3200" u="none" cap="none" strike="noStrike">
                        <a:solidFill>
                          <a:srgbClr val="FFFFFF"/>
                        </a:solidFill>
                      </a:endParaRPr>
                    </a:p>
                  </a:txBody>
                  <a:tcPr marT="45725" marB="45725" marR="45725" marL="45725"/>
                </a:tc>
              </a:tr>
            </a:tbl>
          </a:graphicData>
        </a:graphic>
      </p:graphicFrame>
      <p:graphicFrame>
        <p:nvGraphicFramePr>
          <p:cNvPr id="1022" name="Google Shape;1022;p118"/>
          <p:cNvGraphicFramePr/>
          <p:nvPr/>
        </p:nvGraphicFramePr>
        <p:xfrm>
          <a:off x="6284900" y="515495"/>
          <a:ext cx="3000000" cy="3000000"/>
        </p:xfrm>
        <a:graphic>
          <a:graphicData uri="http://schemas.openxmlformats.org/drawingml/2006/table">
            <a:tbl>
              <a:tblPr bandRow="1" firstRow="1">
                <a:noFill/>
                <a:tableStyleId>{906CD106-9F42-4B0F-B9EC-3C1E958D2C3D}</a:tableStyleId>
              </a:tblPr>
              <a:tblGrid>
                <a:gridCol w="2953550"/>
                <a:gridCol w="2953550"/>
              </a:tblGrid>
              <a:tr h="370850">
                <a:tc gridSpan="2">
                  <a:txBody>
                    <a:bodyPr>
                      <a:noAutofit/>
                    </a:bodyPr>
                    <a:lstStyle/>
                    <a:p>
                      <a:pPr indent="0" lvl="0" marL="0" marR="0" rtl="0" algn="r">
                        <a:spcBef>
                          <a:spcPts val="0"/>
                        </a:spcBef>
                        <a:spcAft>
                          <a:spcPts val="0"/>
                        </a:spcAft>
                        <a:buNone/>
                      </a:pPr>
                      <a:r>
                        <a:rPr lang="no-NO" sz="2800" u="none" cap="none" strike="noStrike">
                          <a:solidFill>
                            <a:schemeClr val="lt1"/>
                          </a:solidFill>
                        </a:rPr>
                        <a:t>God løsning? </a:t>
                      </a:r>
                      <a:endParaRPr sz="2800">
                        <a:solidFill>
                          <a:schemeClr val="lt1"/>
                        </a:solidFill>
                      </a:endParaRPr>
                    </a:p>
                  </a:txBody>
                  <a:tcPr marT="45725" marB="45725" marR="91450" marL="91450"/>
                </a:tc>
                <a:tc hMerge="1"/>
              </a:tr>
              <a:tr h="370850">
                <a:tc>
                  <a:txBody>
                    <a:bodyPr>
                      <a:noAutofit/>
                    </a:bodyPr>
                    <a:lstStyle/>
                    <a:p>
                      <a:pPr indent="0" lvl="0" marL="0" marR="0" rtl="0" algn="r">
                        <a:spcBef>
                          <a:spcPts val="0"/>
                        </a:spcBef>
                        <a:spcAft>
                          <a:spcPts val="0"/>
                        </a:spcAft>
                        <a:buNone/>
                      </a:pPr>
                      <a:r>
                        <a:rPr lang="no-NO" sz="1800">
                          <a:solidFill>
                            <a:schemeClr val="lt1"/>
                          </a:solidFill>
                        </a:rPr>
                        <a:t>Attributtbevaring</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Alle</a:t>
                      </a:r>
                      <a:r>
                        <a:rPr lang="no-NO" sz="1800">
                          <a:solidFill>
                            <a:schemeClr val="lt1"/>
                          </a:solidFill>
                        </a:rPr>
                        <a:t> attributtene våre er med I en tabell</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FD bevaring</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Alle funksjonelle avhengigheter  er bevart</a:t>
                      </a:r>
                      <a:r>
                        <a:rPr lang="no-NO" sz="1800">
                          <a:solidFill>
                            <a:schemeClr val="lt1"/>
                          </a:solidFill>
                        </a:rPr>
                        <a:t> I en tabell</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Tapsløs join</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Joiner vi R1 og R2 er felles attributtet </a:t>
                      </a:r>
                      <a:r>
                        <a:rPr b="1" lang="no-NO" sz="1800">
                          <a:solidFill>
                            <a:schemeClr val="lt1"/>
                          </a:solidFill>
                        </a:rPr>
                        <a:t>A </a:t>
                      </a:r>
                      <a:r>
                        <a:rPr lang="no-NO" sz="1800">
                          <a:solidFill>
                            <a:schemeClr val="lt1"/>
                          </a:solidFill>
                        </a:rPr>
                        <a:t>supernøkkel i R2. Resultatet av dette vil kunne joine tapsløst med resten</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Normalform - BCNF</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R1</a:t>
                      </a:r>
                      <a:r>
                        <a:rPr lang="no-NO" sz="1800">
                          <a:solidFill>
                            <a:schemeClr val="lt1"/>
                          </a:solidFill>
                        </a:rPr>
                        <a:t> er alle attributtene kandidatnøkkel -&gt; Nødvendigvis på BCNF. </a:t>
                      </a:r>
                      <a:endParaRPr/>
                    </a:p>
                    <a:p>
                      <a:pPr indent="0" lvl="0" marL="0" marR="0" rtl="0" algn="r">
                        <a:spcBef>
                          <a:spcPts val="0"/>
                        </a:spcBef>
                        <a:spcAft>
                          <a:spcPts val="0"/>
                        </a:spcAft>
                        <a:buNone/>
                      </a:pPr>
                      <a:r>
                        <a:t/>
                      </a:r>
                      <a:endParaRPr sz="1800">
                        <a:solidFill>
                          <a:schemeClr val="lt1"/>
                        </a:solidFill>
                      </a:endParaRPr>
                    </a:p>
                    <a:p>
                      <a:pPr indent="0" lvl="0" marL="0" marR="0" rtl="0" algn="r">
                        <a:spcBef>
                          <a:spcPts val="0"/>
                        </a:spcBef>
                        <a:spcAft>
                          <a:spcPts val="0"/>
                        </a:spcAft>
                        <a:buNone/>
                      </a:pPr>
                      <a:r>
                        <a:rPr lang="no-NO" sz="1800">
                          <a:solidFill>
                            <a:schemeClr val="lt1"/>
                          </a:solidFill>
                        </a:rPr>
                        <a:t>Resten er A/B/C/E supernøkkel</a:t>
                      </a:r>
                      <a:r>
                        <a:rPr lang="no-NO" sz="1800">
                          <a:solidFill>
                            <a:schemeClr val="lt1"/>
                          </a:solidFill>
                        </a:rPr>
                        <a:t>. Da gjelder at alle funksjonelle avhengigheter X-&gt; Y er X en supernøkkel. </a:t>
                      </a:r>
                      <a:endParaRPr sz="1800">
                        <a:solidFill>
                          <a:schemeClr val="lt1"/>
                        </a:solidFill>
                      </a:endParaRPr>
                    </a:p>
                  </a:txBody>
                  <a:tcPr marT="45725" marB="45725" marR="91450" marL="91450"/>
                </a:tc>
              </a:tr>
            </a:tbl>
          </a:graphicData>
        </a:graphic>
      </p:graphicFrame>
      <p:sp>
        <p:nvSpPr>
          <p:cNvPr id="1023" name="Google Shape;1023;p118"/>
          <p:cNvSpPr txBox="1"/>
          <p:nvPr/>
        </p:nvSpPr>
        <p:spPr>
          <a:xfrm>
            <a:off x="605125" y="5575075"/>
            <a:ext cx="4407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a:t>
            </a:r>
            <a:endParaRPr b="0" i="0" sz="1800" u="none" cap="none" strike="noStrike">
              <a:solidFill>
                <a:srgbClr val="000000"/>
              </a:solidFill>
              <a:latin typeface="Century Gothic"/>
              <a:ea typeface="Century Gothic"/>
              <a:cs typeface="Century Gothic"/>
              <a:sym typeface="Century Gothic"/>
            </a:endParaRPr>
          </a:p>
        </p:txBody>
      </p:sp>
      <p:sp>
        <p:nvSpPr>
          <p:cNvPr id="1024" name="Google Shape;1024;p118"/>
          <p:cNvSpPr txBox="1"/>
          <p:nvPr/>
        </p:nvSpPr>
        <p:spPr>
          <a:xfrm>
            <a:off x="422275" y="4797325"/>
            <a:ext cx="4407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a:t>
            </a:r>
            <a:r>
              <a:rPr lang="no-NO" sz="1800">
                <a:latin typeface="Century Gothic"/>
                <a:ea typeface="Century Gothic"/>
                <a:cs typeface="Century Gothic"/>
                <a:sym typeface="Century Gothic"/>
              </a:rPr>
              <a:t>2</a:t>
            </a:r>
            <a:endParaRPr b="0" i="0" sz="1800" u="none" cap="none" strike="noStrike">
              <a:solidFill>
                <a:srgbClr val="000000"/>
              </a:solidFill>
              <a:latin typeface="Century Gothic"/>
              <a:ea typeface="Century Gothic"/>
              <a:cs typeface="Century Gothic"/>
              <a:sym typeface="Century Gothic"/>
            </a:endParaRPr>
          </a:p>
        </p:txBody>
      </p:sp>
      <p:sp>
        <p:nvSpPr>
          <p:cNvPr id="1025" name="Google Shape;1025;p118"/>
          <p:cNvSpPr txBox="1"/>
          <p:nvPr/>
        </p:nvSpPr>
        <p:spPr>
          <a:xfrm>
            <a:off x="1774000" y="4797325"/>
            <a:ext cx="4407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a:t>
            </a:r>
            <a:r>
              <a:rPr lang="no-NO" sz="1800">
                <a:latin typeface="Century Gothic"/>
                <a:ea typeface="Century Gothic"/>
                <a:cs typeface="Century Gothic"/>
                <a:sym typeface="Century Gothic"/>
              </a:rPr>
              <a:t>3</a:t>
            </a:r>
            <a:endParaRPr b="0" i="0" sz="1800" u="none" cap="none" strike="noStrike">
              <a:solidFill>
                <a:srgbClr val="000000"/>
              </a:solidFill>
              <a:latin typeface="Century Gothic"/>
              <a:ea typeface="Century Gothic"/>
              <a:cs typeface="Century Gothic"/>
              <a:sym typeface="Century Gothic"/>
            </a:endParaRPr>
          </a:p>
        </p:txBody>
      </p:sp>
      <p:sp>
        <p:nvSpPr>
          <p:cNvPr id="1026" name="Google Shape;1026;p118"/>
          <p:cNvSpPr txBox="1"/>
          <p:nvPr/>
        </p:nvSpPr>
        <p:spPr>
          <a:xfrm>
            <a:off x="3503750" y="4797325"/>
            <a:ext cx="4407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a:t>
            </a:r>
            <a:r>
              <a:rPr lang="no-NO" sz="1800">
                <a:latin typeface="Century Gothic"/>
                <a:ea typeface="Century Gothic"/>
                <a:cs typeface="Century Gothic"/>
                <a:sym typeface="Century Gothic"/>
              </a:rPr>
              <a:t>4</a:t>
            </a:r>
            <a:endParaRPr b="0" i="0" sz="1800" u="none" cap="none" strike="noStrike">
              <a:solidFill>
                <a:srgbClr val="000000"/>
              </a:solidFill>
              <a:latin typeface="Century Gothic"/>
              <a:ea typeface="Century Gothic"/>
              <a:cs typeface="Century Gothic"/>
              <a:sym typeface="Century Gothic"/>
            </a:endParaRPr>
          </a:p>
        </p:txBody>
      </p:sp>
      <p:sp>
        <p:nvSpPr>
          <p:cNvPr id="1027" name="Google Shape;1027;p118"/>
          <p:cNvSpPr txBox="1"/>
          <p:nvPr/>
        </p:nvSpPr>
        <p:spPr>
          <a:xfrm>
            <a:off x="5233500" y="4797325"/>
            <a:ext cx="4407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a:t>
            </a:r>
            <a:r>
              <a:rPr lang="no-NO" sz="1800">
                <a:latin typeface="Century Gothic"/>
                <a:ea typeface="Century Gothic"/>
                <a:cs typeface="Century Gothic"/>
                <a:sym typeface="Century Gothic"/>
              </a:rPr>
              <a:t>5</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pic>
        <p:nvPicPr>
          <p:cNvPr id="1032" name="Google Shape;1032;p119" title="BEST 4 SECONDS EVER">
            <a:hlinkClick r:id="rId3"/>
          </p:cNvPr>
          <p:cNvPicPr preferRelativeResize="0"/>
          <p:nvPr/>
        </p:nvPicPr>
        <p:blipFill>
          <a:blip r:embed="rId4">
            <a:alphaModFix/>
          </a:blip>
          <a:stretch>
            <a:fillRect/>
          </a:stretch>
        </p:blipFill>
        <p:spPr>
          <a:xfrm>
            <a:off x="1458700" y="173788"/>
            <a:ext cx="8680576" cy="6510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20"/>
          <p:cNvSpPr txBox="1"/>
          <p:nvPr>
            <p:ph type="title"/>
          </p:nvPr>
        </p:nvSpPr>
        <p:spPr>
          <a:xfrm>
            <a:off x="684212" y="685800"/>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4. NORMALFORM</a:t>
            </a:r>
            <a:endParaRPr/>
          </a:p>
        </p:txBody>
      </p:sp>
      <p:sp>
        <p:nvSpPr>
          <p:cNvPr id="1038" name="Google Shape;1038;p120"/>
          <p:cNvSpPr txBox="1"/>
          <p:nvPr>
            <p:ph idx="1" type="body"/>
          </p:nvPr>
        </p:nvSpPr>
        <p:spPr>
          <a:xfrm>
            <a:off x="684212" y="1900238"/>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En tabell er på </a:t>
            </a:r>
            <a:r>
              <a:rPr b="0" i="1" lang="no-NO" sz="2000" u="none" cap="none" strike="noStrike">
                <a:solidFill>
                  <a:srgbClr val="FFFFFF"/>
                </a:solidFill>
                <a:latin typeface="Century Gothic"/>
                <a:ea typeface="Century Gothic"/>
                <a:cs typeface="Century Gothic"/>
                <a:sym typeface="Century Gothic"/>
              </a:rPr>
              <a:t>fjerde normalform </a:t>
            </a:r>
            <a:r>
              <a:rPr b="0" i="0" lang="no-NO" sz="2000" u="none" cap="none" strike="noStrike">
                <a:solidFill>
                  <a:srgbClr val="FFFFFF"/>
                </a:solidFill>
                <a:latin typeface="Century Gothic"/>
                <a:ea typeface="Century Gothic"/>
                <a:cs typeface="Century Gothic"/>
                <a:sym typeface="Century Gothic"/>
              </a:rPr>
              <a:t>(4NF) hvis det for alle ikke-trivielle flerverdi-avhengigheter X -&gt;&gt; Y som gjelder for tabellen, er slik at X er en supernøkkel i tabellen.</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21"/>
          <p:cNvSpPr txBox="1"/>
          <p:nvPr>
            <p:ph type="title"/>
          </p:nvPr>
        </p:nvSpPr>
        <p:spPr>
          <a:xfrm>
            <a:off x="684212" y="4487331"/>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VÅR 2017</a:t>
            </a:r>
            <a:endParaRPr b="0" i="0" sz="3600" u="none" cap="none" strike="noStrike">
              <a:solidFill>
                <a:srgbClr val="FFFFFF"/>
              </a:solidFill>
              <a:latin typeface="Century Gothic"/>
              <a:ea typeface="Century Gothic"/>
              <a:cs typeface="Century Gothic"/>
              <a:sym typeface="Century Gothic"/>
            </a:endParaRPr>
          </a:p>
        </p:txBody>
      </p:sp>
      <p:pic>
        <p:nvPicPr>
          <p:cNvPr id="1044" name="Google Shape;1044;p121"/>
          <p:cNvPicPr preferRelativeResize="0"/>
          <p:nvPr/>
        </p:nvPicPr>
        <p:blipFill rotWithShape="1">
          <a:blip r:embed="rId3">
            <a:alphaModFix/>
          </a:blip>
          <a:srcRect b="0" l="0" r="0" t="0"/>
          <a:stretch/>
        </p:blipFill>
        <p:spPr>
          <a:xfrm>
            <a:off x="1181100" y="1612900"/>
            <a:ext cx="9169400" cy="3352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2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050" name="Google Shape;1050;p122"/>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051" name="Google Shape;1051;p122"/>
          <p:cNvPicPr preferRelativeResize="0"/>
          <p:nvPr/>
        </p:nvPicPr>
        <p:blipFill rotWithShape="1">
          <a:blip r:embed="rId3">
            <a:alphaModFix/>
          </a:blip>
          <a:srcRect b="0" l="0" r="0" t="0"/>
          <a:stretch/>
        </p:blipFill>
        <p:spPr>
          <a:xfrm>
            <a:off x="507999" y="603014"/>
            <a:ext cx="10058307" cy="475638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pic>
        <p:nvPicPr>
          <p:cNvPr id="1056" name="Google Shape;1056;p123"/>
          <p:cNvPicPr preferRelativeResize="0"/>
          <p:nvPr/>
        </p:nvPicPr>
        <p:blipFill>
          <a:blip r:embed="rId3">
            <a:alphaModFix/>
          </a:blip>
          <a:stretch>
            <a:fillRect/>
          </a:stretch>
        </p:blipFill>
        <p:spPr>
          <a:xfrm>
            <a:off x="152400" y="152400"/>
            <a:ext cx="11771375" cy="6621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24"/>
          <p:cNvSpPr txBox="1"/>
          <p:nvPr>
            <p:ph type="title"/>
          </p:nvPr>
        </p:nvSpPr>
        <p:spPr>
          <a:xfrm>
            <a:off x="684212" y="347132"/>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TIDSPLAN</a:t>
            </a:r>
            <a:endParaRPr/>
          </a:p>
        </p:txBody>
      </p:sp>
      <p:sp>
        <p:nvSpPr>
          <p:cNvPr id="1062" name="Google Shape;1062;p124"/>
          <p:cNvSpPr txBox="1"/>
          <p:nvPr>
            <p:ph idx="1" type="body"/>
          </p:nvPr>
        </p:nvSpPr>
        <p:spPr>
          <a:xfrm>
            <a:off x="684212" y="2222500"/>
            <a:ext cx="8534400" cy="36153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2</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3</a:t>
            </a:r>
            <a:r>
              <a:rPr b="0" i="0" lang="no-NO" sz="2000" u="none" cap="none" strike="noStrike">
                <a:solidFill>
                  <a:srgbClr val="FFFFFF"/>
                </a:solidFill>
                <a:latin typeface="Century Gothic"/>
                <a:ea typeface="Century Gothic"/>
                <a:cs typeface="Century Gothic"/>
                <a:sym typeface="Century Gothic"/>
              </a:rPr>
              <a:t>:00: ER-diagrammer, relasjon</a:t>
            </a:r>
            <a:r>
              <a:rPr lang="no-NO">
                <a:solidFill>
                  <a:srgbClr val="FFFFFF"/>
                </a:solidFill>
              </a:rPr>
              <a:t>tabeller</a:t>
            </a:r>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3</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4</a:t>
            </a:r>
            <a:r>
              <a:rPr b="0" i="0" lang="no-NO" sz="2000" u="none" cap="none" strike="noStrike">
                <a:solidFill>
                  <a:srgbClr val="FFFFFF"/>
                </a:solidFill>
                <a:latin typeface="Century Gothic"/>
                <a:ea typeface="Century Gothic"/>
                <a:cs typeface="Century Gothic"/>
                <a:sym typeface="Century Gothic"/>
              </a:rPr>
              <a:t>:00: Relasjonsalgebra, SQL</a:t>
            </a:r>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4</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5</a:t>
            </a:r>
            <a:r>
              <a:rPr b="0" i="0" lang="no-NO" sz="2000" u="none" cap="none" strike="noStrike">
                <a:solidFill>
                  <a:srgbClr val="FFFFFF"/>
                </a:solidFill>
                <a:latin typeface="Century Gothic"/>
                <a:ea typeface="Century Gothic"/>
                <a:cs typeface="Century Gothic"/>
                <a:sym typeface="Century Gothic"/>
              </a:rPr>
              <a:t>:00: Normalisering</a:t>
            </a:r>
            <a:endParaRPr b="0" i="0" sz="2000" u="none" cap="none" strike="noStrike">
              <a:solidFill>
                <a:srgbClr val="FFFFFF"/>
              </a:solidFill>
              <a:latin typeface="Century Gothic"/>
              <a:ea typeface="Century Gothic"/>
              <a:cs typeface="Century Gothic"/>
              <a:sym typeface="Century Gothic"/>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5</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6</a:t>
            </a:r>
            <a:r>
              <a:rPr b="0" i="0" lang="no-NO" sz="2000" u="none" cap="none" strike="noStrike">
                <a:solidFill>
                  <a:srgbClr val="FFFFFF"/>
                </a:solidFill>
                <a:latin typeface="Century Gothic"/>
                <a:ea typeface="Century Gothic"/>
                <a:cs typeface="Century Gothic"/>
                <a:sym typeface="Century Gothic"/>
              </a:rPr>
              <a:t>:00: </a:t>
            </a:r>
            <a:r>
              <a:rPr lang="no-NO">
                <a:solidFill>
                  <a:schemeClr val="lt1"/>
                </a:solidFill>
              </a:rPr>
              <a:t>Hashing, B+-trær, Extendible Hashing, Lagring, Joins. </a:t>
            </a:r>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6</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7</a:t>
            </a:r>
            <a:r>
              <a:rPr b="0" i="0" lang="no-NO" sz="2000" u="none" cap="none" strike="noStrike">
                <a:solidFill>
                  <a:srgbClr val="FFFFFF"/>
                </a:solidFill>
                <a:latin typeface="Century Gothic"/>
                <a:ea typeface="Century Gothic"/>
                <a:cs typeface="Century Gothic"/>
                <a:sym typeface="Century Gothic"/>
              </a:rPr>
              <a:t>:00: </a:t>
            </a:r>
            <a:r>
              <a:rPr lang="no-NO">
                <a:solidFill>
                  <a:schemeClr val="lt1"/>
                </a:solidFill>
              </a:rPr>
              <a:t>Historier, Recovery-egenskaper, Serialiserbarhet, </a:t>
            </a:r>
            <a:r>
              <a:rPr b="0" i="0" lang="no-NO" sz="2000" u="none" cap="none" strike="noStrike">
                <a:solidFill>
                  <a:srgbClr val="FFFFFF"/>
                </a:solidFill>
                <a:latin typeface="Century Gothic"/>
                <a:ea typeface="Century Gothic"/>
                <a:cs typeface="Century Gothic"/>
                <a:sym typeface="Century Gothic"/>
              </a:rPr>
              <a:t>Konfliktserialiserbarhet, </a:t>
            </a:r>
            <a:r>
              <a:rPr lang="no-NO">
                <a:solidFill>
                  <a:srgbClr val="FFFFFF"/>
                </a:solidFill>
              </a:rPr>
              <a:t>Låser</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7</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8</a:t>
            </a:r>
            <a:r>
              <a:rPr b="0" i="0" lang="no-NO" sz="2000" u="none" cap="none" strike="noStrike">
                <a:solidFill>
                  <a:srgbClr val="FFFFFF"/>
                </a:solidFill>
                <a:latin typeface="Century Gothic"/>
                <a:ea typeface="Century Gothic"/>
                <a:cs typeface="Century Gothic"/>
                <a:sym typeface="Century Gothic"/>
              </a:rPr>
              <a:t>:00: Transaksjoner,Recovery, ekstra tid?</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25"/>
          <p:cNvSpPr txBox="1"/>
          <p:nvPr>
            <p:ph type="title"/>
          </p:nvPr>
        </p:nvSpPr>
        <p:spPr>
          <a:xfrm>
            <a:off x="684212" y="1435101"/>
            <a:ext cx="11609400" cy="46629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no-NO" sz="4000">
                <a:solidFill>
                  <a:schemeClr val="lt1"/>
                </a:solidFill>
              </a:rPr>
              <a:t>Innspill: </a:t>
            </a:r>
            <a:r>
              <a:rPr b="1" lang="no-NO" sz="4000" u="sng">
                <a:solidFill>
                  <a:schemeClr val="hlink"/>
                </a:solidFill>
                <a:hlinkClick r:id="rId3"/>
              </a:rPr>
              <a:t>https://tinyurl.com/database-sporsmol</a:t>
            </a:r>
            <a:endParaRPr b="1" sz="4000">
              <a:solidFill>
                <a:schemeClr val="lt1"/>
              </a:solidFill>
            </a:endParaRPr>
          </a:p>
          <a:p>
            <a:pPr indent="0" lvl="0" marL="0" rtl="0" algn="l">
              <a:spcBef>
                <a:spcPts val="0"/>
              </a:spcBef>
              <a:spcAft>
                <a:spcPts val="0"/>
              </a:spcAft>
              <a:buNone/>
            </a:pPr>
            <a:r>
              <a:t/>
            </a:r>
            <a:endParaRPr sz="4000">
              <a:solidFill>
                <a:schemeClr val="lt1"/>
              </a:solidFill>
            </a:endParaRPr>
          </a:p>
          <a:p>
            <a:pPr indent="0" lvl="0" marL="0" rtl="0" algn="l">
              <a:spcBef>
                <a:spcPts val="0"/>
              </a:spcBef>
              <a:spcAft>
                <a:spcPts val="0"/>
              </a:spcAft>
              <a:buNone/>
            </a:pPr>
            <a:r>
              <a:rPr b="1" lang="no-NO" sz="4000">
                <a:solidFill>
                  <a:schemeClr val="lt1"/>
                </a:solidFill>
              </a:rPr>
              <a:t>Slides</a:t>
            </a:r>
            <a:r>
              <a:rPr lang="no-NO" sz="4000">
                <a:solidFill>
                  <a:schemeClr val="lt1"/>
                </a:solidFill>
              </a:rPr>
              <a:t>: </a:t>
            </a:r>
            <a:r>
              <a:rPr lang="no-NO" sz="4000" u="sng">
                <a:solidFill>
                  <a:schemeClr val="hlink"/>
                </a:solidFill>
                <a:hlinkClick r:id="rId4"/>
              </a:rPr>
              <a:t>HTTP://TINYURL:COM/SLIDES-DATABASE</a:t>
            </a:r>
            <a:endParaRPr sz="4000">
              <a:solidFill>
                <a:schemeClr val="lt1"/>
              </a:solidFill>
            </a:endParaRPr>
          </a:p>
          <a:p>
            <a:pPr indent="0" lvl="0" marL="0" rtl="0" algn="l">
              <a:spcBef>
                <a:spcPts val="0"/>
              </a:spcBef>
              <a:spcAft>
                <a:spcPts val="0"/>
              </a:spcAft>
              <a:buNone/>
            </a:pPr>
            <a:br>
              <a:rPr lang="no-NO" sz="4000">
                <a:solidFill>
                  <a:schemeClr val="lt1"/>
                </a:solidFill>
              </a:rPr>
            </a:br>
            <a:endParaRPr b="1" sz="40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26"/>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LAGRING</a:t>
            </a:r>
            <a:endParaRPr b="0" i="0" sz="3600" u="none" cap="none" strike="noStrike">
              <a:solidFill>
                <a:srgbClr val="FFFFFF"/>
              </a:solidFill>
              <a:latin typeface="Century Gothic"/>
              <a:ea typeface="Century Gothic"/>
              <a:cs typeface="Century Gothic"/>
              <a:sym typeface="Century Gothic"/>
            </a:endParaRPr>
          </a:p>
        </p:txBody>
      </p:sp>
      <p:sp>
        <p:nvSpPr>
          <p:cNvPr id="1073" name="Google Shape;1073;p126"/>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B+-trær.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Hashing</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Heap file</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Extendible Hashing</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Clustered vs unclustered</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Clustered inneholder faktiske dataene, unclustered inneholder kun pekere til andre steder hvor dataen ligger</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27"/>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079" name="Google Shape;1079;p127"/>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080" name="Google Shape;1080;p127"/>
          <p:cNvPicPr preferRelativeResize="0"/>
          <p:nvPr/>
        </p:nvPicPr>
        <p:blipFill rotWithShape="1">
          <a:blip r:embed="rId3">
            <a:alphaModFix/>
          </a:blip>
          <a:srcRect b="0" l="0" r="37127" t="0"/>
          <a:stretch/>
        </p:blipFill>
        <p:spPr>
          <a:xfrm>
            <a:off x="1333500" y="945914"/>
            <a:ext cx="6108700" cy="4857986"/>
          </a:xfrm>
          <a:prstGeom prst="rect">
            <a:avLst/>
          </a:prstGeom>
          <a:noFill/>
          <a:ln>
            <a:noFill/>
          </a:ln>
        </p:spPr>
      </p:pic>
      <p:pic>
        <p:nvPicPr>
          <p:cNvPr id="1081" name="Google Shape;1081;p127"/>
          <p:cNvPicPr preferRelativeResize="0"/>
          <p:nvPr/>
        </p:nvPicPr>
        <p:blipFill rotWithShape="1">
          <a:blip r:embed="rId3">
            <a:alphaModFix/>
          </a:blip>
          <a:srcRect b="0" l="0" r="37127" t="0"/>
          <a:stretch/>
        </p:blipFill>
        <p:spPr>
          <a:xfrm>
            <a:off x="1333500" y="984014"/>
            <a:ext cx="6108700" cy="4857986"/>
          </a:xfrm>
          <a:prstGeom prst="rect">
            <a:avLst/>
          </a:prstGeom>
          <a:noFill/>
          <a:ln>
            <a:noFill/>
          </a:ln>
        </p:spPr>
      </p:pic>
      <p:sp>
        <p:nvSpPr>
          <p:cNvPr id="1082" name="Google Shape;1082;p127"/>
          <p:cNvSpPr/>
          <p:nvPr/>
        </p:nvSpPr>
        <p:spPr>
          <a:xfrm>
            <a:off x="7150100" y="3505200"/>
            <a:ext cx="292100" cy="317500"/>
          </a:xfrm>
          <a:prstGeom prst="mathMultiply">
            <a:avLst>
              <a:gd fmla="val 23520" name="adj1"/>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083" name="Google Shape;1083;p127"/>
          <p:cNvSpPr txBox="1"/>
          <p:nvPr/>
        </p:nvSpPr>
        <p:spPr>
          <a:xfrm>
            <a:off x="498475" y="243944"/>
            <a:ext cx="8534400" cy="66387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000" u="none" cap="none" strike="noStrike">
                <a:solidFill>
                  <a:schemeClr val="lt1"/>
                </a:solidFill>
                <a:latin typeface="Century Gothic"/>
                <a:ea typeface="Century Gothic"/>
                <a:cs typeface="Century Gothic"/>
                <a:sym typeface="Century Gothic"/>
              </a:rPr>
              <a:t>Hashing</a:t>
            </a:r>
            <a:endParaRPr b="0" i="0" sz="3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811200" y="309025"/>
            <a:ext cx="112506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Øving 2 oppg. 4 a) </a:t>
            </a:r>
            <a:r>
              <a:rPr lang="no-NO" sz="3000"/>
              <a:t>ER-diagram → Relasjonsdatabase</a:t>
            </a:r>
            <a:endParaRPr sz="3000"/>
          </a:p>
        </p:txBody>
      </p:sp>
      <p:pic>
        <p:nvPicPr>
          <p:cNvPr id="155" name="Google Shape;155;p29"/>
          <p:cNvPicPr preferRelativeResize="0"/>
          <p:nvPr/>
        </p:nvPicPr>
        <p:blipFill>
          <a:blip r:embed="rId3">
            <a:alphaModFix/>
          </a:blip>
          <a:stretch>
            <a:fillRect/>
          </a:stretch>
        </p:blipFill>
        <p:spPr>
          <a:xfrm>
            <a:off x="811188" y="1457300"/>
            <a:ext cx="5442275" cy="5155151"/>
          </a:xfrm>
          <a:prstGeom prst="rect">
            <a:avLst/>
          </a:prstGeom>
          <a:noFill/>
          <a:ln>
            <a:noFill/>
          </a:ln>
        </p:spPr>
      </p:pic>
      <p:sp>
        <p:nvSpPr>
          <p:cNvPr id="156" name="Google Shape;156;p29"/>
          <p:cNvSpPr txBox="1"/>
          <p:nvPr>
            <p:ph idx="1" type="body"/>
          </p:nvPr>
        </p:nvSpPr>
        <p:spPr>
          <a:xfrm>
            <a:off x="6429300" y="1457300"/>
            <a:ext cx="5151000" cy="46338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Clr>
                <a:srgbClr val="FFFFFF"/>
              </a:buClr>
              <a:buSzPts val="2000"/>
              <a:buFont typeface="Noto Sans Symbols"/>
              <a:buNone/>
            </a:pPr>
            <a:r>
              <a:rPr lang="no-NO">
                <a:solidFill>
                  <a:srgbClr val="FFFFFF"/>
                </a:solidFill>
              </a:rPr>
              <a:t>Student(</a:t>
            </a:r>
            <a:r>
              <a:rPr lang="no-NO" u="sng">
                <a:solidFill>
                  <a:srgbClr val="FFFFFF"/>
                </a:solidFill>
              </a:rPr>
              <a:t>StudentNr</a:t>
            </a:r>
            <a:r>
              <a:rPr lang="no-NO">
                <a:solidFill>
                  <a:srgbClr val="FFFFFF"/>
                </a:solidFill>
              </a:rPr>
              <a:t>, Navn)</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Eksamen(</a:t>
            </a:r>
            <a:r>
              <a:rPr lang="no-NO" u="sng">
                <a:solidFill>
                  <a:srgbClr val="FFFFFF"/>
                </a:solidFill>
              </a:rPr>
              <a:t>EksamenNr</a:t>
            </a:r>
            <a:r>
              <a:rPr lang="no-NO">
                <a:solidFill>
                  <a:srgbClr val="FFFFFF"/>
                </a:solidFill>
              </a:rPr>
              <a:t>, Fagkode, Hjelpemiddelkode)</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Eksamenslokale(</a:t>
            </a:r>
            <a:r>
              <a:rPr lang="no-NO" u="sng">
                <a:solidFill>
                  <a:srgbClr val="FFFFFF"/>
                </a:solidFill>
              </a:rPr>
              <a:t>RomNr</a:t>
            </a:r>
            <a:r>
              <a:rPr lang="no-NO">
                <a:solidFill>
                  <a:srgbClr val="FFFFFF"/>
                </a:solidFill>
              </a:rPr>
              <a:t>, Navn, Kapasitet)</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Bord(</a:t>
            </a:r>
            <a:r>
              <a:rPr lang="no-NO" u="sng">
                <a:solidFill>
                  <a:srgbClr val="FFFFFF"/>
                </a:solidFill>
              </a:rPr>
              <a:t>BordNr</a:t>
            </a:r>
            <a:r>
              <a:rPr lang="no-NO">
                <a:solidFill>
                  <a:srgbClr val="FFFFFF"/>
                </a:solidFill>
              </a:rPr>
              <a:t>, Type)</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Stol(</a:t>
            </a:r>
            <a:r>
              <a:rPr lang="no-NO" u="sng">
                <a:solidFill>
                  <a:srgbClr val="FFFFFF"/>
                </a:solidFill>
              </a:rPr>
              <a:t>StolNr</a:t>
            </a:r>
            <a:r>
              <a:rPr lang="no-NO">
                <a:solidFill>
                  <a:srgbClr val="FFFFFF"/>
                </a:solidFill>
              </a:rPr>
              <a:t>, Type) </a:t>
            </a:r>
            <a:endParaRPr>
              <a:solidFill>
                <a:srgbClr val="FFFFFF"/>
              </a:solidFill>
            </a:endParaRPr>
          </a:p>
          <a:p>
            <a:pPr indent="0" lvl="0" marL="0" marR="0" rtl="0" algn="l">
              <a:spcBef>
                <a:spcPts val="0"/>
              </a:spcBef>
              <a:spcAft>
                <a:spcPts val="0"/>
              </a:spcAft>
              <a:buClr>
                <a:srgbClr val="FFFFFF"/>
              </a:buClr>
              <a:buSzPts val="2000"/>
              <a:buFont typeface="Noto Sans Symbols"/>
              <a:buNone/>
            </a:pPr>
            <a:r>
              <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HarEksamen(</a:t>
            </a:r>
            <a:r>
              <a:rPr lang="no-NO" u="sng">
                <a:solidFill>
                  <a:srgbClr val="FFFFFF"/>
                </a:solidFill>
              </a:rPr>
              <a:t>StudentNr</a:t>
            </a:r>
            <a:r>
              <a:rPr lang="no-NO">
                <a:solidFill>
                  <a:srgbClr val="FFFFFF"/>
                </a:solidFill>
              </a:rPr>
              <a:t>, </a:t>
            </a:r>
            <a:r>
              <a:rPr lang="no-NO" u="sng">
                <a:solidFill>
                  <a:srgbClr val="FFFFFF"/>
                </a:solidFill>
              </a:rPr>
              <a:t>EksamensNr</a:t>
            </a:r>
            <a:r>
              <a:rPr lang="no-NO">
                <a:solidFill>
                  <a:srgbClr val="FFFFFF"/>
                </a:solidFill>
              </a:rPr>
              <a:t>) </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Oppsatt(</a:t>
            </a:r>
            <a:r>
              <a:rPr lang="no-NO" u="sng">
                <a:solidFill>
                  <a:srgbClr val="FFFFFF"/>
                </a:solidFill>
              </a:rPr>
              <a:t>StudentNr</a:t>
            </a:r>
            <a:r>
              <a:rPr lang="no-NO">
                <a:solidFill>
                  <a:srgbClr val="FFFFFF"/>
                </a:solidFill>
              </a:rPr>
              <a:t>, </a:t>
            </a:r>
            <a:r>
              <a:rPr lang="no-NO" u="sng">
                <a:solidFill>
                  <a:srgbClr val="FFFFFF"/>
                </a:solidFill>
              </a:rPr>
              <a:t>EksamensNr</a:t>
            </a:r>
            <a:r>
              <a:rPr lang="no-NO">
                <a:solidFill>
                  <a:srgbClr val="FFFFFF"/>
                </a:solidFill>
              </a:rPr>
              <a:t>, </a:t>
            </a:r>
            <a:r>
              <a:rPr lang="no-NO" u="sng">
                <a:solidFill>
                  <a:srgbClr val="FFFFFF"/>
                </a:solidFill>
              </a:rPr>
              <a:t>RomNr</a:t>
            </a:r>
            <a:r>
              <a:rPr lang="no-NO">
                <a:solidFill>
                  <a:srgbClr val="FFFFFF"/>
                </a:solidFill>
              </a:rPr>
              <a:t>)</a:t>
            </a:r>
            <a:endParaRPr>
              <a:solidFill>
                <a:srgbClr val="FFFFFF"/>
              </a:solidFill>
            </a:endParaRPr>
          </a:p>
          <a:p>
            <a:pPr indent="0" lvl="0" marL="0" marR="0" rtl="0" algn="l">
              <a:spcBef>
                <a:spcPts val="0"/>
              </a:spcBef>
              <a:spcAft>
                <a:spcPts val="0"/>
              </a:spcAft>
              <a:buClr>
                <a:srgbClr val="FFFFFF"/>
              </a:buClr>
              <a:buSzPts val="2000"/>
              <a:buFont typeface="Noto Sans Symbols"/>
              <a:buNone/>
            </a:pPr>
            <a:r>
              <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strike="sngStrike">
                <a:solidFill>
                  <a:srgbClr val="FFFFFF"/>
                </a:solidFill>
              </a:rPr>
              <a:t>BordPåLokale(</a:t>
            </a:r>
            <a:r>
              <a:rPr lang="no-NO" u="sng" strike="sngStrike">
                <a:solidFill>
                  <a:srgbClr val="FFFFFF"/>
                </a:solidFill>
              </a:rPr>
              <a:t>RomNr</a:t>
            </a:r>
            <a:r>
              <a:rPr lang="no-NO" strike="sngStrike">
                <a:solidFill>
                  <a:srgbClr val="FFFFFF"/>
                </a:solidFill>
              </a:rPr>
              <a:t>, </a:t>
            </a:r>
            <a:r>
              <a:rPr lang="no-NO" u="sng" strike="sngStrike">
                <a:solidFill>
                  <a:srgbClr val="FFFFFF"/>
                </a:solidFill>
              </a:rPr>
              <a:t>BordNr</a:t>
            </a:r>
            <a:r>
              <a:rPr lang="no-NO" strike="sngStrike">
                <a:solidFill>
                  <a:srgbClr val="FFFFFF"/>
                </a:solidFill>
              </a:rPr>
              <a:t>)</a:t>
            </a:r>
            <a:endParaRPr strike="sngStrike">
              <a:solidFill>
                <a:srgbClr val="FFFFFF"/>
              </a:solidFill>
            </a:endParaRPr>
          </a:p>
          <a:p>
            <a:pPr indent="0" lvl="0" marL="0" marR="0" rtl="0" algn="l">
              <a:spcBef>
                <a:spcPts val="0"/>
              </a:spcBef>
              <a:spcAft>
                <a:spcPts val="0"/>
              </a:spcAft>
              <a:buClr>
                <a:srgbClr val="FFFFFF"/>
              </a:buClr>
              <a:buSzPts val="2000"/>
              <a:buFont typeface="Noto Sans Symbols"/>
              <a:buNone/>
            </a:pPr>
            <a:r>
              <a:rPr lang="no-NO" strike="sngStrike">
                <a:solidFill>
                  <a:srgbClr val="FFFFFF"/>
                </a:solidFill>
              </a:rPr>
              <a:t>StolPåLokale(</a:t>
            </a:r>
            <a:r>
              <a:rPr lang="no-NO" u="sng" strike="sngStrike">
                <a:solidFill>
                  <a:srgbClr val="FFFFFF"/>
                </a:solidFill>
              </a:rPr>
              <a:t>RomNr</a:t>
            </a:r>
            <a:r>
              <a:rPr lang="no-NO" strike="sngStrike">
                <a:solidFill>
                  <a:srgbClr val="FFFFFF"/>
                </a:solidFill>
              </a:rPr>
              <a:t>, </a:t>
            </a:r>
            <a:r>
              <a:rPr lang="no-NO" u="sng" strike="sngStrike">
                <a:solidFill>
                  <a:srgbClr val="FFFFFF"/>
                </a:solidFill>
              </a:rPr>
              <a:t>StolNr</a:t>
            </a:r>
            <a:r>
              <a:rPr lang="no-NO" strike="sngStrike">
                <a:solidFill>
                  <a:srgbClr val="FFFFFF"/>
                </a:solidFill>
              </a:rPr>
              <a:t>) </a:t>
            </a:r>
            <a:endParaRPr strike="sngStrike">
              <a:solidFill>
                <a:srgbClr val="FFFFFF"/>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28"/>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089" name="Google Shape;1089;p128"/>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090" name="Google Shape;1090;p128"/>
          <p:cNvPicPr preferRelativeResize="0"/>
          <p:nvPr/>
        </p:nvPicPr>
        <p:blipFill rotWithShape="1">
          <a:blip r:embed="rId3">
            <a:alphaModFix/>
          </a:blip>
          <a:srcRect b="0" l="0" r="0" t="0"/>
          <a:stretch/>
        </p:blipFill>
        <p:spPr>
          <a:xfrm>
            <a:off x="1333500" y="945914"/>
            <a:ext cx="9715972" cy="485798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29"/>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HASHING</a:t>
            </a:r>
            <a:endParaRPr b="0" i="0" sz="3600" u="none" cap="none" strike="noStrike">
              <a:solidFill>
                <a:srgbClr val="FFFFFF"/>
              </a:solidFill>
              <a:latin typeface="Century Gothic"/>
              <a:ea typeface="Century Gothic"/>
              <a:cs typeface="Century Gothic"/>
              <a:sym typeface="Century Gothic"/>
            </a:endParaRPr>
          </a:p>
        </p:txBody>
      </p:sp>
      <p:sp>
        <p:nvSpPr>
          <p:cNvPr id="1096" name="Google Shape;1096;p129"/>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Veldig effektiv for enkeltoppslag</a:t>
            </a:r>
            <a:endParaRPr b="0" i="0" sz="2000" u="none" cap="none" strike="noStrike">
              <a:solidFill>
                <a:schemeClr val="lt1"/>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Ved hjelp av en hash-funksjon – går til en bøtte.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Kan oppstå kollisjoner, løses ved hjelp av lenket liste.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Gode hash-funksjoner gjør at det som oftest kun trenger å lese 1 blokk hvis du har hash på den verdien du søker på! </a:t>
            </a:r>
            <a:endParaRPr b="0" i="0" sz="2000" u="none" cap="none" strike="noStrike">
              <a:solidFill>
                <a:schemeClr val="lt1"/>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600"/>
              <a:buFont typeface="Noto Sans Symbols"/>
              <a:buChar char="▶"/>
            </a:pPr>
            <a:r>
              <a:rPr b="1" i="0" lang="no-NO" sz="2000" u="none" cap="none" strike="noStrike">
                <a:solidFill>
                  <a:schemeClr val="lt1"/>
                </a:solidFill>
                <a:latin typeface="Century Gothic"/>
                <a:ea typeface="Century Gothic"/>
                <a:cs typeface="Century Gothic"/>
                <a:sym typeface="Century Gothic"/>
              </a:rPr>
              <a:t>Dette bruker vi i oppgaver hvor det finnes en hashtabell på søkenøkkelen. </a:t>
            </a:r>
            <a:endParaRPr b="1"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130"/>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B+-TRÆR</a:t>
            </a:r>
            <a:endParaRPr b="0" i="0" sz="3600" u="none" cap="none" strike="noStrike">
              <a:solidFill>
                <a:srgbClr val="FFFFFF"/>
              </a:solidFill>
              <a:latin typeface="Century Gothic"/>
              <a:ea typeface="Century Gothic"/>
              <a:cs typeface="Century Gothic"/>
              <a:sym typeface="Century Gothic"/>
            </a:endParaRPr>
          </a:p>
        </p:txBody>
      </p:sp>
      <p:sp>
        <p:nvSpPr>
          <p:cNvPr id="1102" name="Google Shape;1102;p130"/>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Kan være unclustered eller clustered</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Effektive på å kjapt finne et element, I tillegg til å søke etter spesifikke elementer på index</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Intervallsøking på clustered går veldig kjapt.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Kan ha en “fyllgrad”. Splitter før den er full. </a:t>
            </a:r>
            <a:endParaRPr/>
          </a:p>
          <a:p>
            <a:pPr indent="-317500" lvl="1" marL="77470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I eksamensoppgaver regner en ofte med at blokker er 66 % fulle.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Bør vite – antall aksesser, og hvordan bygge ett. </a:t>
            </a:r>
            <a:endParaRPr b="0"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31"/>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108" name="Google Shape;1108;p131"/>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109" name="Google Shape;1109;p131"/>
          <p:cNvPicPr preferRelativeResize="0"/>
          <p:nvPr/>
        </p:nvPicPr>
        <p:blipFill rotWithShape="1">
          <a:blip r:embed="rId3">
            <a:alphaModFix/>
          </a:blip>
          <a:srcRect b="0" l="0" r="0" t="0"/>
          <a:stretch/>
        </p:blipFill>
        <p:spPr>
          <a:xfrm>
            <a:off x="436562" y="1286228"/>
            <a:ext cx="10734594" cy="28884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3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115" name="Google Shape;1115;p132"/>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116" name="Google Shape;1116;p132"/>
          <p:cNvPicPr preferRelativeResize="0"/>
          <p:nvPr/>
        </p:nvPicPr>
        <p:blipFill rotWithShape="1">
          <a:blip r:embed="rId3">
            <a:alphaModFix/>
          </a:blip>
          <a:srcRect b="0" l="0" r="0" t="0"/>
          <a:stretch/>
        </p:blipFill>
        <p:spPr>
          <a:xfrm>
            <a:off x="1374774" y="1685690"/>
            <a:ext cx="9476429" cy="305141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Google Shape;1121;p13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122" name="Google Shape;1122;p13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123" name="Google Shape;1123;p133"/>
          <p:cNvPicPr preferRelativeResize="0"/>
          <p:nvPr/>
        </p:nvPicPr>
        <p:blipFill rotWithShape="1">
          <a:blip r:embed="rId3">
            <a:alphaModFix/>
          </a:blip>
          <a:srcRect b="0" l="0" r="0" t="0"/>
          <a:stretch/>
        </p:blipFill>
        <p:spPr>
          <a:xfrm>
            <a:off x="3154362" y="853839"/>
            <a:ext cx="4432252" cy="2476383"/>
          </a:xfrm>
          <a:prstGeom prst="rect">
            <a:avLst/>
          </a:prstGeom>
          <a:noFill/>
          <a:ln>
            <a:noFill/>
          </a:ln>
        </p:spPr>
      </p:pic>
      <p:sp>
        <p:nvSpPr>
          <p:cNvPr id="1124" name="Google Shape;1124;p133"/>
          <p:cNvSpPr txBox="1"/>
          <p:nvPr/>
        </p:nvSpPr>
        <p:spPr>
          <a:xfrm>
            <a:off x="7861300" y="1171339"/>
            <a:ext cx="24003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Må splittes opp!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13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130" name="Google Shape;1130;p134"/>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131" name="Google Shape;1131;p134"/>
          <p:cNvPicPr preferRelativeResize="0"/>
          <p:nvPr/>
        </p:nvPicPr>
        <p:blipFill rotWithShape="1">
          <a:blip r:embed="rId3">
            <a:alphaModFix/>
          </a:blip>
          <a:srcRect b="0" l="0" r="0" t="0"/>
          <a:stretch/>
        </p:blipFill>
        <p:spPr>
          <a:xfrm>
            <a:off x="3154362" y="853839"/>
            <a:ext cx="4432252" cy="2476383"/>
          </a:xfrm>
          <a:prstGeom prst="rect">
            <a:avLst/>
          </a:prstGeom>
          <a:noFill/>
          <a:ln>
            <a:noFill/>
          </a:ln>
        </p:spPr>
      </p:pic>
      <p:pic>
        <p:nvPicPr>
          <p:cNvPr id="1132" name="Google Shape;1132;p134"/>
          <p:cNvPicPr preferRelativeResize="0"/>
          <p:nvPr/>
        </p:nvPicPr>
        <p:blipFill rotWithShape="1">
          <a:blip r:embed="rId4">
            <a:alphaModFix/>
          </a:blip>
          <a:srcRect b="0" l="0" r="0" t="0"/>
          <a:stretch/>
        </p:blipFill>
        <p:spPr>
          <a:xfrm>
            <a:off x="2068513" y="3888317"/>
            <a:ext cx="7150100" cy="20447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135"/>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138" name="Google Shape;1138;p135"/>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139" name="Google Shape;1139;p135"/>
          <p:cNvPicPr preferRelativeResize="0"/>
          <p:nvPr/>
        </p:nvPicPr>
        <p:blipFill rotWithShape="1">
          <a:blip r:embed="rId3">
            <a:alphaModFix/>
          </a:blip>
          <a:srcRect b="0" l="0" r="0" t="0"/>
          <a:stretch/>
        </p:blipFill>
        <p:spPr>
          <a:xfrm>
            <a:off x="3136900" y="4229100"/>
            <a:ext cx="5041900" cy="1511300"/>
          </a:xfrm>
          <a:prstGeom prst="rect">
            <a:avLst/>
          </a:prstGeom>
          <a:noFill/>
          <a:ln>
            <a:noFill/>
          </a:ln>
        </p:spPr>
      </p:pic>
      <p:pic>
        <p:nvPicPr>
          <p:cNvPr id="1140" name="Google Shape;1140;p135"/>
          <p:cNvPicPr preferRelativeResize="0"/>
          <p:nvPr/>
        </p:nvPicPr>
        <p:blipFill rotWithShape="1">
          <a:blip r:embed="rId4">
            <a:alphaModFix/>
          </a:blip>
          <a:srcRect b="0" l="0" r="0" t="0"/>
          <a:stretch/>
        </p:blipFill>
        <p:spPr>
          <a:xfrm>
            <a:off x="1941513" y="1393708"/>
            <a:ext cx="7150100" cy="2044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36"/>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146" name="Google Shape;1146;p136"/>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147" name="Google Shape;1147;p136"/>
          <p:cNvPicPr preferRelativeResize="0"/>
          <p:nvPr/>
        </p:nvPicPr>
        <p:blipFill rotWithShape="1">
          <a:blip r:embed="rId3">
            <a:alphaModFix/>
          </a:blip>
          <a:srcRect b="0" l="0" r="0" t="0"/>
          <a:stretch/>
        </p:blipFill>
        <p:spPr>
          <a:xfrm>
            <a:off x="3136900" y="4229100"/>
            <a:ext cx="5041900" cy="1511300"/>
          </a:xfrm>
          <a:prstGeom prst="rect">
            <a:avLst/>
          </a:prstGeom>
          <a:noFill/>
          <a:ln>
            <a:noFill/>
          </a:ln>
        </p:spPr>
      </p:pic>
      <p:pic>
        <p:nvPicPr>
          <p:cNvPr id="1148" name="Google Shape;1148;p136"/>
          <p:cNvPicPr preferRelativeResize="0"/>
          <p:nvPr/>
        </p:nvPicPr>
        <p:blipFill rotWithShape="1">
          <a:blip r:embed="rId4">
            <a:alphaModFix/>
          </a:blip>
          <a:srcRect b="0" l="0" r="0" t="0"/>
          <a:stretch/>
        </p:blipFill>
        <p:spPr>
          <a:xfrm>
            <a:off x="1941513" y="1393708"/>
            <a:ext cx="7150100" cy="2044700"/>
          </a:xfrm>
          <a:prstGeom prst="rect">
            <a:avLst/>
          </a:prstGeom>
          <a:noFill/>
          <a:ln>
            <a:noFill/>
          </a:ln>
        </p:spPr>
      </p:pic>
      <p:sp>
        <p:nvSpPr>
          <p:cNvPr id="1149" name="Google Shape;1149;p136"/>
          <p:cNvSpPr txBox="1"/>
          <p:nvPr/>
        </p:nvSpPr>
        <p:spPr>
          <a:xfrm>
            <a:off x="1079500" y="4089400"/>
            <a:ext cx="1879600" cy="64632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Splitter opp siste rad</a:t>
            </a:r>
            <a:endParaRPr b="0" i="0" sz="1800" u="none" cap="none" strike="noStrike">
              <a:solidFill>
                <a:schemeClr val="lt1"/>
              </a:solidFill>
              <a:latin typeface="Century Gothic"/>
              <a:ea typeface="Century Gothic"/>
              <a:cs typeface="Century Gothic"/>
              <a:sym typeface="Century Gothic"/>
            </a:endParaRPr>
          </a:p>
        </p:txBody>
      </p:sp>
      <p:sp>
        <p:nvSpPr>
          <p:cNvPr id="1150" name="Google Shape;1150;p136"/>
          <p:cNvSpPr txBox="1"/>
          <p:nvPr/>
        </p:nvSpPr>
        <p:spPr>
          <a:xfrm>
            <a:off x="8356600" y="5068671"/>
            <a:ext cx="1879600" cy="64632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Slik ønsker roten å bli seende ut</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137"/>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156" name="Google Shape;1156;p137"/>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157" name="Google Shape;1157;p137"/>
          <p:cNvPicPr preferRelativeResize="0"/>
          <p:nvPr/>
        </p:nvPicPr>
        <p:blipFill rotWithShape="1">
          <a:blip r:embed="rId3">
            <a:alphaModFix/>
          </a:blip>
          <a:srcRect b="0" l="0" r="0" t="0"/>
          <a:stretch/>
        </p:blipFill>
        <p:spPr>
          <a:xfrm>
            <a:off x="2218531" y="2825269"/>
            <a:ext cx="6650038" cy="3272611"/>
          </a:xfrm>
          <a:prstGeom prst="rect">
            <a:avLst/>
          </a:prstGeom>
          <a:noFill/>
          <a:ln>
            <a:noFill/>
          </a:ln>
        </p:spPr>
      </p:pic>
      <p:pic>
        <p:nvPicPr>
          <p:cNvPr id="1158" name="Google Shape;1158;p137"/>
          <p:cNvPicPr preferRelativeResize="0"/>
          <p:nvPr/>
        </p:nvPicPr>
        <p:blipFill rotWithShape="1">
          <a:blip r:embed="rId4">
            <a:alphaModFix/>
          </a:blip>
          <a:srcRect b="0" l="0" r="0" t="0"/>
          <a:stretch/>
        </p:blipFill>
        <p:spPr>
          <a:xfrm>
            <a:off x="3022600" y="603014"/>
            <a:ext cx="5041900" cy="151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811200" y="309025"/>
            <a:ext cx="112506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Øving 2 oppg. 4 a) </a:t>
            </a:r>
            <a:r>
              <a:rPr lang="no-NO" sz="3000"/>
              <a:t>ER-diagram → Relasjonsdatabase</a:t>
            </a:r>
            <a:endParaRPr sz="3000"/>
          </a:p>
        </p:txBody>
      </p:sp>
      <p:pic>
        <p:nvPicPr>
          <p:cNvPr id="162" name="Google Shape;162;p30"/>
          <p:cNvPicPr preferRelativeResize="0"/>
          <p:nvPr/>
        </p:nvPicPr>
        <p:blipFill>
          <a:blip r:embed="rId3">
            <a:alphaModFix/>
          </a:blip>
          <a:stretch>
            <a:fillRect/>
          </a:stretch>
        </p:blipFill>
        <p:spPr>
          <a:xfrm>
            <a:off x="811188" y="1457300"/>
            <a:ext cx="5442275" cy="5155151"/>
          </a:xfrm>
          <a:prstGeom prst="rect">
            <a:avLst/>
          </a:prstGeom>
          <a:noFill/>
          <a:ln>
            <a:noFill/>
          </a:ln>
        </p:spPr>
      </p:pic>
      <p:sp>
        <p:nvSpPr>
          <p:cNvPr id="163" name="Google Shape;163;p30"/>
          <p:cNvSpPr txBox="1"/>
          <p:nvPr>
            <p:ph idx="1" type="body"/>
          </p:nvPr>
        </p:nvSpPr>
        <p:spPr>
          <a:xfrm>
            <a:off x="6429300" y="1457300"/>
            <a:ext cx="5151000" cy="46338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Clr>
                <a:srgbClr val="FFFFFF"/>
              </a:buClr>
              <a:buSzPts val="2000"/>
              <a:buFont typeface="Noto Sans Symbols"/>
              <a:buNone/>
            </a:pPr>
            <a:r>
              <a:rPr lang="no-NO">
                <a:solidFill>
                  <a:srgbClr val="FFFFFF"/>
                </a:solidFill>
              </a:rPr>
              <a:t>Student(</a:t>
            </a:r>
            <a:r>
              <a:rPr lang="no-NO" u="sng">
                <a:solidFill>
                  <a:srgbClr val="FFFFFF"/>
                </a:solidFill>
              </a:rPr>
              <a:t>StudentNr</a:t>
            </a:r>
            <a:r>
              <a:rPr lang="no-NO">
                <a:solidFill>
                  <a:srgbClr val="FFFFFF"/>
                </a:solidFill>
              </a:rPr>
              <a:t>, Navn)</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Eksamen(</a:t>
            </a:r>
            <a:r>
              <a:rPr lang="no-NO" u="sng">
                <a:solidFill>
                  <a:srgbClr val="FFFFFF"/>
                </a:solidFill>
              </a:rPr>
              <a:t>EksamenNr</a:t>
            </a:r>
            <a:r>
              <a:rPr lang="no-NO">
                <a:solidFill>
                  <a:srgbClr val="FFFFFF"/>
                </a:solidFill>
              </a:rPr>
              <a:t>, Fagkode, Hjelpemiddelkode)</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Eksamenslokale(</a:t>
            </a:r>
            <a:r>
              <a:rPr lang="no-NO" u="sng">
                <a:solidFill>
                  <a:srgbClr val="FFFFFF"/>
                </a:solidFill>
              </a:rPr>
              <a:t>RomNr</a:t>
            </a:r>
            <a:r>
              <a:rPr lang="no-NO">
                <a:solidFill>
                  <a:srgbClr val="FFFFFF"/>
                </a:solidFill>
              </a:rPr>
              <a:t>, Navn, Kapasitet)</a:t>
            </a:r>
            <a:endParaRPr>
              <a:solidFill>
                <a:srgbClr val="FFFFFF"/>
              </a:solidFill>
            </a:endParaRPr>
          </a:p>
          <a:p>
            <a:pPr indent="0" lvl="0" marL="0" marR="0" rtl="0" algn="l">
              <a:spcBef>
                <a:spcPts val="0"/>
              </a:spcBef>
              <a:spcAft>
                <a:spcPts val="0"/>
              </a:spcAft>
              <a:buClr>
                <a:srgbClr val="FFFFFF"/>
              </a:buClr>
              <a:buSzPts val="2000"/>
              <a:buFont typeface="Noto Sans Symbols"/>
              <a:buNone/>
            </a:pPr>
            <a:r>
              <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Bord(</a:t>
            </a:r>
            <a:r>
              <a:rPr lang="no-NO" u="sng">
                <a:solidFill>
                  <a:srgbClr val="FFFFFF"/>
                </a:solidFill>
              </a:rPr>
              <a:t>BordNr</a:t>
            </a:r>
            <a:r>
              <a:rPr lang="no-NO">
                <a:solidFill>
                  <a:srgbClr val="FFFFFF"/>
                </a:solidFill>
              </a:rPr>
              <a:t>, Type, </a:t>
            </a:r>
            <a:r>
              <a:rPr b="1" lang="no-NO">
                <a:solidFill>
                  <a:srgbClr val="FFFFFF"/>
                </a:solidFill>
              </a:rPr>
              <a:t>RomNr</a:t>
            </a:r>
            <a:r>
              <a:rPr lang="no-NO">
                <a:solidFill>
                  <a:srgbClr val="FFFFFF"/>
                </a:solidFill>
              </a:rPr>
              <a:t>)</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Stol(</a:t>
            </a:r>
            <a:r>
              <a:rPr lang="no-NO" u="sng">
                <a:solidFill>
                  <a:srgbClr val="FFFFFF"/>
                </a:solidFill>
              </a:rPr>
              <a:t>StolNr</a:t>
            </a:r>
            <a:r>
              <a:rPr lang="no-NO">
                <a:solidFill>
                  <a:srgbClr val="FFFFFF"/>
                </a:solidFill>
              </a:rPr>
              <a:t>, Type, </a:t>
            </a:r>
            <a:r>
              <a:rPr b="1" lang="no-NO">
                <a:solidFill>
                  <a:srgbClr val="FFFFFF"/>
                </a:solidFill>
              </a:rPr>
              <a:t>RomNr</a:t>
            </a:r>
            <a:r>
              <a:rPr lang="no-NO">
                <a:solidFill>
                  <a:srgbClr val="FFFFFF"/>
                </a:solidFill>
              </a:rPr>
              <a:t>)</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sz="1800">
                <a:solidFill>
                  <a:srgbClr val="FFFFFF"/>
                </a:solidFill>
              </a:rPr>
              <a:t>RomNr fremmednøkkel til Eksamenslokale </a:t>
            </a:r>
            <a:endParaRPr sz="1800">
              <a:solidFill>
                <a:srgbClr val="FFFFFF"/>
              </a:solidFill>
            </a:endParaRPr>
          </a:p>
          <a:p>
            <a:pPr indent="0" lvl="0" marL="0" marR="0" rtl="0" algn="l">
              <a:spcBef>
                <a:spcPts val="0"/>
              </a:spcBef>
              <a:spcAft>
                <a:spcPts val="0"/>
              </a:spcAft>
              <a:buClr>
                <a:srgbClr val="FFFFFF"/>
              </a:buClr>
              <a:buSzPts val="2000"/>
              <a:buFont typeface="Noto Sans Symbols"/>
              <a:buNone/>
            </a:pPr>
            <a:r>
              <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HarEksamen(</a:t>
            </a:r>
            <a:r>
              <a:rPr lang="no-NO" u="sng">
                <a:solidFill>
                  <a:srgbClr val="FFFFFF"/>
                </a:solidFill>
              </a:rPr>
              <a:t>StudentNr</a:t>
            </a:r>
            <a:r>
              <a:rPr lang="no-NO">
                <a:solidFill>
                  <a:srgbClr val="FFFFFF"/>
                </a:solidFill>
              </a:rPr>
              <a:t>, </a:t>
            </a:r>
            <a:r>
              <a:rPr lang="no-NO" u="sng">
                <a:solidFill>
                  <a:srgbClr val="FFFFFF"/>
                </a:solidFill>
              </a:rPr>
              <a:t>EksamensNr</a:t>
            </a:r>
            <a:r>
              <a:rPr lang="no-NO">
                <a:solidFill>
                  <a:srgbClr val="FFFFFF"/>
                </a:solidFill>
              </a:rPr>
              <a:t>) </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Oppsatt(</a:t>
            </a:r>
            <a:r>
              <a:rPr lang="no-NO" u="sng">
                <a:solidFill>
                  <a:srgbClr val="FFFFFF"/>
                </a:solidFill>
              </a:rPr>
              <a:t>StudentNr</a:t>
            </a:r>
            <a:r>
              <a:rPr lang="no-NO">
                <a:solidFill>
                  <a:srgbClr val="FFFFFF"/>
                </a:solidFill>
              </a:rPr>
              <a:t>, </a:t>
            </a:r>
            <a:r>
              <a:rPr lang="no-NO" u="sng">
                <a:solidFill>
                  <a:srgbClr val="FFFFFF"/>
                </a:solidFill>
              </a:rPr>
              <a:t>EksamensNr</a:t>
            </a:r>
            <a:r>
              <a:rPr lang="no-NO">
                <a:solidFill>
                  <a:srgbClr val="FFFFFF"/>
                </a:solidFill>
              </a:rPr>
              <a:t>, </a:t>
            </a:r>
            <a:r>
              <a:rPr lang="no-NO" u="sng">
                <a:solidFill>
                  <a:srgbClr val="FFFFFF"/>
                </a:solidFill>
              </a:rPr>
              <a:t>RomNr</a:t>
            </a:r>
            <a:r>
              <a:rPr lang="no-NO">
                <a:solidFill>
                  <a:srgbClr val="FFFFFF"/>
                </a:solidFill>
              </a:rPr>
              <a:t>)</a:t>
            </a:r>
            <a:endParaRPr>
              <a:solidFill>
                <a:srgbClr val="FFFFFF"/>
              </a:solidFill>
            </a:endParaRPr>
          </a:p>
          <a:p>
            <a:pPr indent="0" lvl="0" marL="0" marR="0" rtl="0" algn="l">
              <a:spcBef>
                <a:spcPts val="0"/>
              </a:spcBef>
              <a:spcAft>
                <a:spcPts val="0"/>
              </a:spcAft>
              <a:buClr>
                <a:srgbClr val="FFFFFF"/>
              </a:buClr>
              <a:buSzPts val="2000"/>
              <a:buFont typeface="Noto Sans Symbols"/>
              <a:buNone/>
            </a:pPr>
            <a:r>
              <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strike="sngStrike">
                <a:solidFill>
                  <a:srgbClr val="FFFFFF"/>
                </a:solidFill>
              </a:rPr>
              <a:t>BordPåLokale(</a:t>
            </a:r>
            <a:r>
              <a:rPr lang="no-NO" u="sng" strike="sngStrike">
                <a:solidFill>
                  <a:srgbClr val="FFFFFF"/>
                </a:solidFill>
              </a:rPr>
              <a:t>RomNr</a:t>
            </a:r>
            <a:r>
              <a:rPr lang="no-NO" strike="sngStrike">
                <a:solidFill>
                  <a:srgbClr val="FFFFFF"/>
                </a:solidFill>
              </a:rPr>
              <a:t>, </a:t>
            </a:r>
            <a:r>
              <a:rPr lang="no-NO" u="sng" strike="sngStrike">
                <a:solidFill>
                  <a:srgbClr val="FFFFFF"/>
                </a:solidFill>
              </a:rPr>
              <a:t>BordNr</a:t>
            </a:r>
            <a:r>
              <a:rPr lang="no-NO" strike="sngStrike">
                <a:solidFill>
                  <a:srgbClr val="FFFFFF"/>
                </a:solidFill>
              </a:rPr>
              <a:t>)</a:t>
            </a:r>
            <a:endParaRPr strike="sngStrike">
              <a:solidFill>
                <a:srgbClr val="FFFFFF"/>
              </a:solidFill>
            </a:endParaRPr>
          </a:p>
          <a:p>
            <a:pPr indent="0" lvl="0" marL="0" marR="0" rtl="0" algn="l">
              <a:spcBef>
                <a:spcPts val="0"/>
              </a:spcBef>
              <a:spcAft>
                <a:spcPts val="0"/>
              </a:spcAft>
              <a:buClr>
                <a:srgbClr val="FFFFFF"/>
              </a:buClr>
              <a:buSzPts val="2000"/>
              <a:buFont typeface="Noto Sans Symbols"/>
              <a:buNone/>
            </a:pPr>
            <a:r>
              <a:rPr lang="no-NO" strike="sngStrike">
                <a:solidFill>
                  <a:srgbClr val="FFFFFF"/>
                </a:solidFill>
              </a:rPr>
              <a:t>StolPåLokale(</a:t>
            </a:r>
            <a:r>
              <a:rPr lang="no-NO" u="sng" strike="sngStrike">
                <a:solidFill>
                  <a:srgbClr val="FFFFFF"/>
                </a:solidFill>
              </a:rPr>
              <a:t>RomNr</a:t>
            </a:r>
            <a:r>
              <a:rPr lang="no-NO" strike="sngStrike">
                <a:solidFill>
                  <a:srgbClr val="FFFFFF"/>
                </a:solidFill>
              </a:rPr>
              <a:t>, </a:t>
            </a:r>
            <a:r>
              <a:rPr lang="no-NO" u="sng" strike="sngStrike">
                <a:solidFill>
                  <a:srgbClr val="FFFFFF"/>
                </a:solidFill>
              </a:rPr>
              <a:t>StolNr</a:t>
            </a:r>
            <a:r>
              <a:rPr lang="no-NO" strike="sngStrike">
                <a:solidFill>
                  <a:srgbClr val="FFFFFF"/>
                </a:solidFill>
              </a:rPr>
              <a:t>) </a:t>
            </a:r>
            <a:endParaRPr strike="sngStrike">
              <a:solidFill>
                <a:srgbClr val="FFFF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38"/>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B+-TRÆR</a:t>
            </a:r>
            <a:endParaRPr b="0" i="0" sz="3600" u="none" cap="none" strike="noStrike">
              <a:solidFill>
                <a:srgbClr val="FFFFFF"/>
              </a:solidFill>
              <a:latin typeface="Century Gothic"/>
              <a:ea typeface="Century Gothic"/>
              <a:cs typeface="Century Gothic"/>
              <a:sym typeface="Century Gothic"/>
            </a:endParaRPr>
          </a:p>
        </p:txBody>
      </p:sp>
      <p:sp>
        <p:nvSpPr>
          <p:cNvPr id="1164" name="Google Shape;1164;p138"/>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Kan være unclustered eller clustered</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Effektive på å kjapt finne et element, I tillegg til å søke etter spesifikke elementer på index</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Intervallsøking på clustered går veldig kjapt.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Kan ha en “fyllgrad”. Splitter før den er full. </a:t>
            </a:r>
            <a:endParaRPr/>
          </a:p>
          <a:p>
            <a:pPr indent="-317500" lvl="1" marL="77470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I eksamensoppgaver regner en ofte med at blokker er 66 % fulle.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Bør vite – antall aksesser, og hvordan bygge ett. </a:t>
            </a:r>
            <a:endParaRPr b="0"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39"/>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EKSAMENSOPPGAVE – AUGUST 2016</a:t>
            </a:r>
            <a:endParaRPr b="0" i="0" sz="3600" u="none" cap="none" strike="noStrike">
              <a:solidFill>
                <a:srgbClr val="FFFFFF"/>
              </a:solidFill>
              <a:latin typeface="Century Gothic"/>
              <a:ea typeface="Century Gothic"/>
              <a:cs typeface="Century Gothic"/>
              <a:sym typeface="Century Gothic"/>
            </a:endParaRPr>
          </a:p>
        </p:txBody>
      </p:sp>
      <p:pic>
        <p:nvPicPr>
          <p:cNvPr id="1170" name="Google Shape;1170;p139"/>
          <p:cNvPicPr preferRelativeResize="0"/>
          <p:nvPr/>
        </p:nvPicPr>
        <p:blipFill rotWithShape="1">
          <a:blip r:embed="rId3">
            <a:alphaModFix/>
          </a:blip>
          <a:srcRect b="0" l="0" r="0" t="0"/>
          <a:stretch/>
        </p:blipFill>
        <p:spPr>
          <a:xfrm>
            <a:off x="498475" y="1751012"/>
            <a:ext cx="9144000" cy="12446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pic>
        <p:nvPicPr>
          <p:cNvPr id="1175" name="Google Shape;1175;p140"/>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176" name="Google Shape;1176;p140"/>
          <p:cNvSpPr/>
          <p:nvPr/>
        </p:nvSpPr>
        <p:spPr>
          <a:xfrm>
            <a:off x="1755650" y="23774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177" name="Google Shape;1177;p140"/>
          <p:cNvSpPr/>
          <p:nvPr/>
        </p:nvSpPr>
        <p:spPr>
          <a:xfrm>
            <a:off x="2517650" y="23774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178" name="Google Shape;1178;p140"/>
          <p:cNvSpPr/>
          <p:nvPr/>
        </p:nvSpPr>
        <p:spPr>
          <a:xfrm>
            <a:off x="3279650" y="23774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179" name="Google Shape;1179;p140"/>
          <p:cNvSpPr txBox="1"/>
          <p:nvPr/>
        </p:nvSpPr>
        <p:spPr>
          <a:xfrm>
            <a:off x="5742425" y="4370825"/>
            <a:ext cx="5029200" cy="14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r>
              <a:rPr b="1" lang="no-NO" sz="2000">
                <a:solidFill>
                  <a:srgbClr val="FFFFFF"/>
                </a:solidFill>
                <a:latin typeface="Century Gothic"/>
                <a:ea typeface="Century Gothic"/>
                <a:cs typeface="Century Gothic"/>
                <a:sym typeface="Century Gothic"/>
              </a:rPr>
              <a:t>Splitter blokken, og får en rotnode</a:t>
            </a:r>
            <a:endParaRPr b="1" sz="2000">
              <a:solidFill>
                <a:srgbClr val="FFFFFF"/>
              </a:solidFill>
              <a:latin typeface="Century Gothic"/>
              <a:ea typeface="Century Gothic"/>
              <a:cs typeface="Century Gothic"/>
              <a:sym typeface="Century Gothic"/>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pic>
        <p:nvPicPr>
          <p:cNvPr id="1184" name="Google Shape;1184;p141"/>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185" name="Google Shape;1185;p141"/>
          <p:cNvSpPr/>
          <p:nvPr/>
        </p:nvSpPr>
        <p:spPr>
          <a:xfrm>
            <a:off x="3639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186" name="Google Shape;1186;p141"/>
          <p:cNvSpPr/>
          <p:nvPr/>
        </p:nvSpPr>
        <p:spPr>
          <a:xfrm>
            <a:off x="4401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187" name="Google Shape;1187;p141"/>
          <p:cNvSpPr/>
          <p:nvPr/>
        </p:nvSpPr>
        <p:spPr>
          <a:xfrm>
            <a:off x="5163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188" name="Google Shape;1188;p141"/>
          <p:cNvSpPr txBox="1"/>
          <p:nvPr/>
        </p:nvSpPr>
        <p:spPr>
          <a:xfrm>
            <a:off x="7162800" y="6108300"/>
            <a:ext cx="50292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189" name="Google Shape;1189;p141"/>
          <p:cNvSpPr/>
          <p:nvPr/>
        </p:nvSpPr>
        <p:spPr>
          <a:xfrm>
            <a:off x="18349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190" name="Google Shape;1190;p141"/>
          <p:cNvSpPr/>
          <p:nvPr/>
        </p:nvSpPr>
        <p:spPr>
          <a:xfrm>
            <a:off x="25969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191" name="Google Shape;1191;p141"/>
          <p:cNvSpPr/>
          <p:nvPr/>
        </p:nvSpPr>
        <p:spPr>
          <a:xfrm>
            <a:off x="33589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192" name="Google Shape;1192;p141"/>
          <p:cNvSpPr/>
          <p:nvPr/>
        </p:nvSpPr>
        <p:spPr>
          <a:xfrm>
            <a:off x="6156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193" name="Google Shape;1193;p141"/>
          <p:cNvSpPr/>
          <p:nvPr/>
        </p:nvSpPr>
        <p:spPr>
          <a:xfrm>
            <a:off x="6918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194" name="Google Shape;1194;p141"/>
          <p:cNvSpPr/>
          <p:nvPr/>
        </p:nvSpPr>
        <p:spPr>
          <a:xfrm>
            <a:off x="7680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pic>
        <p:nvPicPr>
          <p:cNvPr id="1199" name="Google Shape;1199;p142"/>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200" name="Google Shape;1200;p142"/>
          <p:cNvSpPr/>
          <p:nvPr/>
        </p:nvSpPr>
        <p:spPr>
          <a:xfrm>
            <a:off x="3639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01" name="Google Shape;1201;p142"/>
          <p:cNvSpPr/>
          <p:nvPr/>
        </p:nvSpPr>
        <p:spPr>
          <a:xfrm>
            <a:off x="4401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02" name="Google Shape;1202;p142"/>
          <p:cNvSpPr/>
          <p:nvPr/>
        </p:nvSpPr>
        <p:spPr>
          <a:xfrm>
            <a:off x="5163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03" name="Google Shape;1203;p142"/>
          <p:cNvSpPr txBox="1"/>
          <p:nvPr/>
        </p:nvSpPr>
        <p:spPr>
          <a:xfrm>
            <a:off x="7162800" y="6108300"/>
            <a:ext cx="50292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204" name="Google Shape;1204;p142"/>
          <p:cNvSpPr/>
          <p:nvPr/>
        </p:nvSpPr>
        <p:spPr>
          <a:xfrm>
            <a:off x="18349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205" name="Google Shape;1205;p142"/>
          <p:cNvSpPr/>
          <p:nvPr/>
        </p:nvSpPr>
        <p:spPr>
          <a:xfrm>
            <a:off x="25969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206" name="Google Shape;1206;p142"/>
          <p:cNvSpPr/>
          <p:nvPr/>
        </p:nvSpPr>
        <p:spPr>
          <a:xfrm>
            <a:off x="33589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207" name="Google Shape;1207;p142"/>
          <p:cNvSpPr/>
          <p:nvPr/>
        </p:nvSpPr>
        <p:spPr>
          <a:xfrm>
            <a:off x="6156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08" name="Google Shape;1208;p142"/>
          <p:cNvSpPr/>
          <p:nvPr/>
        </p:nvSpPr>
        <p:spPr>
          <a:xfrm>
            <a:off x="6918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30</a:t>
            </a:r>
            <a:endParaRPr sz="2500"/>
          </a:p>
        </p:txBody>
      </p:sp>
      <p:sp>
        <p:nvSpPr>
          <p:cNvPr id="1209" name="Google Shape;1209;p142"/>
          <p:cNvSpPr/>
          <p:nvPr/>
        </p:nvSpPr>
        <p:spPr>
          <a:xfrm>
            <a:off x="7680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pic>
        <p:nvPicPr>
          <p:cNvPr id="1214" name="Google Shape;1214;p143"/>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215" name="Google Shape;1215;p143"/>
          <p:cNvSpPr/>
          <p:nvPr/>
        </p:nvSpPr>
        <p:spPr>
          <a:xfrm>
            <a:off x="3639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216" name="Google Shape;1216;p143"/>
          <p:cNvSpPr/>
          <p:nvPr/>
        </p:nvSpPr>
        <p:spPr>
          <a:xfrm>
            <a:off x="4401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17" name="Google Shape;1217;p143"/>
          <p:cNvSpPr/>
          <p:nvPr/>
        </p:nvSpPr>
        <p:spPr>
          <a:xfrm>
            <a:off x="5163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18" name="Google Shape;1218;p143"/>
          <p:cNvSpPr txBox="1"/>
          <p:nvPr/>
        </p:nvSpPr>
        <p:spPr>
          <a:xfrm>
            <a:off x="7162800" y="6108300"/>
            <a:ext cx="50292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219" name="Google Shape;1219;p143"/>
          <p:cNvSpPr/>
          <p:nvPr/>
        </p:nvSpPr>
        <p:spPr>
          <a:xfrm>
            <a:off x="548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220" name="Google Shape;1220;p143"/>
          <p:cNvSpPr/>
          <p:nvPr/>
        </p:nvSpPr>
        <p:spPr>
          <a:xfrm>
            <a:off x="1310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221" name="Google Shape;1221;p143"/>
          <p:cNvSpPr/>
          <p:nvPr/>
        </p:nvSpPr>
        <p:spPr>
          <a:xfrm>
            <a:off x="2072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22" name="Google Shape;1222;p143"/>
          <p:cNvSpPr/>
          <p:nvPr/>
        </p:nvSpPr>
        <p:spPr>
          <a:xfrm>
            <a:off x="6156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23" name="Google Shape;1223;p143"/>
          <p:cNvSpPr/>
          <p:nvPr/>
        </p:nvSpPr>
        <p:spPr>
          <a:xfrm>
            <a:off x="6918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30</a:t>
            </a:r>
            <a:endParaRPr sz="2500"/>
          </a:p>
        </p:txBody>
      </p:sp>
      <p:sp>
        <p:nvSpPr>
          <p:cNvPr id="1224" name="Google Shape;1224;p143"/>
          <p:cNvSpPr/>
          <p:nvPr/>
        </p:nvSpPr>
        <p:spPr>
          <a:xfrm>
            <a:off x="7680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25" name="Google Shape;1225;p143"/>
          <p:cNvSpPr/>
          <p:nvPr/>
        </p:nvSpPr>
        <p:spPr>
          <a:xfrm>
            <a:off x="33528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226" name="Google Shape;1226;p143"/>
          <p:cNvSpPr/>
          <p:nvPr/>
        </p:nvSpPr>
        <p:spPr>
          <a:xfrm>
            <a:off x="41148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27" name="Google Shape;1227;p143"/>
          <p:cNvSpPr/>
          <p:nvPr/>
        </p:nvSpPr>
        <p:spPr>
          <a:xfrm>
            <a:off x="48768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pic>
        <p:nvPicPr>
          <p:cNvPr id="1232" name="Google Shape;1232;p144"/>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233" name="Google Shape;1233;p144"/>
          <p:cNvSpPr/>
          <p:nvPr/>
        </p:nvSpPr>
        <p:spPr>
          <a:xfrm>
            <a:off x="3639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234" name="Google Shape;1234;p144"/>
          <p:cNvSpPr/>
          <p:nvPr/>
        </p:nvSpPr>
        <p:spPr>
          <a:xfrm>
            <a:off x="4401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35" name="Google Shape;1235;p144"/>
          <p:cNvSpPr/>
          <p:nvPr/>
        </p:nvSpPr>
        <p:spPr>
          <a:xfrm>
            <a:off x="5163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36" name="Google Shape;1236;p144"/>
          <p:cNvSpPr txBox="1"/>
          <p:nvPr/>
        </p:nvSpPr>
        <p:spPr>
          <a:xfrm>
            <a:off x="7162800" y="6108300"/>
            <a:ext cx="50292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237" name="Google Shape;1237;p144"/>
          <p:cNvSpPr/>
          <p:nvPr/>
        </p:nvSpPr>
        <p:spPr>
          <a:xfrm>
            <a:off x="548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6</a:t>
            </a:r>
            <a:endParaRPr sz="2500"/>
          </a:p>
        </p:txBody>
      </p:sp>
      <p:sp>
        <p:nvSpPr>
          <p:cNvPr id="1238" name="Google Shape;1238;p144"/>
          <p:cNvSpPr/>
          <p:nvPr/>
        </p:nvSpPr>
        <p:spPr>
          <a:xfrm>
            <a:off x="1310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239" name="Google Shape;1239;p144"/>
          <p:cNvSpPr/>
          <p:nvPr/>
        </p:nvSpPr>
        <p:spPr>
          <a:xfrm>
            <a:off x="2072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240" name="Google Shape;1240;p144"/>
          <p:cNvSpPr/>
          <p:nvPr/>
        </p:nvSpPr>
        <p:spPr>
          <a:xfrm>
            <a:off x="6156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41" name="Google Shape;1241;p144"/>
          <p:cNvSpPr/>
          <p:nvPr/>
        </p:nvSpPr>
        <p:spPr>
          <a:xfrm>
            <a:off x="6918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30</a:t>
            </a:r>
            <a:endParaRPr sz="2500"/>
          </a:p>
        </p:txBody>
      </p:sp>
      <p:sp>
        <p:nvSpPr>
          <p:cNvPr id="1242" name="Google Shape;1242;p144"/>
          <p:cNvSpPr/>
          <p:nvPr/>
        </p:nvSpPr>
        <p:spPr>
          <a:xfrm>
            <a:off x="76809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43" name="Google Shape;1243;p144"/>
          <p:cNvSpPr/>
          <p:nvPr/>
        </p:nvSpPr>
        <p:spPr>
          <a:xfrm>
            <a:off x="33528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244" name="Google Shape;1244;p144"/>
          <p:cNvSpPr/>
          <p:nvPr/>
        </p:nvSpPr>
        <p:spPr>
          <a:xfrm>
            <a:off x="41148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17</a:t>
            </a:r>
            <a:endParaRPr sz="2500"/>
          </a:p>
        </p:txBody>
      </p:sp>
      <p:sp>
        <p:nvSpPr>
          <p:cNvPr id="1245" name="Google Shape;1245;p144"/>
          <p:cNvSpPr/>
          <p:nvPr/>
        </p:nvSpPr>
        <p:spPr>
          <a:xfrm>
            <a:off x="48768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pic>
        <p:nvPicPr>
          <p:cNvPr id="1250" name="Google Shape;1250;p145"/>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251" name="Google Shape;1251;p145"/>
          <p:cNvSpPr/>
          <p:nvPr/>
        </p:nvSpPr>
        <p:spPr>
          <a:xfrm>
            <a:off x="3639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252" name="Google Shape;1252;p145"/>
          <p:cNvSpPr/>
          <p:nvPr/>
        </p:nvSpPr>
        <p:spPr>
          <a:xfrm>
            <a:off x="4401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253" name="Google Shape;1253;p145"/>
          <p:cNvSpPr/>
          <p:nvPr/>
        </p:nvSpPr>
        <p:spPr>
          <a:xfrm>
            <a:off x="5163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54" name="Google Shape;1254;p145"/>
          <p:cNvSpPr txBox="1"/>
          <p:nvPr/>
        </p:nvSpPr>
        <p:spPr>
          <a:xfrm>
            <a:off x="7162800" y="6108300"/>
            <a:ext cx="50292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255" name="Google Shape;1255;p145"/>
          <p:cNvSpPr/>
          <p:nvPr/>
        </p:nvSpPr>
        <p:spPr>
          <a:xfrm>
            <a:off x="548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6</a:t>
            </a:r>
            <a:endParaRPr sz="2500"/>
          </a:p>
        </p:txBody>
      </p:sp>
      <p:sp>
        <p:nvSpPr>
          <p:cNvPr id="1256" name="Google Shape;1256;p145"/>
          <p:cNvSpPr/>
          <p:nvPr/>
        </p:nvSpPr>
        <p:spPr>
          <a:xfrm>
            <a:off x="1310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257" name="Google Shape;1257;p145"/>
          <p:cNvSpPr/>
          <p:nvPr/>
        </p:nvSpPr>
        <p:spPr>
          <a:xfrm>
            <a:off x="2072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58" name="Google Shape;1258;p145"/>
          <p:cNvSpPr/>
          <p:nvPr/>
        </p:nvSpPr>
        <p:spPr>
          <a:xfrm>
            <a:off x="93939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59" name="Google Shape;1259;p145"/>
          <p:cNvSpPr/>
          <p:nvPr/>
        </p:nvSpPr>
        <p:spPr>
          <a:xfrm>
            <a:off x="101559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30</a:t>
            </a:r>
            <a:endParaRPr sz="2500"/>
          </a:p>
        </p:txBody>
      </p:sp>
      <p:sp>
        <p:nvSpPr>
          <p:cNvPr id="1260" name="Google Shape;1260;p145"/>
          <p:cNvSpPr/>
          <p:nvPr/>
        </p:nvSpPr>
        <p:spPr>
          <a:xfrm>
            <a:off x="109179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61" name="Google Shape;1261;p145"/>
          <p:cNvSpPr/>
          <p:nvPr/>
        </p:nvSpPr>
        <p:spPr>
          <a:xfrm>
            <a:off x="65898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262" name="Google Shape;1262;p145"/>
          <p:cNvSpPr/>
          <p:nvPr/>
        </p:nvSpPr>
        <p:spPr>
          <a:xfrm>
            <a:off x="73518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17</a:t>
            </a:r>
            <a:endParaRPr sz="2500"/>
          </a:p>
        </p:txBody>
      </p:sp>
      <p:sp>
        <p:nvSpPr>
          <p:cNvPr id="1263" name="Google Shape;1263;p145"/>
          <p:cNvSpPr/>
          <p:nvPr/>
        </p:nvSpPr>
        <p:spPr>
          <a:xfrm>
            <a:off x="81138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64" name="Google Shape;1264;p145"/>
          <p:cNvSpPr/>
          <p:nvPr/>
        </p:nvSpPr>
        <p:spPr>
          <a:xfrm>
            <a:off x="35692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265" name="Google Shape;1265;p145"/>
          <p:cNvSpPr/>
          <p:nvPr/>
        </p:nvSpPr>
        <p:spPr>
          <a:xfrm>
            <a:off x="43312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66" name="Google Shape;1266;p145"/>
          <p:cNvSpPr/>
          <p:nvPr/>
        </p:nvSpPr>
        <p:spPr>
          <a:xfrm>
            <a:off x="50932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pic>
        <p:nvPicPr>
          <p:cNvPr id="1271" name="Google Shape;1271;p146"/>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272" name="Google Shape;1272;p146"/>
          <p:cNvSpPr/>
          <p:nvPr/>
        </p:nvSpPr>
        <p:spPr>
          <a:xfrm>
            <a:off x="3639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273" name="Google Shape;1273;p146"/>
          <p:cNvSpPr/>
          <p:nvPr/>
        </p:nvSpPr>
        <p:spPr>
          <a:xfrm>
            <a:off x="4401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274" name="Google Shape;1274;p146"/>
          <p:cNvSpPr/>
          <p:nvPr/>
        </p:nvSpPr>
        <p:spPr>
          <a:xfrm>
            <a:off x="5163300" y="1737375"/>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75" name="Google Shape;1275;p146"/>
          <p:cNvSpPr txBox="1"/>
          <p:nvPr/>
        </p:nvSpPr>
        <p:spPr>
          <a:xfrm>
            <a:off x="7162800" y="5423825"/>
            <a:ext cx="5029200" cy="14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Når 7 skal inn begynner vi å slite.  </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276" name="Google Shape;1276;p146"/>
          <p:cNvSpPr/>
          <p:nvPr/>
        </p:nvSpPr>
        <p:spPr>
          <a:xfrm>
            <a:off x="548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4</a:t>
            </a:r>
            <a:endParaRPr sz="2500"/>
          </a:p>
        </p:txBody>
      </p:sp>
      <p:sp>
        <p:nvSpPr>
          <p:cNvPr id="1277" name="Google Shape;1277;p146"/>
          <p:cNvSpPr/>
          <p:nvPr/>
        </p:nvSpPr>
        <p:spPr>
          <a:xfrm>
            <a:off x="1310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6</a:t>
            </a:r>
            <a:endParaRPr sz="2500"/>
          </a:p>
        </p:txBody>
      </p:sp>
      <p:sp>
        <p:nvSpPr>
          <p:cNvPr id="1278" name="Google Shape;1278;p146"/>
          <p:cNvSpPr/>
          <p:nvPr/>
        </p:nvSpPr>
        <p:spPr>
          <a:xfrm>
            <a:off x="20727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279" name="Google Shape;1279;p146"/>
          <p:cNvSpPr/>
          <p:nvPr/>
        </p:nvSpPr>
        <p:spPr>
          <a:xfrm>
            <a:off x="93939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80" name="Google Shape;1280;p146"/>
          <p:cNvSpPr/>
          <p:nvPr/>
        </p:nvSpPr>
        <p:spPr>
          <a:xfrm>
            <a:off x="101559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30</a:t>
            </a:r>
            <a:endParaRPr sz="2500"/>
          </a:p>
        </p:txBody>
      </p:sp>
      <p:sp>
        <p:nvSpPr>
          <p:cNvPr id="1281" name="Google Shape;1281;p146"/>
          <p:cNvSpPr/>
          <p:nvPr/>
        </p:nvSpPr>
        <p:spPr>
          <a:xfrm>
            <a:off x="10917925"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82" name="Google Shape;1282;p146"/>
          <p:cNvSpPr/>
          <p:nvPr/>
        </p:nvSpPr>
        <p:spPr>
          <a:xfrm>
            <a:off x="65898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283" name="Google Shape;1283;p146"/>
          <p:cNvSpPr/>
          <p:nvPr/>
        </p:nvSpPr>
        <p:spPr>
          <a:xfrm>
            <a:off x="73518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17</a:t>
            </a:r>
            <a:endParaRPr sz="2500"/>
          </a:p>
        </p:txBody>
      </p:sp>
      <p:sp>
        <p:nvSpPr>
          <p:cNvPr id="1284" name="Google Shape;1284;p146"/>
          <p:cNvSpPr/>
          <p:nvPr/>
        </p:nvSpPr>
        <p:spPr>
          <a:xfrm>
            <a:off x="811380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85" name="Google Shape;1285;p146"/>
          <p:cNvSpPr/>
          <p:nvPr/>
        </p:nvSpPr>
        <p:spPr>
          <a:xfrm>
            <a:off x="35692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286" name="Google Shape;1286;p146"/>
          <p:cNvSpPr/>
          <p:nvPr/>
        </p:nvSpPr>
        <p:spPr>
          <a:xfrm>
            <a:off x="43312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87" name="Google Shape;1287;p146"/>
          <p:cNvSpPr/>
          <p:nvPr/>
        </p:nvSpPr>
        <p:spPr>
          <a:xfrm>
            <a:off x="5093250" y="3450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pic>
        <p:nvPicPr>
          <p:cNvPr id="1292" name="Google Shape;1292;p147"/>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293" name="Google Shape;1293;p147"/>
          <p:cNvSpPr txBox="1"/>
          <p:nvPr/>
        </p:nvSpPr>
        <p:spPr>
          <a:xfrm>
            <a:off x="7162800" y="5423825"/>
            <a:ext cx="5029200" cy="14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Splitter som vanlig, må nå gjøre endringer for å få plass -&gt; Legge til et nytt nivå</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294" name="Google Shape;1294;p147"/>
          <p:cNvSpPr/>
          <p:nvPr/>
        </p:nvSpPr>
        <p:spPr>
          <a:xfrm>
            <a:off x="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4</a:t>
            </a:r>
            <a:endParaRPr sz="2500"/>
          </a:p>
        </p:txBody>
      </p:sp>
      <p:sp>
        <p:nvSpPr>
          <p:cNvPr id="1295" name="Google Shape;1295;p147"/>
          <p:cNvSpPr/>
          <p:nvPr/>
        </p:nvSpPr>
        <p:spPr>
          <a:xfrm>
            <a:off x="76200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6</a:t>
            </a:r>
            <a:endParaRPr sz="2500"/>
          </a:p>
        </p:txBody>
      </p:sp>
      <p:sp>
        <p:nvSpPr>
          <p:cNvPr id="1296" name="Google Shape;1296;p147"/>
          <p:cNvSpPr/>
          <p:nvPr/>
        </p:nvSpPr>
        <p:spPr>
          <a:xfrm>
            <a:off x="152400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297" name="Google Shape;1297;p147"/>
          <p:cNvSpPr/>
          <p:nvPr/>
        </p:nvSpPr>
        <p:spPr>
          <a:xfrm>
            <a:off x="10038249"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298" name="Google Shape;1298;p147"/>
          <p:cNvSpPr/>
          <p:nvPr/>
        </p:nvSpPr>
        <p:spPr>
          <a:xfrm>
            <a:off x="10743032"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30</a:t>
            </a:r>
            <a:endParaRPr sz="2500"/>
          </a:p>
        </p:txBody>
      </p:sp>
      <p:sp>
        <p:nvSpPr>
          <p:cNvPr id="1299" name="Google Shape;1299;p147"/>
          <p:cNvSpPr/>
          <p:nvPr/>
        </p:nvSpPr>
        <p:spPr>
          <a:xfrm>
            <a:off x="11447815"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00" name="Google Shape;1300;p147"/>
          <p:cNvSpPr/>
          <p:nvPr/>
        </p:nvSpPr>
        <p:spPr>
          <a:xfrm>
            <a:off x="7444679"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301" name="Google Shape;1301;p147"/>
          <p:cNvSpPr/>
          <p:nvPr/>
        </p:nvSpPr>
        <p:spPr>
          <a:xfrm>
            <a:off x="8149462"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17</a:t>
            </a:r>
            <a:endParaRPr sz="2500"/>
          </a:p>
        </p:txBody>
      </p:sp>
      <p:sp>
        <p:nvSpPr>
          <p:cNvPr id="1302" name="Google Shape;1302;p147"/>
          <p:cNvSpPr/>
          <p:nvPr/>
        </p:nvSpPr>
        <p:spPr>
          <a:xfrm>
            <a:off x="8854246"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03" name="Google Shape;1303;p147"/>
          <p:cNvSpPr/>
          <p:nvPr/>
        </p:nvSpPr>
        <p:spPr>
          <a:xfrm>
            <a:off x="5025825"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304" name="Google Shape;1304;p147"/>
          <p:cNvSpPr/>
          <p:nvPr/>
        </p:nvSpPr>
        <p:spPr>
          <a:xfrm>
            <a:off x="5730608"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05" name="Google Shape;1305;p147"/>
          <p:cNvSpPr/>
          <p:nvPr/>
        </p:nvSpPr>
        <p:spPr>
          <a:xfrm>
            <a:off x="6435391"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06" name="Google Shape;1306;p147"/>
          <p:cNvSpPr/>
          <p:nvPr/>
        </p:nvSpPr>
        <p:spPr>
          <a:xfrm>
            <a:off x="2735488"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307" name="Google Shape;1307;p147"/>
          <p:cNvSpPr/>
          <p:nvPr/>
        </p:nvSpPr>
        <p:spPr>
          <a:xfrm>
            <a:off x="3351860"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08" name="Google Shape;1308;p147"/>
          <p:cNvSpPr/>
          <p:nvPr/>
        </p:nvSpPr>
        <p:spPr>
          <a:xfrm>
            <a:off x="3968232"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684212" y="385232"/>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E</a:t>
            </a:r>
            <a:r>
              <a:rPr b="0" i="0" lang="no-NO" sz="3600" u="none" cap="none" strike="noStrike">
                <a:solidFill>
                  <a:srgbClr val="FFFFFF"/>
                </a:solidFill>
                <a:latin typeface="Century Gothic"/>
                <a:ea typeface="Century Gothic"/>
                <a:cs typeface="Century Gothic"/>
                <a:sym typeface="Century Gothic"/>
              </a:rPr>
              <a:t>ER-DIAGRAMMER, BEGREPER</a:t>
            </a:r>
            <a:endParaRPr/>
          </a:p>
        </p:txBody>
      </p:sp>
      <p:sp>
        <p:nvSpPr>
          <p:cNvPr id="169" name="Google Shape;169;p31"/>
          <p:cNvSpPr/>
          <p:nvPr/>
        </p:nvSpPr>
        <p:spPr>
          <a:xfrm>
            <a:off x="684211" y="1892299"/>
            <a:ext cx="9971100" cy="3749100"/>
          </a:xfrm>
          <a:prstGeom prst="rect">
            <a:avLst/>
          </a:prstGeom>
          <a:noFill/>
          <a:ln>
            <a:noFill/>
          </a:ln>
        </p:spPr>
        <p:txBody>
          <a:bodyPr anchorCtr="0" anchor="t" bIns="45700" lIns="45700" spcFirstLastPara="1" rIns="45700" wrap="square" tIns="45700">
            <a:noAutofit/>
          </a:bodyPr>
          <a:lstStyle/>
          <a:p>
            <a:pPr indent="-180473" lvl="0" marL="180473" marR="0" rtl="0" algn="l">
              <a:spcBef>
                <a:spcPts val="0"/>
              </a:spcBef>
              <a:spcAft>
                <a:spcPts val="0"/>
              </a:spcAft>
              <a:buClr>
                <a:srgbClr val="FFFFFF"/>
              </a:buClr>
              <a:buSzPts val="2000"/>
              <a:buFont typeface="Century Gothic"/>
              <a:buChar char="•"/>
            </a:pPr>
            <a:r>
              <a:rPr b="0" i="0" lang="no-NO" sz="2000" u="none" cap="none" strike="noStrike">
                <a:solidFill>
                  <a:srgbClr val="FFFFFF"/>
                </a:solidFill>
                <a:latin typeface="Century Gothic"/>
                <a:ea typeface="Century Gothic"/>
                <a:cs typeface="Century Gothic"/>
                <a:sym typeface="Century Gothic"/>
              </a:rPr>
              <a:t>Disjunkt vs overlappende</a:t>
            </a:r>
            <a:endParaRPr sz="2000">
              <a:solidFill>
                <a:srgbClr val="FFFFFF"/>
              </a:solidFill>
              <a:latin typeface="Century Gothic"/>
              <a:ea typeface="Century Gothic"/>
              <a:cs typeface="Century Gothic"/>
              <a:sym typeface="Century Gothic"/>
            </a:endParaRPr>
          </a:p>
          <a:p>
            <a:pPr indent="0" lvl="0" marL="180473" marR="0" rtl="0" algn="l">
              <a:spcBef>
                <a:spcPts val="0"/>
              </a:spcBef>
              <a:spcAft>
                <a:spcPts val="0"/>
              </a:spcAft>
              <a:buNone/>
            </a:pPr>
            <a:r>
              <a:rPr b="0" i="0" lang="no-NO" sz="2000" u="none" cap="none" strike="noStrike">
                <a:solidFill>
                  <a:srgbClr val="FFFFFF"/>
                </a:solidFill>
                <a:latin typeface="Century Gothic"/>
                <a:ea typeface="Century Gothic"/>
                <a:cs typeface="Century Gothic"/>
                <a:sym typeface="Century Gothic"/>
              </a:rPr>
              <a:t> </a:t>
            </a:r>
            <a:endParaRPr/>
          </a:p>
          <a:p>
            <a:pPr indent="-180473" lvl="0" marL="180473" marR="0" rtl="0" algn="l">
              <a:spcBef>
                <a:spcPts val="0"/>
              </a:spcBef>
              <a:spcAft>
                <a:spcPts val="0"/>
              </a:spcAft>
              <a:buClr>
                <a:srgbClr val="FFFFFF"/>
              </a:buClr>
              <a:buSzPts val="2000"/>
              <a:buFont typeface="Century Gothic"/>
              <a:buChar char="•"/>
            </a:pPr>
            <a:r>
              <a:rPr b="0" i="0" lang="no-NO" sz="2000" u="none" cap="none" strike="noStrike">
                <a:solidFill>
                  <a:srgbClr val="FFFFFF"/>
                </a:solidFill>
                <a:latin typeface="Century Gothic"/>
                <a:ea typeface="Century Gothic"/>
                <a:cs typeface="Century Gothic"/>
                <a:sym typeface="Century Gothic"/>
              </a:rPr>
              <a:t>Total vs. </a:t>
            </a:r>
            <a:r>
              <a:rPr lang="no-NO" sz="2000">
                <a:solidFill>
                  <a:srgbClr val="FFFFFF"/>
                </a:solidFill>
                <a:latin typeface="Century Gothic"/>
                <a:ea typeface="Century Gothic"/>
                <a:cs typeface="Century Gothic"/>
                <a:sym typeface="Century Gothic"/>
              </a:rPr>
              <a:t>delvis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pic>
        <p:nvPicPr>
          <p:cNvPr id="1313" name="Google Shape;1313;p148"/>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314" name="Google Shape;1314;p148"/>
          <p:cNvSpPr/>
          <p:nvPr/>
        </p:nvSpPr>
        <p:spPr>
          <a:xfrm>
            <a:off x="4618925" y="155450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315" name="Google Shape;1315;p148"/>
          <p:cNvSpPr/>
          <p:nvPr/>
        </p:nvSpPr>
        <p:spPr>
          <a:xfrm>
            <a:off x="5380925" y="155450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16" name="Google Shape;1316;p148"/>
          <p:cNvSpPr/>
          <p:nvPr/>
        </p:nvSpPr>
        <p:spPr>
          <a:xfrm>
            <a:off x="6142925" y="155450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17" name="Google Shape;1317;p148"/>
          <p:cNvSpPr txBox="1"/>
          <p:nvPr/>
        </p:nvSpPr>
        <p:spPr>
          <a:xfrm>
            <a:off x="7162800" y="5423825"/>
            <a:ext cx="5029200" cy="14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I følge pensumhefte, midten fra forrige rot kommer opp. </a:t>
            </a:r>
            <a:endParaRPr b="1" sz="20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Her godkjennes ofte flere løsninger, uoverenstemmelser i LF + bok. (3 nivå)</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318" name="Google Shape;1318;p148"/>
          <p:cNvSpPr/>
          <p:nvPr/>
        </p:nvSpPr>
        <p:spPr>
          <a:xfrm>
            <a:off x="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4</a:t>
            </a:r>
            <a:endParaRPr sz="2500"/>
          </a:p>
        </p:txBody>
      </p:sp>
      <p:sp>
        <p:nvSpPr>
          <p:cNvPr id="1319" name="Google Shape;1319;p148"/>
          <p:cNvSpPr/>
          <p:nvPr/>
        </p:nvSpPr>
        <p:spPr>
          <a:xfrm>
            <a:off x="76200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6</a:t>
            </a:r>
            <a:endParaRPr sz="2500"/>
          </a:p>
        </p:txBody>
      </p:sp>
      <p:sp>
        <p:nvSpPr>
          <p:cNvPr id="1320" name="Google Shape;1320;p148"/>
          <p:cNvSpPr/>
          <p:nvPr/>
        </p:nvSpPr>
        <p:spPr>
          <a:xfrm>
            <a:off x="152400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21" name="Google Shape;1321;p148"/>
          <p:cNvSpPr/>
          <p:nvPr/>
        </p:nvSpPr>
        <p:spPr>
          <a:xfrm>
            <a:off x="10038249"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322" name="Google Shape;1322;p148"/>
          <p:cNvSpPr/>
          <p:nvPr/>
        </p:nvSpPr>
        <p:spPr>
          <a:xfrm>
            <a:off x="10743032"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30</a:t>
            </a:r>
            <a:endParaRPr sz="2500"/>
          </a:p>
        </p:txBody>
      </p:sp>
      <p:sp>
        <p:nvSpPr>
          <p:cNvPr id="1323" name="Google Shape;1323;p148"/>
          <p:cNvSpPr/>
          <p:nvPr/>
        </p:nvSpPr>
        <p:spPr>
          <a:xfrm>
            <a:off x="11447815"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24" name="Google Shape;1324;p148"/>
          <p:cNvSpPr/>
          <p:nvPr/>
        </p:nvSpPr>
        <p:spPr>
          <a:xfrm>
            <a:off x="7444679"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325" name="Google Shape;1325;p148"/>
          <p:cNvSpPr/>
          <p:nvPr/>
        </p:nvSpPr>
        <p:spPr>
          <a:xfrm>
            <a:off x="8149462"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17</a:t>
            </a:r>
            <a:endParaRPr sz="2500"/>
          </a:p>
        </p:txBody>
      </p:sp>
      <p:sp>
        <p:nvSpPr>
          <p:cNvPr id="1326" name="Google Shape;1326;p148"/>
          <p:cNvSpPr/>
          <p:nvPr/>
        </p:nvSpPr>
        <p:spPr>
          <a:xfrm>
            <a:off x="8854246"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27" name="Google Shape;1327;p148"/>
          <p:cNvSpPr/>
          <p:nvPr/>
        </p:nvSpPr>
        <p:spPr>
          <a:xfrm>
            <a:off x="5025825"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328" name="Google Shape;1328;p148"/>
          <p:cNvSpPr/>
          <p:nvPr/>
        </p:nvSpPr>
        <p:spPr>
          <a:xfrm>
            <a:off x="5730608"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29" name="Google Shape;1329;p148"/>
          <p:cNvSpPr/>
          <p:nvPr/>
        </p:nvSpPr>
        <p:spPr>
          <a:xfrm>
            <a:off x="6435391"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30" name="Google Shape;1330;p148"/>
          <p:cNvSpPr/>
          <p:nvPr/>
        </p:nvSpPr>
        <p:spPr>
          <a:xfrm>
            <a:off x="2735488"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331" name="Google Shape;1331;p148"/>
          <p:cNvSpPr/>
          <p:nvPr/>
        </p:nvSpPr>
        <p:spPr>
          <a:xfrm>
            <a:off x="3351860"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32" name="Google Shape;1332;p148"/>
          <p:cNvSpPr/>
          <p:nvPr/>
        </p:nvSpPr>
        <p:spPr>
          <a:xfrm>
            <a:off x="3968232"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33" name="Google Shape;1333;p148"/>
          <p:cNvSpPr/>
          <p:nvPr/>
        </p:nvSpPr>
        <p:spPr>
          <a:xfrm>
            <a:off x="105760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334" name="Google Shape;1334;p148"/>
          <p:cNvSpPr/>
          <p:nvPr/>
        </p:nvSpPr>
        <p:spPr>
          <a:xfrm>
            <a:off x="181960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335" name="Google Shape;1335;p148"/>
          <p:cNvSpPr/>
          <p:nvPr/>
        </p:nvSpPr>
        <p:spPr>
          <a:xfrm>
            <a:off x="258160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36" name="Google Shape;1336;p148"/>
          <p:cNvSpPr/>
          <p:nvPr/>
        </p:nvSpPr>
        <p:spPr>
          <a:xfrm>
            <a:off x="792295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337" name="Google Shape;1337;p148"/>
          <p:cNvSpPr/>
          <p:nvPr/>
        </p:nvSpPr>
        <p:spPr>
          <a:xfrm>
            <a:off x="868495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38" name="Google Shape;1338;p148"/>
          <p:cNvSpPr/>
          <p:nvPr/>
        </p:nvSpPr>
        <p:spPr>
          <a:xfrm>
            <a:off x="944695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pic>
        <p:nvPicPr>
          <p:cNvPr id="1343" name="Google Shape;1343;p149"/>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344" name="Google Shape;1344;p149"/>
          <p:cNvSpPr/>
          <p:nvPr/>
        </p:nvSpPr>
        <p:spPr>
          <a:xfrm>
            <a:off x="4618925" y="155450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345" name="Google Shape;1345;p149"/>
          <p:cNvSpPr/>
          <p:nvPr/>
        </p:nvSpPr>
        <p:spPr>
          <a:xfrm>
            <a:off x="5380925" y="155450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46" name="Google Shape;1346;p149"/>
          <p:cNvSpPr/>
          <p:nvPr/>
        </p:nvSpPr>
        <p:spPr>
          <a:xfrm>
            <a:off x="6142925" y="155450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47" name="Google Shape;1347;p149"/>
          <p:cNvSpPr txBox="1"/>
          <p:nvPr/>
        </p:nvSpPr>
        <p:spPr>
          <a:xfrm>
            <a:off x="7162800" y="5423825"/>
            <a:ext cx="5029200" cy="14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Putter inn de nye elementene</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348" name="Google Shape;1348;p149"/>
          <p:cNvSpPr/>
          <p:nvPr/>
        </p:nvSpPr>
        <p:spPr>
          <a:xfrm>
            <a:off x="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4</a:t>
            </a:r>
            <a:endParaRPr sz="2500"/>
          </a:p>
        </p:txBody>
      </p:sp>
      <p:sp>
        <p:nvSpPr>
          <p:cNvPr id="1349" name="Google Shape;1349;p149"/>
          <p:cNvSpPr/>
          <p:nvPr/>
        </p:nvSpPr>
        <p:spPr>
          <a:xfrm>
            <a:off x="76200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6</a:t>
            </a:r>
            <a:endParaRPr sz="2500"/>
          </a:p>
        </p:txBody>
      </p:sp>
      <p:sp>
        <p:nvSpPr>
          <p:cNvPr id="1350" name="Google Shape;1350;p149"/>
          <p:cNvSpPr/>
          <p:nvPr/>
        </p:nvSpPr>
        <p:spPr>
          <a:xfrm>
            <a:off x="152400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7</a:t>
            </a:r>
            <a:endParaRPr sz="2500"/>
          </a:p>
        </p:txBody>
      </p:sp>
      <p:sp>
        <p:nvSpPr>
          <p:cNvPr id="1351" name="Google Shape;1351;p149"/>
          <p:cNvSpPr/>
          <p:nvPr/>
        </p:nvSpPr>
        <p:spPr>
          <a:xfrm>
            <a:off x="10038249"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352" name="Google Shape;1352;p149"/>
          <p:cNvSpPr/>
          <p:nvPr/>
        </p:nvSpPr>
        <p:spPr>
          <a:xfrm>
            <a:off x="10743032"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30</a:t>
            </a:r>
            <a:endParaRPr sz="2500"/>
          </a:p>
        </p:txBody>
      </p:sp>
      <p:sp>
        <p:nvSpPr>
          <p:cNvPr id="1353" name="Google Shape;1353;p149"/>
          <p:cNvSpPr/>
          <p:nvPr/>
        </p:nvSpPr>
        <p:spPr>
          <a:xfrm>
            <a:off x="11447815"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54" name="Google Shape;1354;p149"/>
          <p:cNvSpPr/>
          <p:nvPr/>
        </p:nvSpPr>
        <p:spPr>
          <a:xfrm>
            <a:off x="7444679"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355" name="Google Shape;1355;p149"/>
          <p:cNvSpPr/>
          <p:nvPr/>
        </p:nvSpPr>
        <p:spPr>
          <a:xfrm>
            <a:off x="8149462"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17</a:t>
            </a:r>
            <a:endParaRPr sz="2500"/>
          </a:p>
        </p:txBody>
      </p:sp>
      <p:sp>
        <p:nvSpPr>
          <p:cNvPr id="1356" name="Google Shape;1356;p149"/>
          <p:cNvSpPr/>
          <p:nvPr/>
        </p:nvSpPr>
        <p:spPr>
          <a:xfrm>
            <a:off x="8854246"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57" name="Google Shape;1357;p149"/>
          <p:cNvSpPr/>
          <p:nvPr/>
        </p:nvSpPr>
        <p:spPr>
          <a:xfrm>
            <a:off x="5025825"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358" name="Google Shape;1358;p149"/>
          <p:cNvSpPr/>
          <p:nvPr/>
        </p:nvSpPr>
        <p:spPr>
          <a:xfrm>
            <a:off x="5730608"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59" name="Google Shape;1359;p149"/>
          <p:cNvSpPr/>
          <p:nvPr/>
        </p:nvSpPr>
        <p:spPr>
          <a:xfrm>
            <a:off x="6435391"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60" name="Google Shape;1360;p149"/>
          <p:cNvSpPr/>
          <p:nvPr/>
        </p:nvSpPr>
        <p:spPr>
          <a:xfrm>
            <a:off x="2735488"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361" name="Google Shape;1361;p149"/>
          <p:cNvSpPr/>
          <p:nvPr/>
        </p:nvSpPr>
        <p:spPr>
          <a:xfrm>
            <a:off x="3351860"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13</a:t>
            </a:r>
            <a:endParaRPr sz="2500"/>
          </a:p>
        </p:txBody>
      </p:sp>
      <p:sp>
        <p:nvSpPr>
          <p:cNvPr id="1362" name="Google Shape;1362;p149"/>
          <p:cNvSpPr/>
          <p:nvPr/>
        </p:nvSpPr>
        <p:spPr>
          <a:xfrm>
            <a:off x="3968232"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63" name="Google Shape;1363;p149"/>
          <p:cNvSpPr/>
          <p:nvPr/>
        </p:nvSpPr>
        <p:spPr>
          <a:xfrm>
            <a:off x="105760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364" name="Google Shape;1364;p149"/>
          <p:cNvSpPr/>
          <p:nvPr/>
        </p:nvSpPr>
        <p:spPr>
          <a:xfrm>
            <a:off x="181960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365" name="Google Shape;1365;p149"/>
          <p:cNvSpPr/>
          <p:nvPr/>
        </p:nvSpPr>
        <p:spPr>
          <a:xfrm>
            <a:off x="258160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66" name="Google Shape;1366;p149"/>
          <p:cNvSpPr/>
          <p:nvPr/>
        </p:nvSpPr>
        <p:spPr>
          <a:xfrm>
            <a:off x="792295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367" name="Google Shape;1367;p149"/>
          <p:cNvSpPr/>
          <p:nvPr/>
        </p:nvSpPr>
        <p:spPr>
          <a:xfrm>
            <a:off x="868495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68" name="Google Shape;1368;p149"/>
          <p:cNvSpPr/>
          <p:nvPr/>
        </p:nvSpPr>
        <p:spPr>
          <a:xfrm>
            <a:off x="944695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pic>
        <p:nvPicPr>
          <p:cNvPr id="1373" name="Google Shape;1373;p150"/>
          <p:cNvPicPr preferRelativeResize="0"/>
          <p:nvPr/>
        </p:nvPicPr>
        <p:blipFill rotWithShape="1">
          <a:blip r:embed="rId3">
            <a:alphaModFix/>
          </a:blip>
          <a:srcRect b="0" l="0" r="0" t="0"/>
          <a:stretch/>
        </p:blipFill>
        <p:spPr>
          <a:xfrm>
            <a:off x="96125" y="86787"/>
            <a:ext cx="9144000" cy="1244600"/>
          </a:xfrm>
          <a:prstGeom prst="rect">
            <a:avLst/>
          </a:prstGeom>
          <a:noFill/>
          <a:ln>
            <a:noFill/>
          </a:ln>
        </p:spPr>
      </p:pic>
      <p:sp>
        <p:nvSpPr>
          <p:cNvPr id="1374" name="Google Shape;1374;p150"/>
          <p:cNvSpPr/>
          <p:nvPr/>
        </p:nvSpPr>
        <p:spPr>
          <a:xfrm>
            <a:off x="4618925" y="155450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375" name="Google Shape;1375;p150"/>
          <p:cNvSpPr/>
          <p:nvPr/>
        </p:nvSpPr>
        <p:spPr>
          <a:xfrm>
            <a:off x="5380925" y="155450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76" name="Google Shape;1376;p150"/>
          <p:cNvSpPr/>
          <p:nvPr/>
        </p:nvSpPr>
        <p:spPr>
          <a:xfrm>
            <a:off x="6142925" y="155450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77" name="Google Shape;1377;p150"/>
          <p:cNvSpPr txBox="1"/>
          <p:nvPr/>
        </p:nvSpPr>
        <p:spPr>
          <a:xfrm>
            <a:off x="7162800" y="5423825"/>
            <a:ext cx="5029200" cy="14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2000">
                <a:solidFill>
                  <a:srgbClr val="FFFFFF"/>
                </a:solidFill>
                <a:latin typeface="Century Gothic"/>
                <a:ea typeface="Century Gothic"/>
                <a:cs typeface="Century Gothic"/>
                <a:sym typeface="Century Gothic"/>
              </a:rPr>
              <a:t>Hva gjøres: Husk piler underveis for full uttelling! </a:t>
            </a:r>
            <a:br>
              <a:rPr b="1" lang="no-NO" sz="2000">
                <a:solidFill>
                  <a:srgbClr val="FFFFFF"/>
                </a:solidFill>
                <a:latin typeface="Century Gothic"/>
                <a:ea typeface="Century Gothic"/>
                <a:cs typeface="Century Gothic"/>
                <a:sym typeface="Century Gothic"/>
              </a:rPr>
            </a:br>
            <a:br>
              <a:rPr b="1" lang="no-NO" sz="2000">
                <a:solidFill>
                  <a:srgbClr val="FFFFFF"/>
                </a:solidFill>
                <a:latin typeface="Century Gothic"/>
                <a:ea typeface="Century Gothic"/>
                <a:cs typeface="Century Gothic"/>
                <a:sym typeface="Century Gothic"/>
              </a:rPr>
            </a:br>
            <a:endParaRPr b="1" sz="2000">
              <a:solidFill>
                <a:srgbClr val="FFFFFF"/>
              </a:solidFill>
              <a:latin typeface="Century Gothic"/>
              <a:ea typeface="Century Gothic"/>
              <a:cs typeface="Century Gothic"/>
              <a:sym typeface="Century Gothic"/>
            </a:endParaRPr>
          </a:p>
        </p:txBody>
      </p:sp>
      <p:sp>
        <p:nvSpPr>
          <p:cNvPr id="1378" name="Google Shape;1378;p150"/>
          <p:cNvSpPr/>
          <p:nvPr/>
        </p:nvSpPr>
        <p:spPr>
          <a:xfrm>
            <a:off x="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4</a:t>
            </a:r>
            <a:endParaRPr sz="2500"/>
          </a:p>
        </p:txBody>
      </p:sp>
      <p:sp>
        <p:nvSpPr>
          <p:cNvPr id="1379" name="Google Shape;1379;p150"/>
          <p:cNvSpPr/>
          <p:nvPr/>
        </p:nvSpPr>
        <p:spPr>
          <a:xfrm>
            <a:off x="76200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6</a:t>
            </a:r>
            <a:endParaRPr sz="2500"/>
          </a:p>
        </p:txBody>
      </p:sp>
      <p:sp>
        <p:nvSpPr>
          <p:cNvPr id="1380" name="Google Shape;1380;p150"/>
          <p:cNvSpPr/>
          <p:nvPr/>
        </p:nvSpPr>
        <p:spPr>
          <a:xfrm>
            <a:off x="1524000" y="4212350"/>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7</a:t>
            </a:r>
            <a:endParaRPr sz="2500"/>
          </a:p>
        </p:txBody>
      </p:sp>
      <p:sp>
        <p:nvSpPr>
          <p:cNvPr id="1381" name="Google Shape;1381;p150"/>
          <p:cNvSpPr/>
          <p:nvPr/>
        </p:nvSpPr>
        <p:spPr>
          <a:xfrm>
            <a:off x="10038249"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382" name="Google Shape;1382;p150"/>
          <p:cNvSpPr/>
          <p:nvPr/>
        </p:nvSpPr>
        <p:spPr>
          <a:xfrm>
            <a:off x="10743032"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30</a:t>
            </a:r>
            <a:endParaRPr sz="2500"/>
          </a:p>
        </p:txBody>
      </p:sp>
      <p:sp>
        <p:nvSpPr>
          <p:cNvPr id="1383" name="Google Shape;1383;p150"/>
          <p:cNvSpPr/>
          <p:nvPr/>
        </p:nvSpPr>
        <p:spPr>
          <a:xfrm>
            <a:off x="11447815"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84" name="Google Shape;1384;p150"/>
          <p:cNvSpPr/>
          <p:nvPr/>
        </p:nvSpPr>
        <p:spPr>
          <a:xfrm>
            <a:off x="7444679"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16</a:t>
            </a:r>
            <a:endParaRPr sz="2500"/>
          </a:p>
        </p:txBody>
      </p:sp>
      <p:sp>
        <p:nvSpPr>
          <p:cNvPr id="1385" name="Google Shape;1385;p150"/>
          <p:cNvSpPr/>
          <p:nvPr/>
        </p:nvSpPr>
        <p:spPr>
          <a:xfrm>
            <a:off x="8149462"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17</a:t>
            </a:r>
            <a:endParaRPr sz="2500"/>
          </a:p>
        </p:txBody>
      </p:sp>
      <p:sp>
        <p:nvSpPr>
          <p:cNvPr id="1386" name="Google Shape;1386;p150"/>
          <p:cNvSpPr/>
          <p:nvPr/>
        </p:nvSpPr>
        <p:spPr>
          <a:xfrm>
            <a:off x="8854246"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87" name="Google Shape;1387;p150"/>
          <p:cNvSpPr/>
          <p:nvPr/>
        </p:nvSpPr>
        <p:spPr>
          <a:xfrm>
            <a:off x="5025825"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388" name="Google Shape;1388;p150"/>
          <p:cNvSpPr/>
          <p:nvPr/>
        </p:nvSpPr>
        <p:spPr>
          <a:xfrm>
            <a:off x="5730608"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13</a:t>
            </a:r>
            <a:endParaRPr sz="2500"/>
          </a:p>
        </p:txBody>
      </p:sp>
      <p:sp>
        <p:nvSpPr>
          <p:cNvPr id="1389" name="Google Shape;1389;p150"/>
          <p:cNvSpPr/>
          <p:nvPr/>
        </p:nvSpPr>
        <p:spPr>
          <a:xfrm>
            <a:off x="6435391" y="4212350"/>
            <a:ext cx="7443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90" name="Google Shape;1390;p150"/>
          <p:cNvSpPr/>
          <p:nvPr/>
        </p:nvSpPr>
        <p:spPr>
          <a:xfrm>
            <a:off x="2735488"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391" name="Google Shape;1391;p150"/>
          <p:cNvSpPr/>
          <p:nvPr/>
        </p:nvSpPr>
        <p:spPr>
          <a:xfrm>
            <a:off x="3351860"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92" name="Google Shape;1392;p150"/>
          <p:cNvSpPr/>
          <p:nvPr/>
        </p:nvSpPr>
        <p:spPr>
          <a:xfrm>
            <a:off x="3968232" y="4212350"/>
            <a:ext cx="6507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93" name="Google Shape;1393;p150"/>
          <p:cNvSpPr/>
          <p:nvPr/>
        </p:nvSpPr>
        <p:spPr>
          <a:xfrm>
            <a:off x="105760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11</a:t>
            </a:r>
            <a:endParaRPr sz="2500"/>
          </a:p>
        </p:txBody>
      </p:sp>
      <p:sp>
        <p:nvSpPr>
          <p:cNvPr id="1394" name="Google Shape;1394;p150"/>
          <p:cNvSpPr/>
          <p:nvPr/>
        </p:nvSpPr>
        <p:spPr>
          <a:xfrm>
            <a:off x="181960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12</a:t>
            </a:r>
            <a:endParaRPr sz="2500"/>
          </a:p>
        </p:txBody>
      </p:sp>
      <p:sp>
        <p:nvSpPr>
          <p:cNvPr id="1395" name="Google Shape;1395;p150"/>
          <p:cNvSpPr/>
          <p:nvPr/>
        </p:nvSpPr>
        <p:spPr>
          <a:xfrm>
            <a:off x="258160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96" name="Google Shape;1396;p150"/>
          <p:cNvSpPr/>
          <p:nvPr/>
        </p:nvSpPr>
        <p:spPr>
          <a:xfrm>
            <a:off x="792295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o-NO" sz="2500"/>
              <a:t>23</a:t>
            </a:r>
            <a:endParaRPr sz="2500"/>
          </a:p>
        </p:txBody>
      </p:sp>
      <p:sp>
        <p:nvSpPr>
          <p:cNvPr id="1397" name="Google Shape;1397;p150"/>
          <p:cNvSpPr/>
          <p:nvPr/>
        </p:nvSpPr>
        <p:spPr>
          <a:xfrm>
            <a:off x="868495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1398" name="Google Shape;1398;p150"/>
          <p:cNvSpPr/>
          <p:nvPr/>
        </p:nvSpPr>
        <p:spPr>
          <a:xfrm>
            <a:off x="9446950" y="2397013"/>
            <a:ext cx="804600" cy="749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cxnSp>
        <p:nvCxnSpPr>
          <p:cNvPr id="1399" name="Google Shape;1399;p150"/>
          <p:cNvCxnSpPr>
            <a:stCxn id="1374" idx="1"/>
            <a:endCxn id="1395" idx="3"/>
          </p:cNvCxnSpPr>
          <p:nvPr/>
        </p:nvCxnSpPr>
        <p:spPr>
          <a:xfrm flipH="1">
            <a:off x="3386225" y="1929350"/>
            <a:ext cx="1232700" cy="842400"/>
          </a:xfrm>
          <a:prstGeom prst="straightConnector1">
            <a:avLst/>
          </a:prstGeom>
          <a:noFill/>
          <a:ln cap="flat" cmpd="sng" w="9525">
            <a:solidFill>
              <a:srgbClr val="000000"/>
            </a:solidFill>
            <a:prstDash val="solid"/>
            <a:round/>
            <a:headEnd len="med" w="med" type="none"/>
            <a:tailEnd len="med" w="med" type="triangle"/>
          </a:ln>
        </p:spPr>
      </p:cxnSp>
      <p:cxnSp>
        <p:nvCxnSpPr>
          <p:cNvPr id="1400" name="Google Shape;1400;p150"/>
          <p:cNvCxnSpPr>
            <a:endCxn id="1396" idx="1"/>
          </p:cNvCxnSpPr>
          <p:nvPr/>
        </p:nvCxnSpPr>
        <p:spPr>
          <a:xfrm>
            <a:off x="5413150" y="2369863"/>
            <a:ext cx="2509800" cy="402000"/>
          </a:xfrm>
          <a:prstGeom prst="straightConnector1">
            <a:avLst/>
          </a:prstGeom>
          <a:noFill/>
          <a:ln cap="flat" cmpd="sng" w="9525">
            <a:solidFill>
              <a:srgbClr val="000000"/>
            </a:solidFill>
            <a:prstDash val="solid"/>
            <a:round/>
            <a:headEnd len="med" w="med" type="none"/>
            <a:tailEnd len="med" w="med" type="triangle"/>
          </a:ln>
        </p:spPr>
      </p:cxnSp>
      <p:cxnSp>
        <p:nvCxnSpPr>
          <p:cNvPr id="1401" name="Google Shape;1401;p150"/>
          <p:cNvCxnSpPr>
            <a:stCxn id="1395" idx="1"/>
            <a:endCxn id="1387" idx="0"/>
          </p:cNvCxnSpPr>
          <p:nvPr/>
        </p:nvCxnSpPr>
        <p:spPr>
          <a:xfrm>
            <a:off x="2581600" y="2771863"/>
            <a:ext cx="2816400" cy="1440600"/>
          </a:xfrm>
          <a:prstGeom prst="straightConnector1">
            <a:avLst/>
          </a:prstGeom>
          <a:noFill/>
          <a:ln cap="flat" cmpd="sng" w="9525">
            <a:solidFill>
              <a:srgbClr val="000000"/>
            </a:solidFill>
            <a:prstDash val="solid"/>
            <a:round/>
            <a:headEnd len="med" w="med" type="none"/>
            <a:tailEnd len="med" w="med" type="triangle"/>
          </a:ln>
        </p:spPr>
      </p:cxnSp>
      <p:cxnSp>
        <p:nvCxnSpPr>
          <p:cNvPr id="1402" name="Google Shape;1402;p150"/>
          <p:cNvCxnSpPr>
            <a:stCxn id="1396" idx="1"/>
            <a:endCxn id="1384" idx="0"/>
          </p:cNvCxnSpPr>
          <p:nvPr/>
        </p:nvCxnSpPr>
        <p:spPr>
          <a:xfrm flipH="1">
            <a:off x="7816750" y="2771863"/>
            <a:ext cx="106200" cy="1440600"/>
          </a:xfrm>
          <a:prstGeom prst="straightConnector1">
            <a:avLst/>
          </a:prstGeom>
          <a:noFill/>
          <a:ln cap="flat" cmpd="sng" w="9525">
            <a:solidFill>
              <a:srgbClr val="000000"/>
            </a:solidFill>
            <a:prstDash val="solid"/>
            <a:round/>
            <a:headEnd len="med" w="med" type="none"/>
            <a:tailEnd len="med" w="med" type="triangle"/>
          </a:ln>
        </p:spPr>
      </p:cxnSp>
      <p:cxnSp>
        <p:nvCxnSpPr>
          <p:cNvPr id="1403" name="Google Shape;1403;p150"/>
          <p:cNvCxnSpPr>
            <a:stCxn id="1397" idx="1"/>
          </p:cNvCxnSpPr>
          <p:nvPr/>
        </p:nvCxnSpPr>
        <p:spPr>
          <a:xfrm>
            <a:off x="8684950" y="2771863"/>
            <a:ext cx="1300500" cy="1408500"/>
          </a:xfrm>
          <a:prstGeom prst="straightConnector1">
            <a:avLst/>
          </a:prstGeom>
          <a:noFill/>
          <a:ln cap="flat" cmpd="sng" w="9525">
            <a:solidFill>
              <a:srgbClr val="000000"/>
            </a:solidFill>
            <a:prstDash val="solid"/>
            <a:round/>
            <a:headEnd len="med" w="med" type="none"/>
            <a:tailEnd len="med" w="med" type="triangle"/>
          </a:ln>
        </p:spPr>
      </p:cxnSp>
      <p:cxnSp>
        <p:nvCxnSpPr>
          <p:cNvPr id="1404" name="Google Shape;1404;p150"/>
          <p:cNvCxnSpPr>
            <a:stCxn id="1394" idx="1"/>
            <a:endCxn id="1390" idx="0"/>
          </p:cNvCxnSpPr>
          <p:nvPr/>
        </p:nvCxnSpPr>
        <p:spPr>
          <a:xfrm>
            <a:off x="1819600" y="2771863"/>
            <a:ext cx="1241100" cy="1440600"/>
          </a:xfrm>
          <a:prstGeom prst="straightConnector1">
            <a:avLst/>
          </a:prstGeom>
          <a:noFill/>
          <a:ln cap="flat" cmpd="sng" w="9525">
            <a:solidFill>
              <a:srgbClr val="000000"/>
            </a:solidFill>
            <a:prstDash val="solid"/>
            <a:round/>
            <a:headEnd len="med" w="med" type="none"/>
            <a:tailEnd len="med" w="med" type="triangle"/>
          </a:ln>
        </p:spPr>
      </p:cxnSp>
      <p:cxnSp>
        <p:nvCxnSpPr>
          <p:cNvPr id="1405" name="Google Shape;1405;p150"/>
          <p:cNvCxnSpPr>
            <a:stCxn id="1393" idx="1"/>
            <a:endCxn id="1378" idx="0"/>
          </p:cNvCxnSpPr>
          <p:nvPr/>
        </p:nvCxnSpPr>
        <p:spPr>
          <a:xfrm flipH="1">
            <a:off x="402400" y="2771863"/>
            <a:ext cx="655200" cy="1440600"/>
          </a:xfrm>
          <a:prstGeom prst="straightConnector1">
            <a:avLst/>
          </a:prstGeom>
          <a:noFill/>
          <a:ln cap="flat" cmpd="sng" w="9525">
            <a:solidFill>
              <a:srgbClr val="000000"/>
            </a:solidFill>
            <a:prstDash val="solid"/>
            <a:round/>
            <a:headEnd len="med" w="med" type="none"/>
            <a:tailEnd len="med" w="med" type="triangle"/>
          </a:ln>
        </p:spPr>
      </p:cxnSp>
      <p:cxnSp>
        <p:nvCxnSpPr>
          <p:cNvPr id="1406" name="Google Shape;1406;p150"/>
          <p:cNvCxnSpPr>
            <a:stCxn id="1380" idx="3"/>
            <a:endCxn id="1390" idx="1"/>
          </p:cNvCxnSpPr>
          <p:nvPr/>
        </p:nvCxnSpPr>
        <p:spPr>
          <a:xfrm>
            <a:off x="2328600" y="4587200"/>
            <a:ext cx="406800" cy="0"/>
          </a:xfrm>
          <a:prstGeom prst="straightConnector1">
            <a:avLst/>
          </a:prstGeom>
          <a:noFill/>
          <a:ln cap="flat" cmpd="sng" w="9525">
            <a:solidFill>
              <a:srgbClr val="000000"/>
            </a:solidFill>
            <a:prstDash val="solid"/>
            <a:round/>
            <a:headEnd len="med" w="med" type="none"/>
            <a:tailEnd len="med" w="med" type="triangle"/>
          </a:ln>
        </p:spPr>
      </p:cxnSp>
      <p:cxnSp>
        <p:nvCxnSpPr>
          <p:cNvPr id="1407" name="Google Shape;1407;p150"/>
          <p:cNvCxnSpPr>
            <a:stCxn id="1392" idx="3"/>
            <a:endCxn id="1387" idx="1"/>
          </p:cNvCxnSpPr>
          <p:nvPr/>
        </p:nvCxnSpPr>
        <p:spPr>
          <a:xfrm>
            <a:off x="4618932" y="4587200"/>
            <a:ext cx="406800" cy="0"/>
          </a:xfrm>
          <a:prstGeom prst="straightConnector1">
            <a:avLst/>
          </a:prstGeom>
          <a:noFill/>
          <a:ln cap="flat" cmpd="sng" w="9525">
            <a:solidFill>
              <a:srgbClr val="000000"/>
            </a:solidFill>
            <a:prstDash val="solid"/>
            <a:round/>
            <a:headEnd len="med" w="med" type="none"/>
            <a:tailEnd len="med" w="med" type="triangle"/>
          </a:ln>
        </p:spPr>
      </p:cxnSp>
      <p:cxnSp>
        <p:nvCxnSpPr>
          <p:cNvPr id="1408" name="Google Shape;1408;p150"/>
          <p:cNvCxnSpPr>
            <a:stCxn id="1389" idx="3"/>
            <a:endCxn id="1384" idx="1"/>
          </p:cNvCxnSpPr>
          <p:nvPr/>
        </p:nvCxnSpPr>
        <p:spPr>
          <a:xfrm>
            <a:off x="7179691" y="4587200"/>
            <a:ext cx="264900" cy="0"/>
          </a:xfrm>
          <a:prstGeom prst="straightConnector1">
            <a:avLst/>
          </a:prstGeom>
          <a:noFill/>
          <a:ln cap="flat" cmpd="sng" w="9525">
            <a:solidFill>
              <a:srgbClr val="000000"/>
            </a:solidFill>
            <a:prstDash val="solid"/>
            <a:round/>
            <a:headEnd len="med" w="med" type="none"/>
            <a:tailEnd len="med" w="med" type="triangle"/>
          </a:ln>
        </p:spPr>
      </p:cxnSp>
      <p:cxnSp>
        <p:nvCxnSpPr>
          <p:cNvPr id="1409" name="Google Shape;1409;p150"/>
          <p:cNvCxnSpPr>
            <a:stCxn id="1386" idx="3"/>
            <a:endCxn id="1381" idx="1"/>
          </p:cNvCxnSpPr>
          <p:nvPr/>
        </p:nvCxnSpPr>
        <p:spPr>
          <a:xfrm>
            <a:off x="9598546" y="4587200"/>
            <a:ext cx="4398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151"/>
          <p:cNvSpPr txBox="1"/>
          <p:nvPr>
            <p:ph type="title"/>
          </p:nvPr>
        </p:nvSpPr>
        <p:spPr>
          <a:xfrm>
            <a:off x="684212" y="1435101"/>
            <a:ext cx="11609388" cy="466278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dk1"/>
              </a:buClr>
              <a:buFont typeface="Arial"/>
              <a:buNone/>
            </a:pPr>
            <a:r>
              <a:rPr b="1" lang="no-NO" sz="4000">
                <a:solidFill>
                  <a:schemeClr val="lt1"/>
                </a:solidFill>
              </a:rPr>
              <a:t>Innspill: </a:t>
            </a:r>
            <a:r>
              <a:rPr b="1" lang="no-NO" sz="4000" u="sng">
                <a:solidFill>
                  <a:schemeClr val="hlink"/>
                </a:solidFill>
                <a:hlinkClick r:id="rId3"/>
              </a:rPr>
              <a:t>https://tinyurl.com/database-sporsmol</a:t>
            </a:r>
            <a:endParaRPr b="1" sz="4000">
              <a:solidFill>
                <a:schemeClr val="lt1"/>
              </a:solidFill>
            </a:endParaRPr>
          </a:p>
          <a:p>
            <a:pPr indent="0" lvl="0" marL="0" rtl="0" algn="l">
              <a:spcBef>
                <a:spcPts val="0"/>
              </a:spcBef>
              <a:spcAft>
                <a:spcPts val="0"/>
              </a:spcAft>
              <a:buClr>
                <a:schemeClr val="dk1"/>
              </a:buClr>
              <a:buFont typeface="Arial"/>
              <a:buNone/>
            </a:pPr>
            <a:r>
              <a:t/>
            </a:r>
            <a:endParaRPr sz="4000">
              <a:solidFill>
                <a:schemeClr val="lt1"/>
              </a:solidFill>
            </a:endParaRPr>
          </a:p>
          <a:p>
            <a:pPr indent="0" lvl="0" marL="0" rtl="0" algn="l">
              <a:spcBef>
                <a:spcPts val="0"/>
              </a:spcBef>
              <a:spcAft>
                <a:spcPts val="0"/>
              </a:spcAft>
              <a:buClr>
                <a:schemeClr val="dk1"/>
              </a:buClr>
              <a:buFont typeface="Arial"/>
              <a:buNone/>
            </a:pPr>
            <a:r>
              <a:rPr b="1" lang="no-NO" sz="4000">
                <a:solidFill>
                  <a:schemeClr val="lt1"/>
                </a:solidFill>
              </a:rPr>
              <a:t>Slides</a:t>
            </a:r>
            <a:r>
              <a:rPr lang="no-NO" sz="4000">
                <a:solidFill>
                  <a:schemeClr val="lt1"/>
                </a:solidFill>
              </a:rPr>
              <a:t>: </a:t>
            </a:r>
            <a:r>
              <a:rPr lang="no-NO" sz="4000" u="sng">
                <a:solidFill>
                  <a:schemeClr val="hlink"/>
                </a:solidFill>
                <a:hlinkClick r:id="rId4"/>
              </a:rPr>
              <a:t>HTTP://TINYURL:COM/SLIDES-DATABASE</a:t>
            </a:r>
            <a:endParaRPr sz="4000">
              <a:solidFill>
                <a:schemeClr val="lt1"/>
              </a:solidFill>
            </a:endParaRPr>
          </a:p>
          <a:p>
            <a:pPr indent="0" lvl="0" marL="0" rtl="0" algn="l">
              <a:spcBef>
                <a:spcPts val="0"/>
              </a:spcBef>
              <a:spcAft>
                <a:spcPts val="0"/>
              </a:spcAft>
              <a:buClr>
                <a:schemeClr val="dk1"/>
              </a:buClr>
              <a:buFont typeface="Arial"/>
              <a:buNone/>
            </a:pPr>
            <a:br>
              <a:rPr lang="no-NO" sz="4000">
                <a:solidFill>
                  <a:schemeClr val="lt1"/>
                </a:solidFill>
              </a:rPr>
            </a:br>
            <a:endParaRPr b="1" sz="40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52"/>
          <p:cNvSpPr txBox="1"/>
          <p:nvPr>
            <p:ph type="title"/>
          </p:nvPr>
        </p:nvSpPr>
        <p:spPr>
          <a:xfrm>
            <a:off x="684212" y="4487331"/>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420" name="Google Shape;1420;p152"/>
          <p:cNvSpPr txBox="1"/>
          <p:nvPr>
            <p:ph idx="1" type="body"/>
          </p:nvPr>
        </p:nvSpPr>
        <p:spPr>
          <a:xfrm>
            <a:off x="684212" y="685800"/>
            <a:ext cx="8534401" cy="361526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421" name="Google Shape;1421;p152"/>
          <p:cNvPicPr preferRelativeResize="0"/>
          <p:nvPr/>
        </p:nvPicPr>
        <p:blipFill rotWithShape="1">
          <a:blip r:embed="rId3">
            <a:alphaModFix/>
          </a:blip>
          <a:srcRect b="0" l="0" r="0" t="0"/>
          <a:stretch/>
        </p:blipFill>
        <p:spPr>
          <a:xfrm>
            <a:off x="1518587" y="340998"/>
            <a:ext cx="9677400" cy="58420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pic>
        <p:nvPicPr>
          <p:cNvPr descr="&quot;Warning: The unauthorized reproduction or distribution of this copyrighted work is illegal. Criminal copyright infringement, including infringement without monetary gain, is investigated by the FBI and is punishable by up to 5 years in federal prison and a fine of $250,000.&quot;" id="1426" name="Google Shape;1426;p153" title="POP MOONWALK's WAL-MART">
            <a:hlinkClick r:id="rId3"/>
          </p:cNvPr>
          <p:cNvPicPr preferRelativeResize="0"/>
          <p:nvPr/>
        </p:nvPicPr>
        <p:blipFill>
          <a:blip r:embed="rId4">
            <a:alphaModFix/>
          </a:blip>
          <a:stretch>
            <a:fillRect/>
          </a:stretch>
        </p:blipFill>
        <p:spPr>
          <a:xfrm>
            <a:off x="1693500" y="127125"/>
            <a:ext cx="8805000" cy="66037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15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EXTENDIBLE HASHING</a:t>
            </a:r>
            <a:endParaRPr b="0" i="0" sz="3600" u="none" cap="none" strike="noStrike">
              <a:solidFill>
                <a:srgbClr val="FFFFFF"/>
              </a:solidFill>
              <a:latin typeface="Century Gothic"/>
              <a:ea typeface="Century Gothic"/>
              <a:cs typeface="Century Gothic"/>
              <a:sym typeface="Century Gothic"/>
            </a:endParaRPr>
          </a:p>
        </p:txBody>
      </p:sp>
      <p:sp>
        <p:nvSpPr>
          <p:cNvPr id="1432" name="Google Shape;1432;p154"/>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Det mest brukte i dag sammen med B+-trær. </a:t>
            </a:r>
            <a:endParaRPr b="0" i="0" sz="2000" u="none" cap="none" strike="noStrike">
              <a:solidFill>
                <a:schemeClr val="lt1"/>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Bucket size = Hvor mye er det plass til i blokken.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Global depth = Hvor mange bits ser en på</a:t>
            </a:r>
            <a:endParaRPr b="0" i="0" sz="2000" u="none" cap="none" strike="noStrike">
              <a:solidFill>
                <a:schemeClr val="lt1"/>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Local Depth = Hvor aktuell er global depth akkurat her og nå</a:t>
            </a:r>
            <a:endParaRPr b="0"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6" name="Shape 1436"/>
        <p:cNvGrpSpPr/>
        <p:nvPr/>
      </p:nvGrpSpPr>
      <p:grpSpPr>
        <a:xfrm>
          <a:off x="0" y="0"/>
          <a:ext cx="0" cy="0"/>
          <a:chOff x="0" y="0"/>
          <a:chExt cx="0" cy="0"/>
        </a:xfrm>
      </p:grpSpPr>
      <p:sp>
        <p:nvSpPr>
          <p:cNvPr id="1437" name="Google Shape;1437;p155"/>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438" name="Google Shape;1438;p155"/>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439" name="Google Shape;1439;p155"/>
          <p:cNvPicPr preferRelativeResize="0"/>
          <p:nvPr/>
        </p:nvPicPr>
        <p:blipFill rotWithShape="1">
          <a:blip r:embed="rId3">
            <a:alphaModFix/>
          </a:blip>
          <a:srcRect b="0" l="0" r="0" t="0"/>
          <a:stretch/>
        </p:blipFill>
        <p:spPr>
          <a:xfrm>
            <a:off x="1028700" y="7948"/>
            <a:ext cx="9499600" cy="685005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56"/>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445" name="Google Shape;1445;p156"/>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446" name="Google Shape;1446;p156"/>
          <p:cNvPicPr preferRelativeResize="0"/>
          <p:nvPr/>
        </p:nvPicPr>
        <p:blipFill rotWithShape="1">
          <a:blip r:embed="rId3">
            <a:alphaModFix/>
          </a:blip>
          <a:srcRect b="0" l="0" r="0" t="0"/>
          <a:stretch/>
        </p:blipFill>
        <p:spPr>
          <a:xfrm>
            <a:off x="912811" y="0"/>
            <a:ext cx="9535886" cy="68580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Google Shape;1451;p157"/>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452" name="Google Shape;1452;p157"/>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453" name="Google Shape;1453;p157"/>
          <p:cNvPicPr preferRelativeResize="0"/>
          <p:nvPr/>
        </p:nvPicPr>
        <p:blipFill rotWithShape="1">
          <a:blip r:embed="rId3">
            <a:alphaModFix/>
          </a:blip>
          <a:srcRect b="0" l="0" r="0" t="0"/>
          <a:stretch/>
        </p:blipFill>
        <p:spPr>
          <a:xfrm>
            <a:off x="817562" y="-1"/>
            <a:ext cx="9532938" cy="68522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811212" y="309032"/>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Hvordan øve på ER-diagrammer</a:t>
            </a:r>
            <a:endParaRPr/>
          </a:p>
        </p:txBody>
      </p:sp>
      <p:sp>
        <p:nvSpPr>
          <p:cNvPr id="175" name="Google Shape;175;p32"/>
          <p:cNvSpPr txBox="1"/>
          <p:nvPr>
            <p:ph idx="1" type="body"/>
          </p:nvPr>
        </p:nvSpPr>
        <p:spPr>
          <a:xfrm>
            <a:off x="811212" y="2159000"/>
            <a:ext cx="8534400" cy="3615300"/>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2000"/>
              <a:buFont typeface="Noto Sans Symbols"/>
              <a:buChar char="▶"/>
            </a:pPr>
            <a:r>
              <a:rPr lang="no-NO">
                <a:solidFill>
                  <a:srgbClr val="FFFFFF"/>
                </a:solidFill>
              </a:rPr>
              <a:t>Må bare gjøre mange av oppgavene. </a:t>
            </a:r>
            <a:endParaRPr>
              <a:solidFill>
                <a:srgbClr val="FFFFFF"/>
              </a:solidFill>
            </a:endParaRPr>
          </a:p>
          <a:p>
            <a:pPr indent="-285750" lvl="0" marL="285750" marR="0" rtl="0" algn="l">
              <a:spcBef>
                <a:spcPts val="0"/>
              </a:spcBef>
              <a:spcAft>
                <a:spcPts val="0"/>
              </a:spcAft>
              <a:buClr>
                <a:srgbClr val="FFFFFF"/>
              </a:buClr>
              <a:buSzPts val="2000"/>
              <a:buFont typeface="Noto Sans Symbols"/>
              <a:buChar char="▶"/>
            </a:pPr>
            <a:r>
              <a:rPr lang="no-NO">
                <a:solidFill>
                  <a:srgbClr val="FFFFFF"/>
                </a:solidFill>
              </a:rPr>
              <a:t>Finn en metode som passer for deg. </a:t>
            </a:r>
            <a:endParaRPr>
              <a:solidFill>
                <a:srgbClr val="FFFFFF"/>
              </a:solidFill>
            </a:endParaRPr>
          </a:p>
          <a:p>
            <a:pPr indent="-285750" lvl="0" marL="285750" marR="0" rtl="0" algn="l">
              <a:spcBef>
                <a:spcPts val="0"/>
              </a:spcBef>
              <a:spcAft>
                <a:spcPts val="0"/>
              </a:spcAft>
              <a:buClr>
                <a:srgbClr val="FFFFFF"/>
              </a:buClr>
              <a:buSzPts val="2000"/>
              <a:buFont typeface="Noto Sans Symbols"/>
              <a:buChar char="▶"/>
            </a:pPr>
            <a:r>
              <a:rPr lang="no-NO">
                <a:solidFill>
                  <a:srgbClr val="FFFFFF"/>
                </a:solidFill>
              </a:rPr>
              <a:t>Det er ikke så mange forskjellige teknikker å holde orden på, men pass på at en husker de. </a:t>
            </a:r>
            <a:endParaRPr>
              <a:solidFill>
                <a:srgbClr val="FFFFFF"/>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158"/>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459" name="Google Shape;1459;p158"/>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460" name="Google Shape;1460;p158"/>
          <p:cNvPicPr preferRelativeResize="0"/>
          <p:nvPr/>
        </p:nvPicPr>
        <p:blipFill rotWithShape="1">
          <a:blip r:embed="rId3">
            <a:alphaModFix/>
          </a:blip>
          <a:srcRect b="0" l="0" r="0" t="0"/>
          <a:stretch/>
        </p:blipFill>
        <p:spPr>
          <a:xfrm>
            <a:off x="825499" y="0"/>
            <a:ext cx="9681882" cy="68580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59"/>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466" name="Google Shape;1466;p159"/>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467" name="Google Shape;1467;p159"/>
          <p:cNvPicPr preferRelativeResize="0"/>
          <p:nvPr/>
        </p:nvPicPr>
        <p:blipFill rotWithShape="1">
          <a:blip r:embed="rId3">
            <a:alphaModFix/>
          </a:blip>
          <a:srcRect b="0" l="0" r="0" t="0"/>
          <a:stretch/>
        </p:blipFill>
        <p:spPr>
          <a:xfrm>
            <a:off x="787400" y="0"/>
            <a:ext cx="9527664" cy="68580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160"/>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473" name="Google Shape;1473;p160"/>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474" name="Google Shape;1474;p160"/>
          <p:cNvPicPr preferRelativeResize="0"/>
          <p:nvPr/>
        </p:nvPicPr>
        <p:blipFill rotWithShape="1">
          <a:blip r:embed="rId3">
            <a:alphaModFix/>
          </a:blip>
          <a:srcRect b="0" l="0" r="0" t="0"/>
          <a:stretch/>
        </p:blipFill>
        <p:spPr>
          <a:xfrm>
            <a:off x="795446" y="-1"/>
            <a:ext cx="9250254" cy="684799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161"/>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480" name="Google Shape;1480;p161"/>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481" name="Google Shape;1481;p161"/>
          <p:cNvPicPr preferRelativeResize="0"/>
          <p:nvPr/>
        </p:nvPicPr>
        <p:blipFill rotWithShape="1">
          <a:blip r:embed="rId3">
            <a:alphaModFix/>
          </a:blip>
          <a:srcRect b="0" l="0" r="0" t="0"/>
          <a:stretch/>
        </p:blipFill>
        <p:spPr>
          <a:xfrm>
            <a:off x="900112" y="-1"/>
            <a:ext cx="9132888" cy="687670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6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487" name="Google Shape;1487;p162"/>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488" name="Google Shape;1488;p162"/>
          <p:cNvPicPr preferRelativeResize="0"/>
          <p:nvPr/>
        </p:nvPicPr>
        <p:blipFill rotWithShape="1">
          <a:blip r:embed="rId3">
            <a:alphaModFix/>
          </a:blip>
          <a:srcRect b="0" l="0" r="0" t="0"/>
          <a:stretch/>
        </p:blipFill>
        <p:spPr>
          <a:xfrm>
            <a:off x="889000" y="0"/>
            <a:ext cx="9205784" cy="68580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2" name="Shape 1492"/>
        <p:cNvGrpSpPr/>
        <p:nvPr/>
      </p:nvGrpSpPr>
      <p:grpSpPr>
        <a:xfrm>
          <a:off x="0" y="0"/>
          <a:ext cx="0" cy="0"/>
          <a:chOff x="0" y="0"/>
          <a:chExt cx="0" cy="0"/>
        </a:xfrm>
      </p:grpSpPr>
      <p:sp>
        <p:nvSpPr>
          <p:cNvPr id="1493" name="Google Shape;1493;p16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EXTENDIBLE HASHING</a:t>
            </a:r>
            <a:endParaRPr b="0" i="0" sz="3600" u="none" cap="none" strike="noStrike">
              <a:solidFill>
                <a:srgbClr val="FFFFFF"/>
              </a:solidFill>
              <a:latin typeface="Century Gothic"/>
              <a:ea typeface="Century Gothic"/>
              <a:cs typeface="Century Gothic"/>
              <a:sym typeface="Century Gothic"/>
            </a:endParaRPr>
          </a:p>
        </p:txBody>
      </p:sp>
      <p:sp>
        <p:nvSpPr>
          <p:cNvPr id="1494" name="Google Shape;1494;p16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Det mest brukte i dag sammen med B+-trær. </a:t>
            </a:r>
            <a:endParaRPr b="0" i="0" sz="2000" u="none" cap="none" strike="noStrike">
              <a:solidFill>
                <a:schemeClr val="lt1"/>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Bucket size = Hvor mye er det plass til i blokken.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Global depth = Hvor mange bits ser en på</a:t>
            </a:r>
            <a:endParaRPr b="0" i="0" sz="2000" u="none" cap="none" strike="noStrike">
              <a:solidFill>
                <a:schemeClr val="lt1"/>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Local Depth = Hvor aktuell er global depth akkurat her og nå</a:t>
            </a:r>
            <a:endParaRPr b="0"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164"/>
          <p:cNvSpPr txBox="1"/>
          <p:nvPr>
            <p:ph type="title"/>
          </p:nvPr>
        </p:nvSpPr>
        <p:spPr>
          <a:xfrm>
            <a:off x="684212" y="4487331"/>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pic>
        <p:nvPicPr>
          <p:cNvPr id="1500" name="Google Shape;1500;p164"/>
          <p:cNvPicPr preferRelativeResize="0"/>
          <p:nvPr/>
        </p:nvPicPr>
        <p:blipFill rotWithShape="1">
          <a:blip r:embed="rId3">
            <a:alphaModFix/>
          </a:blip>
          <a:srcRect b="0" l="0" r="0" t="0"/>
          <a:stretch/>
        </p:blipFill>
        <p:spPr>
          <a:xfrm>
            <a:off x="684212" y="1440903"/>
            <a:ext cx="9800412" cy="2416723"/>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65"/>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506" name="Google Shape;1506;p165"/>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507" name="Google Shape;1507;p165"/>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1</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2</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3</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8</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9</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10</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1010</a:t>
                      </a:r>
                      <a:endParaRPr sz="1800">
                        <a:solidFill>
                          <a:schemeClr val="lt1"/>
                        </a:solidFill>
                      </a:endParaRPr>
                    </a:p>
                  </a:txBody>
                  <a:tcPr marT="45725" marB="45725" marR="91450" marL="91450"/>
                </a:tc>
              </a:tr>
            </a:tbl>
          </a:graphicData>
        </a:graphic>
      </p:graphicFrame>
      <p:sp>
        <p:nvSpPr>
          <p:cNvPr id="1508" name="Google Shape;1508;p165"/>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a:t>
            </a:r>
            <a:endParaRPr b="0" i="0" sz="1800" u="none" cap="none" strike="noStrike">
              <a:solidFill>
                <a:srgbClr val="000000"/>
              </a:solidFill>
              <a:latin typeface="Century Gothic"/>
              <a:ea typeface="Century Gothic"/>
              <a:cs typeface="Century Gothic"/>
              <a:sym typeface="Century Gothic"/>
            </a:endParaRPr>
          </a:p>
        </p:txBody>
      </p:sp>
      <p:sp>
        <p:nvSpPr>
          <p:cNvPr id="1509" name="Google Shape;1509;p165"/>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a:t>
            </a:r>
            <a:endParaRPr b="0" i="0" sz="1800" u="none" cap="none" strike="noStrike">
              <a:solidFill>
                <a:srgbClr val="000000"/>
              </a:solidFill>
              <a:latin typeface="Century Gothic"/>
              <a:ea typeface="Century Gothic"/>
              <a:cs typeface="Century Gothic"/>
              <a:sym typeface="Century Gothic"/>
            </a:endParaRPr>
          </a:p>
        </p:txBody>
      </p:sp>
      <p:sp>
        <p:nvSpPr>
          <p:cNvPr id="1510" name="Google Shape;1510;p165"/>
          <p:cNvSpPr/>
          <p:nvPr/>
        </p:nvSpPr>
        <p:spPr>
          <a:xfrm>
            <a:off x="3136900" y="257202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a:t>
            </a:r>
            <a:endParaRPr b="0" i="0" sz="1800" u="none" cap="none" strike="noStrike">
              <a:solidFill>
                <a:srgbClr val="000000"/>
              </a:solidFill>
              <a:latin typeface="Century Gothic"/>
              <a:ea typeface="Century Gothic"/>
              <a:cs typeface="Century Gothic"/>
              <a:sym typeface="Century Gothic"/>
            </a:endParaRPr>
          </a:p>
        </p:txBody>
      </p:sp>
      <p:sp>
        <p:nvSpPr>
          <p:cNvPr id="1511" name="Google Shape;1511;p165"/>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a:t>
            </a:r>
            <a:endParaRPr b="0" i="0" sz="1800" u="none" cap="none" strike="noStrike">
              <a:solidFill>
                <a:srgbClr val="000000"/>
              </a:solidFill>
              <a:latin typeface="Century Gothic"/>
              <a:ea typeface="Century Gothic"/>
              <a:cs typeface="Century Gothic"/>
              <a:sym typeface="Century Gothic"/>
            </a:endParaRPr>
          </a:p>
        </p:txBody>
      </p:sp>
      <p:sp>
        <p:nvSpPr>
          <p:cNvPr id="1512" name="Google Shape;1512;p165"/>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depth=2</a:t>
            </a:r>
            <a:endParaRPr b="0" i="0" sz="1800" u="none" cap="none" strike="noStrike">
              <a:solidFill>
                <a:srgbClr val="000000"/>
              </a:solidFill>
              <a:latin typeface="Century Gothic"/>
              <a:ea typeface="Century Gothic"/>
              <a:cs typeface="Century Gothic"/>
              <a:sym typeface="Century Gothic"/>
            </a:endParaRPr>
          </a:p>
        </p:txBody>
      </p:sp>
      <p:sp>
        <p:nvSpPr>
          <p:cNvPr id="1513" name="Google Shape;1513;p165"/>
          <p:cNvSpPr/>
          <p:nvPr/>
        </p:nvSpPr>
        <p:spPr>
          <a:xfrm>
            <a:off x="5448300" y="1152643"/>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14" name="Google Shape;1514;p165"/>
          <p:cNvSpPr/>
          <p:nvPr/>
        </p:nvSpPr>
        <p:spPr>
          <a:xfrm>
            <a:off x="6121400" y="1152643"/>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15" name="Google Shape;1515;p165"/>
          <p:cNvSpPr/>
          <p:nvPr/>
        </p:nvSpPr>
        <p:spPr>
          <a:xfrm>
            <a:off x="5448300" y="2009657"/>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16" name="Google Shape;1516;p165"/>
          <p:cNvSpPr/>
          <p:nvPr/>
        </p:nvSpPr>
        <p:spPr>
          <a:xfrm>
            <a:off x="6121400" y="2009657"/>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17" name="Google Shape;1517;p165"/>
          <p:cNvSpPr/>
          <p:nvPr/>
        </p:nvSpPr>
        <p:spPr>
          <a:xfrm>
            <a:off x="5448300" y="2886370"/>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18" name="Google Shape;1518;p165"/>
          <p:cNvSpPr/>
          <p:nvPr/>
        </p:nvSpPr>
        <p:spPr>
          <a:xfrm>
            <a:off x="6121400" y="2886370"/>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19" name="Google Shape;1519;p165"/>
          <p:cNvSpPr/>
          <p:nvPr/>
        </p:nvSpPr>
        <p:spPr>
          <a:xfrm>
            <a:off x="5448300" y="3743384"/>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20" name="Google Shape;1520;p165"/>
          <p:cNvSpPr/>
          <p:nvPr/>
        </p:nvSpPr>
        <p:spPr>
          <a:xfrm>
            <a:off x="6121400" y="3743384"/>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cxnSp>
        <p:nvCxnSpPr>
          <p:cNvPr id="1521" name="Google Shape;1521;p165"/>
          <p:cNvCxnSpPr/>
          <p:nvPr/>
        </p:nvCxnSpPr>
        <p:spPr>
          <a:xfrm>
            <a:off x="3746500" y="3420666"/>
            <a:ext cx="1701800" cy="696039"/>
          </a:xfrm>
          <a:prstGeom prst="straightConnector1">
            <a:avLst/>
          </a:prstGeom>
          <a:noFill/>
          <a:ln cap="rnd" cmpd="sng" w="15875">
            <a:solidFill>
              <a:srgbClr val="054361"/>
            </a:solidFill>
            <a:prstDash val="solid"/>
            <a:bevel/>
            <a:headEnd len="sm" w="sm" type="none"/>
            <a:tailEnd len="med" w="med" type="triangle"/>
          </a:ln>
        </p:spPr>
      </p:cxnSp>
      <p:cxnSp>
        <p:nvCxnSpPr>
          <p:cNvPr id="1522" name="Google Shape;1522;p165"/>
          <p:cNvCxnSpPr/>
          <p:nvPr/>
        </p:nvCxnSpPr>
        <p:spPr>
          <a:xfrm>
            <a:off x="3746500" y="2769886"/>
            <a:ext cx="1701800" cy="431360"/>
          </a:xfrm>
          <a:prstGeom prst="straightConnector1">
            <a:avLst/>
          </a:prstGeom>
          <a:noFill/>
          <a:ln cap="rnd" cmpd="sng" w="15875">
            <a:solidFill>
              <a:srgbClr val="054361"/>
            </a:solidFill>
            <a:prstDash val="solid"/>
            <a:bevel/>
            <a:headEnd len="sm" w="sm" type="none"/>
            <a:tailEnd len="med" w="med" type="triangle"/>
          </a:ln>
        </p:spPr>
      </p:cxnSp>
      <p:cxnSp>
        <p:nvCxnSpPr>
          <p:cNvPr id="1523" name="Google Shape;1523;p165"/>
          <p:cNvCxnSpPr>
            <a:endCxn id="1515" idx="1"/>
          </p:cNvCxnSpPr>
          <p:nvPr/>
        </p:nvCxnSpPr>
        <p:spPr>
          <a:xfrm>
            <a:off x="3746400" y="2276805"/>
            <a:ext cx="1701900" cy="0"/>
          </a:xfrm>
          <a:prstGeom prst="straightConnector1">
            <a:avLst/>
          </a:prstGeom>
          <a:noFill/>
          <a:ln cap="rnd" cmpd="sng" w="15875">
            <a:solidFill>
              <a:srgbClr val="054361"/>
            </a:solidFill>
            <a:prstDash val="solid"/>
            <a:bevel/>
            <a:headEnd len="sm" w="sm" type="none"/>
            <a:tailEnd len="med" w="med" type="triangle"/>
          </a:ln>
        </p:spPr>
      </p:cxnSp>
      <p:cxnSp>
        <p:nvCxnSpPr>
          <p:cNvPr id="1524" name="Google Shape;1524;p165"/>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525" name="Google Shape;1525;p165"/>
          <p:cNvSpPr txBox="1"/>
          <p:nvPr/>
        </p:nvSpPr>
        <p:spPr>
          <a:xfrm>
            <a:off x="4849819" y="646749"/>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9" name="Shape 1529"/>
        <p:cNvGrpSpPr/>
        <p:nvPr/>
      </p:nvGrpSpPr>
      <p:grpSpPr>
        <a:xfrm>
          <a:off x="0" y="0"/>
          <a:ext cx="0" cy="0"/>
          <a:chOff x="0" y="0"/>
          <a:chExt cx="0" cy="0"/>
        </a:xfrm>
      </p:grpSpPr>
      <p:sp>
        <p:nvSpPr>
          <p:cNvPr id="1530" name="Google Shape;1530;p166"/>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531" name="Google Shape;1531;p166"/>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532" name="Google Shape;1532;p166"/>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1" lang="no-NO" sz="1800">
                          <a:solidFill>
                            <a:schemeClr val="lt1"/>
                          </a:solidFill>
                        </a:rPr>
                        <a:t>1</a:t>
                      </a:r>
                      <a:endParaRPr b="1"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1" lang="no-NO" sz="1800">
                          <a:solidFill>
                            <a:schemeClr val="lt1"/>
                          </a:solidFill>
                        </a:rPr>
                        <a:t>01</a:t>
                      </a:r>
                      <a:endParaRPr b="1"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2</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3</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8</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9</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10</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1010</a:t>
                      </a:r>
                      <a:endParaRPr sz="1800">
                        <a:solidFill>
                          <a:schemeClr val="lt1"/>
                        </a:solidFill>
                      </a:endParaRPr>
                    </a:p>
                  </a:txBody>
                  <a:tcPr marT="45725" marB="45725" marR="91450" marL="91450"/>
                </a:tc>
              </a:tr>
            </a:tbl>
          </a:graphicData>
        </a:graphic>
      </p:graphicFrame>
      <p:sp>
        <p:nvSpPr>
          <p:cNvPr id="1533" name="Google Shape;1533;p166"/>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a:t>
            </a:r>
            <a:endParaRPr b="0" i="0" sz="1800" u="none" cap="none" strike="noStrike">
              <a:solidFill>
                <a:srgbClr val="000000"/>
              </a:solidFill>
              <a:latin typeface="Century Gothic"/>
              <a:ea typeface="Century Gothic"/>
              <a:cs typeface="Century Gothic"/>
              <a:sym typeface="Century Gothic"/>
            </a:endParaRPr>
          </a:p>
        </p:txBody>
      </p:sp>
      <p:sp>
        <p:nvSpPr>
          <p:cNvPr id="1534" name="Google Shape;1534;p166"/>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a:t>
            </a:r>
            <a:endParaRPr b="0" i="0" sz="1800" u="none" cap="none" strike="noStrike">
              <a:solidFill>
                <a:srgbClr val="000000"/>
              </a:solidFill>
              <a:latin typeface="Century Gothic"/>
              <a:ea typeface="Century Gothic"/>
              <a:cs typeface="Century Gothic"/>
              <a:sym typeface="Century Gothic"/>
            </a:endParaRPr>
          </a:p>
        </p:txBody>
      </p:sp>
      <p:sp>
        <p:nvSpPr>
          <p:cNvPr id="1535" name="Google Shape;1535;p166"/>
          <p:cNvSpPr/>
          <p:nvPr/>
        </p:nvSpPr>
        <p:spPr>
          <a:xfrm>
            <a:off x="3136900" y="257202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a:t>
            </a:r>
            <a:endParaRPr b="0" i="0" sz="1800" u="none" cap="none" strike="noStrike">
              <a:solidFill>
                <a:srgbClr val="000000"/>
              </a:solidFill>
              <a:latin typeface="Century Gothic"/>
              <a:ea typeface="Century Gothic"/>
              <a:cs typeface="Century Gothic"/>
              <a:sym typeface="Century Gothic"/>
            </a:endParaRPr>
          </a:p>
        </p:txBody>
      </p:sp>
      <p:sp>
        <p:nvSpPr>
          <p:cNvPr id="1536" name="Google Shape;1536;p166"/>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a:t>
            </a:r>
            <a:endParaRPr b="0" i="0" sz="1800" u="none" cap="none" strike="noStrike">
              <a:solidFill>
                <a:srgbClr val="000000"/>
              </a:solidFill>
              <a:latin typeface="Century Gothic"/>
              <a:ea typeface="Century Gothic"/>
              <a:cs typeface="Century Gothic"/>
              <a:sym typeface="Century Gothic"/>
            </a:endParaRPr>
          </a:p>
        </p:txBody>
      </p:sp>
      <p:sp>
        <p:nvSpPr>
          <p:cNvPr id="1537" name="Google Shape;1537;p166"/>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depth=2</a:t>
            </a:r>
            <a:endParaRPr b="0" i="0" sz="1800" u="none" cap="none" strike="noStrike">
              <a:solidFill>
                <a:srgbClr val="000000"/>
              </a:solidFill>
              <a:latin typeface="Century Gothic"/>
              <a:ea typeface="Century Gothic"/>
              <a:cs typeface="Century Gothic"/>
              <a:sym typeface="Century Gothic"/>
            </a:endParaRPr>
          </a:p>
        </p:txBody>
      </p:sp>
      <p:sp>
        <p:nvSpPr>
          <p:cNvPr id="1538" name="Google Shape;1538;p166"/>
          <p:cNvSpPr/>
          <p:nvPr/>
        </p:nvSpPr>
        <p:spPr>
          <a:xfrm>
            <a:off x="5448300" y="1152643"/>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39" name="Google Shape;1539;p166"/>
          <p:cNvSpPr/>
          <p:nvPr/>
        </p:nvSpPr>
        <p:spPr>
          <a:xfrm>
            <a:off x="6121400" y="1152643"/>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40" name="Google Shape;1540;p166"/>
          <p:cNvSpPr/>
          <p:nvPr/>
        </p:nvSpPr>
        <p:spPr>
          <a:xfrm>
            <a:off x="54483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p:txBody>
      </p:sp>
      <p:sp>
        <p:nvSpPr>
          <p:cNvPr id="1541" name="Google Shape;1541;p166"/>
          <p:cNvSpPr/>
          <p:nvPr/>
        </p:nvSpPr>
        <p:spPr>
          <a:xfrm>
            <a:off x="6121400" y="2009657"/>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42" name="Google Shape;1542;p166"/>
          <p:cNvSpPr/>
          <p:nvPr/>
        </p:nvSpPr>
        <p:spPr>
          <a:xfrm>
            <a:off x="5448300" y="2886370"/>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43" name="Google Shape;1543;p166"/>
          <p:cNvSpPr/>
          <p:nvPr/>
        </p:nvSpPr>
        <p:spPr>
          <a:xfrm>
            <a:off x="6121400" y="2886370"/>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44" name="Google Shape;1544;p166"/>
          <p:cNvSpPr/>
          <p:nvPr/>
        </p:nvSpPr>
        <p:spPr>
          <a:xfrm>
            <a:off x="5448300" y="3743384"/>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45" name="Google Shape;1545;p166"/>
          <p:cNvSpPr/>
          <p:nvPr/>
        </p:nvSpPr>
        <p:spPr>
          <a:xfrm>
            <a:off x="6121400" y="3743384"/>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cxnSp>
        <p:nvCxnSpPr>
          <p:cNvPr id="1546" name="Google Shape;1546;p166"/>
          <p:cNvCxnSpPr/>
          <p:nvPr/>
        </p:nvCxnSpPr>
        <p:spPr>
          <a:xfrm>
            <a:off x="3746500" y="3420666"/>
            <a:ext cx="1701800" cy="696039"/>
          </a:xfrm>
          <a:prstGeom prst="straightConnector1">
            <a:avLst/>
          </a:prstGeom>
          <a:noFill/>
          <a:ln cap="rnd" cmpd="sng" w="15875">
            <a:solidFill>
              <a:srgbClr val="054361"/>
            </a:solidFill>
            <a:prstDash val="solid"/>
            <a:bevel/>
            <a:headEnd len="sm" w="sm" type="none"/>
            <a:tailEnd len="med" w="med" type="triangle"/>
          </a:ln>
        </p:spPr>
      </p:cxnSp>
      <p:cxnSp>
        <p:nvCxnSpPr>
          <p:cNvPr id="1547" name="Google Shape;1547;p166"/>
          <p:cNvCxnSpPr/>
          <p:nvPr/>
        </p:nvCxnSpPr>
        <p:spPr>
          <a:xfrm>
            <a:off x="3746500" y="2769886"/>
            <a:ext cx="1701800" cy="431360"/>
          </a:xfrm>
          <a:prstGeom prst="straightConnector1">
            <a:avLst/>
          </a:prstGeom>
          <a:noFill/>
          <a:ln cap="rnd" cmpd="sng" w="15875">
            <a:solidFill>
              <a:srgbClr val="054361"/>
            </a:solidFill>
            <a:prstDash val="solid"/>
            <a:bevel/>
            <a:headEnd len="sm" w="sm" type="none"/>
            <a:tailEnd len="med" w="med" type="triangle"/>
          </a:ln>
        </p:spPr>
      </p:cxnSp>
      <p:cxnSp>
        <p:nvCxnSpPr>
          <p:cNvPr id="1548" name="Google Shape;1548;p166"/>
          <p:cNvCxnSpPr>
            <a:endCxn id="1540" idx="1"/>
          </p:cNvCxnSpPr>
          <p:nvPr/>
        </p:nvCxnSpPr>
        <p:spPr>
          <a:xfrm>
            <a:off x="3746400" y="2188040"/>
            <a:ext cx="1701900" cy="81600"/>
          </a:xfrm>
          <a:prstGeom prst="straightConnector1">
            <a:avLst/>
          </a:prstGeom>
          <a:noFill/>
          <a:ln cap="rnd" cmpd="sng" w="15875">
            <a:solidFill>
              <a:srgbClr val="054361"/>
            </a:solidFill>
            <a:prstDash val="solid"/>
            <a:bevel/>
            <a:headEnd len="sm" w="sm" type="none"/>
            <a:tailEnd len="med" w="med" type="triangle"/>
          </a:ln>
        </p:spPr>
      </p:cxnSp>
      <p:cxnSp>
        <p:nvCxnSpPr>
          <p:cNvPr id="1549" name="Google Shape;1549;p166"/>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550" name="Google Shape;1550;p166"/>
          <p:cNvSpPr txBox="1"/>
          <p:nvPr/>
        </p:nvSpPr>
        <p:spPr>
          <a:xfrm>
            <a:off x="4849819" y="646749"/>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Google Shape;1555;p167"/>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556" name="Google Shape;1556;p167"/>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557" name="Google Shape;1557;p167"/>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1</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1" lang="no-NO" sz="1800">
                          <a:solidFill>
                            <a:schemeClr val="lt1"/>
                          </a:solidFill>
                        </a:rPr>
                        <a:t>2</a:t>
                      </a:r>
                      <a:endParaRPr b="1"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1" lang="no-NO" sz="1800">
                          <a:solidFill>
                            <a:schemeClr val="lt1"/>
                          </a:solidFill>
                        </a:rPr>
                        <a:t>10</a:t>
                      </a:r>
                      <a:endParaRPr b="1"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3</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8</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9</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10</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1010</a:t>
                      </a:r>
                      <a:endParaRPr sz="1800">
                        <a:solidFill>
                          <a:schemeClr val="lt1"/>
                        </a:solidFill>
                      </a:endParaRPr>
                    </a:p>
                  </a:txBody>
                  <a:tcPr marT="45725" marB="45725" marR="91450" marL="91450"/>
                </a:tc>
              </a:tr>
            </a:tbl>
          </a:graphicData>
        </a:graphic>
      </p:graphicFrame>
      <p:sp>
        <p:nvSpPr>
          <p:cNvPr id="1558" name="Google Shape;1558;p167"/>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a:t>
            </a:r>
            <a:endParaRPr b="0" i="0" sz="1800" u="none" cap="none" strike="noStrike">
              <a:solidFill>
                <a:srgbClr val="000000"/>
              </a:solidFill>
              <a:latin typeface="Century Gothic"/>
              <a:ea typeface="Century Gothic"/>
              <a:cs typeface="Century Gothic"/>
              <a:sym typeface="Century Gothic"/>
            </a:endParaRPr>
          </a:p>
        </p:txBody>
      </p:sp>
      <p:sp>
        <p:nvSpPr>
          <p:cNvPr id="1559" name="Google Shape;1559;p167"/>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a:t>
            </a:r>
            <a:endParaRPr b="0" i="0" sz="1800" u="none" cap="none" strike="noStrike">
              <a:solidFill>
                <a:srgbClr val="000000"/>
              </a:solidFill>
              <a:latin typeface="Century Gothic"/>
              <a:ea typeface="Century Gothic"/>
              <a:cs typeface="Century Gothic"/>
              <a:sym typeface="Century Gothic"/>
            </a:endParaRPr>
          </a:p>
        </p:txBody>
      </p:sp>
      <p:sp>
        <p:nvSpPr>
          <p:cNvPr id="1560" name="Google Shape;1560;p167"/>
          <p:cNvSpPr/>
          <p:nvPr/>
        </p:nvSpPr>
        <p:spPr>
          <a:xfrm>
            <a:off x="3136900" y="257202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a:t>
            </a:r>
            <a:endParaRPr b="0" i="0" sz="1800" u="none" cap="none" strike="noStrike">
              <a:solidFill>
                <a:srgbClr val="000000"/>
              </a:solidFill>
              <a:latin typeface="Century Gothic"/>
              <a:ea typeface="Century Gothic"/>
              <a:cs typeface="Century Gothic"/>
              <a:sym typeface="Century Gothic"/>
            </a:endParaRPr>
          </a:p>
        </p:txBody>
      </p:sp>
      <p:sp>
        <p:nvSpPr>
          <p:cNvPr id="1561" name="Google Shape;1561;p167"/>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a:t>
            </a:r>
            <a:endParaRPr b="0" i="0" sz="1800" u="none" cap="none" strike="noStrike">
              <a:solidFill>
                <a:srgbClr val="000000"/>
              </a:solidFill>
              <a:latin typeface="Century Gothic"/>
              <a:ea typeface="Century Gothic"/>
              <a:cs typeface="Century Gothic"/>
              <a:sym typeface="Century Gothic"/>
            </a:endParaRPr>
          </a:p>
        </p:txBody>
      </p:sp>
      <p:sp>
        <p:nvSpPr>
          <p:cNvPr id="1562" name="Google Shape;1562;p167"/>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depth=2</a:t>
            </a:r>
            <a:endParaRPr b="0" i="0" sz="1800" u="none" cap="none" strike="noStrike">
              <a:solidFill>
                <a:srgbClr val="000000"/>
              </a:solidFill>
              <a:latin typeface="Century Gothic"/>
              <a:ea typeface="Century Gothic"/>
              <a:cs typeface="Century Gothic"/>
              <a:sym typeface="Century Gothic"/>
            </a:endParaRPr>
          </a:p>
        </p:txBody>
      </p:sp>
      <p:sp>
        <p:nvSpPr>
          <p:cNvPr id="1563" name="Google Shape;1563;p167"/>
          <p:cNvSpPr/>
          <p:nvPr/>
        </p:nvSpPr>
        <p:spPr>
          <a:xfrm>
            <a:off x="5448300" y="1152643"/>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64" name="Google Shape;1564;p167"/>
          <p:cNvSpPr/>
          <p:nvPr/>
        </p:nvSpPr>
        <p:spPr>
          <a:xfrm>
            <a:off x="6121400" y="1152643"/>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65" name="Google Shape;1565;p167"/>
          <p:cNvSpPr/>
          <p:nvPr/>
        </p:nvSpPr>
        <p:spPr>
          <a:xfrm>
            <a:off x="54483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p:txBody>
      </p:sp>
      <p:sp>
        <p:nvSpPr>
          <p:cNvPr id="1566" name="Google Shape;1566;p167"/>
          <p:cNvSpPr/>
          <p:nvPr/>
        </p:nvSpPr>
        <p:spPr>
          <a:xfrm>
            <a:off x="6121400" y="2009657"/>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67" name="Google Shape;1567;p167"/>
          <p:cNvSpPr/>
          <p:nvPr/>
        </p:nvSpPr>
        <p:spPr>
          <a:xfrm>
            <a:off x="5448300" y="28799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a:t>
            </a:r>
            <a:endParaRPr b="0" i="0" sz="1800" u="none" cap="none" strike="noStrike">
              <a:solidFill>
                <a:srgbClr val="000000"/>
              </a:solidFill>
              <a:latin typeface="Century Gothic"/>
              <a:ea typeface="Century Gothic"/>
              <a:cs typeface="Century Gothic"/>
              <a:sym typeface="Century Gothic"/>
            </a:endParaRPr>
          </a:p>
        </p:txBody>
      </p:sp>
      <p:sp>
        <p:nvSpPr>
          <p:cNvPr id="1568" name="Google Shape;1568;p167"/>
          <p:cNvSpPr/>
          <p:nvPr/>
        </p:nvSpPr>
        <p:spPr>
          <a:xfrm>
            <a:off x="6121400" y="2886370"/>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69" name="Google Shape;1569;p167"/>
          <p:cNvSpPr/>
          <p:nvPr/>
        </p:nvSpPr>
        <p:spPr>
          <a:xfrm>
            <a:off x="5448300" y="3743384"/>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70" name="Google Shape;1570;p167"/>
          <p:cNvSpPr/>
          <p:nvPr/>
        </p:nvSpPr>
        <p:spPr>
          <a:xfrm>
            <a:off x="6121400" y="3743384"/>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cxnSp>
        <p:nvCxnSpPr>
          <p:cNvPr id="1571" name="Google Shape;1571;p167"/>
          <p:cNvCxnSpPr/>
          <p:nvPr/>
        </p:nvCxnSpPr>
        <p:spPr>
          <a:xfrm>
            <a:off x="3746500" y="3420666"/>
            <a:ext cx="1701800" cy="696039"/>
          </a:xfrm>
          <a:prstGeom prst="straightConnector1">
            <a:avLst/>
          </a:prstGeom>
          <a:noFill/>
          <a:ln cap="rnd" cmpd="sng" w="15875">
            <a:solidFill>
              <a:srgbClr val="054361"/>
            </a:solidFill>
            <a:prstDash val="solid"/>
            <a:bevel/>
            <a:headEnd len="sm" w="sm" type="none"/>
            <a:tailEnd len="med" w="med" type="triangle"/>
          </a:ln>
        </p:spPr>
      </p:cxnSp>
      <p:cxnSp>
        <p:nvCxnSpPr>
          <p:cNvPr id="1572" name="Google Shape;1572;p167"/>
          <p:cNvCxnSpPr/>
          <p:nvPr/>
        </p:nvCxnSpPr>
        <p:spPr>
          <a:xfrm>
            <a:off x="3746500" y="2769886"/>
            <a:ext cx="1701800" cy="431360"/>
          </a:xfrm>
          <a:prstGeom prst="straightConnector1">
            <a:avLst/>
          </a:prstGeom>
          <a:noFill/>
          <a:ln cap="rnd" cmpd="sng" w="15875">
            <a:solidFill>
              <a:srgbClr val="054361"/>
            </a:solidFill>
            <a:prstDash val="solid"/>
            <a:bevel/>
            <a:headEnd len="sm" w="sm" type="none"/>
            <a:tailEnd len="med" w="med" type="triangle"/>
          </a:ln>
        </p:spPr>
      </p:cxnSp>
      <p:cxnSp>
        <p:nvCxnSpPr>
          <p:cNvPr id="1573" name="Google Shape;1573;p167"/>
          <p:cNvCxnSpPr>
            <a:endCxn id="1565" idx="1"/>
          </p:cNvCxnSpPr>
          <p:nvPr/>
        </p:nvCxnSpPr>
        <p:spPr>
          <a:xfrm>
            <a:off x="3746400" y="2188040"/>
            <a:ext cx="1701900" cy="81600"/>
          </a:xfrm>
          <a:prstGeom prst="straightConnector1">
            <a:avLst/>
          </a:prstGeom>
          <a:noFill/>
          <a:ln cap="rnd" cmpd="sng" w="15875">
            <a:solidFill>
              <a:srgbClr val="054361"/>
            </a:solidFill>
            <a:prstDash val="solid"/>
            <a:bevel/>
            <a:headEnd len="sm" w="sm" type="none"/>
            <a:tailEnd len="med" w="med" type="triangle"/>
          </a:ln>
        </p:spPr>
      </p:cxnSp>
      <p:cxnSp>
        <p:nvCxnSpPr>
          <p:cNvPr id="1574" name="Google Shape;1574;p167"/>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575" name="Google Shape;1575;p167"/>
          <p:cNvSpPr txBox="1"/>
          <p:nvPr/>
        </p:nvSpPr>
        <p:spPr>
          <a:xfrm>
            <a:off x="4849819" y="646749"/>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MAI </a:t>
            </a:r>
            <a:endParaRPr/>
          </a:p>
          <a:p>
            <a:pPr indent="0" lvl="0" marL="0" marR="0" rtl="0" algn="l">
              <a:spcBef>
                <a:spcPts val="0"/>
              </a:spcBef>
              <a:spcAft>
                <a:spcPts val="0"/>
              </a:spcAft>
              <a:buNone/>
            </a:pPr>
            <a:r>
              <a:rPr lang="no-NO"/>
              <a:t>2015</a:t>
            </a:r>
            <a:endParaRPr/>
          </a:p>
        </p:txBody>
      </p:sp>
      <p:sp>
        <p:nvSpPr>
          <p:cNvPr id="181" name="Google Shape;181;p3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82" name="Google Shape;182;p33"/>
          <p:cNvPicPr preferRelativeResize="0"/>
          <p:nvPr/>
        </p:nvPicPr>
        <p:blipFill rotWithShape="1">
          <a:blip r:embed="rId3">
            <a:alphaModFix/>
          </a:blip>
          <a:srcRect b="0" l="0" r="0" t="0"/>
          <a:stretch/>
        </p:blipFill>
        <p:spPr>
          <a:xfrm>
            <a:off x="2895600" y="130825"/>
            <a:ext cx="9296400" cy="63373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sp>
        <p:nvSpPr>
          <p:cNvPr id="1580" name="Google Shape;1580;p168"/>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581" name="Google Shape;1581;p168"/>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582" name="Google Shape;1582;p168"/>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1</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2</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10</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1" lang="no-NO" sz="1800">
                          <a:solidFill>
                            <a:schemeClr val="lt1"/>
                          </a:solidFill>
                        </a:rPr>
                        <a:t>3</a:t>
                      </a:r>
                      <a:endParaRPr b="1"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1" lang="no-NO" sz="1800">
                          <a:solidFill>
                            <a:schemeClr val="lt1"/>
                          </a:solidFill>
                        </a:rPr>
                        <a:t>11</a:t>
                      </a:r>
                      <a:endParaRPr b="1"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8</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9</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10</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1010</a:t>
                      </a:r>
                      <a:endParaRPr sz="1800">
                        <a:solidFill>
                          <a:schemeClr val="lt1"/>
                        </a:solidFill>
                      </a:endParaRPr>
                    </a:p>
                  </a:txBody>
                  <a:tcPr marT="45725" marB="45725" marR="91450" marL="91450"/>
                </a:tc>
              </a:tr>
            </a:tbl>
          </a:graphicData>
        </a:graphic>
      </p:graphicFrame>
      <p:sp>
        <p:nvSpPr>
          <p:cNvPr id="1583" name="Google Shape;1583;p168"/>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a:t>
            </a:r>
            <a:endParaRPr b="0" i="0" sz="1800" u="none" cap="none" strike="noStrike">
              <a:solidFill>
                <a:srgbClr val="000000"/>
              </a:solidFill>
              <a:latin typeface="Century Gothic"/>
              <a:ea typeface="Century Gothic"/>
              <a:cs typeface="Century Gothic"/>
              <a:sym typeface="Century Gothic"/>
            </a:endParaRPr>
          </a:p>
        </p:txBody>
      </p:sp>
      <p:sp>
        <p:nvSpPr>
          <p:cNvPr id="1584" name="Google Shape;1584;p168"/>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a:t>
            </a:r>
            <a:endParaRPr b="0" i="0" sz="1800" u="none" cap="none" strike="noStrike">
              <a:solidFill>
                <a:srgbClr val="000000"/>
              </a:solidFill>
              <a:latin typeface="Century Gothic"/>
              <a:ea typeface="Century Gothic"/>
              <a:cs typeface="Century Gothic"/>
              <a:sym typeface="Century Gothic"/>
            </a:endParaRPr>
          </a:p>
        </p:txBody>
      </p:sp>
      <p:sp>
        <p:nvSpPr>
          <p:cNvPr id="1585" name="Google Shape;1585;p168"/>
          <p:cNvSpPr/>
          <p:nvPr/>
        </p:nvSpPr>
        <p:spPr>
          <a:xfrm>
            <a:off x="3136900" y="257202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a:t>
            </a:r>
            <a:endParaRPr b="0" i="0" sz="1800" u="none" cap="none" strike="noStrike">
              <a:solidFill>
                <a:srgbClr val="000000"/>
              </a:solidFill>
              <a:latin typeface="Century Gothic"/>
              <a:ea typeface="Century Gothic"/>
              <a:cs typeface="Century Gothic"/>
              <a:sym typeface="Century Gothic"/>
            </a:endParaRPr>
          </a:p>
        </p:txBody>
      </p:sp>
      <p:sp>
        <p:nvSpPr>
          <p:cNvPr id="1586" name="Google Shape;1586;p168"/>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a:t>
            </a:r>
            <a:endParaRPr b="0" i="0" sz="1800" u="none" cap="none" strike="noStrike">
              <a:solidFill>
                <a:srgbClr val="000000"/>
              </a:solidFill>
              <a:latin typeface="Century Gothic"/>
              <a:ea typeface="Century Gothic"/>
              <a:cs typeface="Century Gothic"/>
              <a:sym typeface="Century Gothic"/>
            </a:endParaRPr>
          </a:p>
        </p:txBody>
      </p:sp>
      <p:sp>
        <p:nvSpPr>
          <p:cNvPr id="1587" name="Google Shape;1587;p168"/>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depth=2</a:t>
            </a:r>
            <a:endParaRPr b="0" i="0" sz="1800" u="none" cap="none" strike="noStrike">
              <a:solidFill>
                <a:srgbClr val="000000"/>
              </a:solidFill>
              <a:latin typeface="Century Gothic"/>
              <a:ea typeface="Century Gothic"/>
              <a:cs typeface="Century Gothic"/>
              <a:sym typeface="Century Gothic"/>
            </a:endParaRPr>
          </a:p>
        </p:txBody>
      </p:sp>
      <p:sp>
        <p:nvSpPr>
          <p:cNvPr id="1588" name="Google Shape;1588;p168"/>
          <p:cNvSpPr/>
          <p:nvPr/>
        </p:nvSpPr>
        <p:spPr>
          <a:xfrm>
            <a:off x="5448300" y="1152643"/>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89" name="Google Shape;1589;p168"/>
          <p:cNvSpPr/>
          <p:nvPr/>
        </p:nvSpPr>
        <p:spPr>
          <a:xfrm>
            <a:off x="6121400" y="1152643"/>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90" name="Google Shape;1590;p168"/>
          <p:cNvSpPr/>
          <p:nvPr/>
        </p:nvSpPr>
        <p:spPr>
          <a:xfrm>
            <a:off x="54483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p:txBody>
      </p:sp>
      <p:sp>
        <p:nvSpPr>
          <p:cNvPr id="1591" name="Google Shape;1591;p168"/>
          <p:cNvSpPr/>
          <p:nvPr/>
        </p:nvSpPr>
        <p:spPr>
          <a:xfrm>
            <a:off x="6121400" y="2009657"/>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92" name="Google Shape;1592;p168"/>
          <p:cNvSpPr/>
          <p:nvPr/>
        </p:nvSpPr>
        <p:spPr>
          <a:xfrm>
            <a:off x="5448300" y="28799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a:t>
            </a:r>
            <a:endParaRPr b="0" i="0" sz="1800" u="none" cap="none" strike="noStrike">
              <a:solidFill>
                <a:srgbClr val="000000"/>
              </a:solidFill>
              <a:latin typeface="Century Gothic"/>
              <a:ea typeface="Century Gothic"/>
              <a:cs typeface="Century Gothic"/>
              <a:sym typeface="Century Gothic"/>
            </a:endParaRPr>
          </a:p>
        </p:txBody>
      </p:sp>
      <p:sp>
        <p:nvSpPr>
          <p:cNvPr id="1593" name="Google Shape;1593;p168"/>
          <p:cNvSpPr/>
          <p:nvPr/>
        </p:nvSpPr>
        <p:spPr>
          <a:xfrm>
            <a:off x="6121400" y="2886370"/>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94" name="Google Shape;1594;p168"/>
          <p:cNvSpPr/>
          <p:nvPr/>
        </p:nvSpPr>
        <p:spPr>
          <a:xfrm>
            <a:off x="5448300" y="374966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3</a:t>
            </a:r>
            <a:endParaRPr b="0" i="0" sz="1800" u="none" cap="none" strike="noStrike">
              <a:solidFill>
                <a:srgbClr val="000000"/>
              </a:solidFill>
              <a:latin typeface="Century Gothic"/>
              <a:ea typeface="Century Gothic"/>
              <a:cs typeface="Century Gothic"/>
              <a:sym typeface="Century Gothic"/>
            </a:endParaRPr>
          </a:p>
        </p:txBody>
      </p:sp>
      <p:sp>
        <p:nvSpPr>
          <p:cNvPr id="1595" name="Google Shape;1595;p168"/>
          <p:cNvSpPr/>
          <p:nvPr/>
        </p:nvSpPr>
        <p:spPr>
          <a:xfrm>
            <a:off x="6121400" y="3743384"/>
            <a:ext cx="673100" cy="534296"/>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cxnSp>
        <p:nvCxnSpPr>
          <p:cNvPr id="1596" name="Google Shape;1596;p168"/>
          <p:cNvCxnSpPr/>
          <p:nvPr/>
        </p:nvCxnSpPr>
        <p:spPr>
          <a:xfrm>
            <a:off x="3746500" y="3420666"/>
            <a:ext cx="1701800" cy="696039"/>
          </a:xfrm>
          <a:prstGeom prst="straightConnector1">
            <a:avLst/>
          </a:prstGeom>
          <a:noFill/>
          <a:ln cap="rnd" cmpd="sng" w="15875">
            <a:solidFill>
              <a:srgbClr val="054361"/>
            </a:solidFill>
            <a:prstDash val="solid"/>
            <a:bevel/>
            <a:headEnd len="sm" w="sm" type="none"/>
            <a:tailEnd len="med" w="med" type="triangle"/>
          </a:ln>
        </p:spPr>
      </p:cxnSp>
      <p:cxnSp>
        <p:nvCxnSpPr>
          <p:cNvPr id="1597" name="Google Shape;1597;p168"/>
          <p:cNvCxnSpPr/>
          <p:nvPr/>
        </p:nvCxnSpPr>
        <p:spPr>
          <a:xfrm>
            <a:off x="3746500" y="2769886"/>
            <a:ext cx="1701800" cy="431360"/>
          </a:xfrm>
          <a:prstGeom prst="straightConnector1">
            <a:avLst/>
          </a:prstGeom>
          <a:noFill/>
          <a:ln cap="rnd" cmpd="sng" w="15875">
            <a:solidFill>
              <a:srgbClr val="054361"/>
            </a:solidFill>
            <a:prstDash val="solid"/>
            <a:bevel/>
            <a:headEnd len="sm" w="sm" type="none"/>
            <a:tailEnd len="med" w="med" type="triangle"/>
          </a:ln>
        </p:spPr>
      </p:cxnSp>
      <p:cxnSp>
        <p:nvCxnSpPr>
          <p:cNvPr id="1598" name="Google Shape;1598;p168"/>
          <p:cNvCxnSpPr>
            <a:endCxn id="1590" idx="1"/>
          </p:cNvCxnSpPr>
          <p:nvPr/>
        </p:nvCxnSpPr>
        <p:spPr>
          <a:xfrm>
            <a:off x="3746400" y="2188040"/>
            <a:ext cx="1701900" cy="81600"/>
          </a:xfrm>
          <a:prstGeom prst="straightConnector1">
            <a:avLst/>
          </a:prstGeom>
          <a:noFill/>
          <a:ln cap="rnd" cmpd="sng" w="15875">
            <a:solidFill>
              <a:srgbClr val="054361"/>
            </a:solidFill>
            <a:prstDash val="solid"/>
            <a:bevel/>
            <a:headEnd len="sm" w="sm" type="none"/>
            <a:tailEnd len="med" w="med" type="triangle"/>
          </a:ln>
        </p:spPr>
      </p:cxnSp>
      <p:cxnSp>
        <p:nvCxnSpPr>
          <p:cNvPr id="1599" name="Google Shape;1599;p168"/>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600" name="Google Shape;1600;p168"/>
          <p:cNvSpPr txBox="1"/>
          <p:nvPr/>
        </p:nvSpPr>
        <p:spPr>
          <a:xfrm>
            <a:off x="4849819" y="646749"/>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169"/>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606" name="Google Shape;1606;p169"/>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607" name="Google Shape;1607;p169"/>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1</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2</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10</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3</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8</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1" lang="no-NO" sz="1800">
                          <a:solidFill>
                            <a:schemeClr val="lt1"/>
                          </a:solidFill>
                        </a:rPr>
                        <a:t>9</a:t>
                      </a:r>
                      <a:endParaRPr b="1"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a:t>
                      </a:r>
                      <a:r>
                        <a:rPr b="1" lang="no-NO" sz="1800">
                          <a:solidFill>
                            <a:schemeClr val="lt1"/>
                          </a:solidFill>
                        </a:rPr>
                        <a:t>01</a:t>
                      </a:r>
                      <a:endParaRPr b="1"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10</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1010</a:t>
                      </a:r>
                      <a:endParaRPr sz="1800">
                        <a:solidFill>
                          <a:schemeClr val="lt1"/>
                        </a:solidFill>
                      </a:endParaRPr>
                    </a:p>
                  </a:txBody>
                  <a:tcPr marT="45725" marB="45725" marR="91450" marL="91450"/>
                </a:tc>
              </a:tr>
            </a:tbl>
          </a:graphicData>
        </a:graphic>
      </p:graphicFrame>
      <p:sp>
        <p:nvSpPr>
          <p:cNvPr id="1608" name="Google Shape;1608;p169"/>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a:t>
            </a:r>
            <a:endParaRPr b="0" i="0" sz="1800" u="none" cap="none" strike="noStrike">
              <a:solidFill>
                <a:srgbClr val="000000"/>
              </a:solidFill>
              <a:latin typeface="Century Gothic"/>
              <a:ea typeface="Century Gothic"/>
              <a:cs typeface="Century Gothic"/>
              <a:sym typeface="Century Gothic"/>
            </a:endParaRPr>
          </a:p>
        </p:txBody>
      </p:sp>
      <p:sp>
        <p:nvSpPr>
          <p:cNvPr id="1609" name="Google Shape;1609;p169"/>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a:t>
            </a:r>
            <a:endParaRPr b="0" i="0" sz="1800" u="none" cap="none" strike="noStrike">
              <a:solidFill>
                <a:srgbClr val="000000"/>
              </a:solidFill>
              <a:latin typeface="Century Gothic"/>
              <a:ea typeface="Century Gothic"/>
              <a:cs typeface="Century Gothic"/>
              <a:sym typeface="Century Gothic"/>
            </a:endParaRPr>
          </a:p>
        </p:txBody>
      </p:sp>
      <p:sp>
        <p:nvSpPr>
          <p:cNvPr id="1610" name="Google Shape;1610;p169"/>
          <p:cNvSpPr/>
          <p:nvPr/>
        </p:nvSpPr>
        <p:spPr>
          <a:xfrm>
            <a:off x="3136900" y="257202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a:t>
            </a:r>
            <a:endParaRPr b="0" i="0" sz="1800" u="none" cap="none" strike="noStrike">
              <a:solidFill>
                <a:srgbClr val="000000"/>
              </a:solidFill>
              <a:latin typeface="Century Gothic"/>
              <a:ea typeface="Century Gothic"/>
              <a:cs typeface="Century Gothic"/>
              <a:sym typeface="Century Gothic"/>
            </a:endParaRPr>
          </a:p>
        </p:txBody>
      </p:sp>
      <p:sp>
        <p:nvSpPr>
          <p:cNvPr id="1611" name="Google Shape;1611;p169"/>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a:t>
            </a:r>
            <a:endParaRPr b="0" i="0" sz="1800" u="none" cap="none" strike="noStrike">
              <a:solidFill>
                <a:srgbClr val="000000"/>
              </a:solidFill>
              <a:latin typeface="Century Gothic"/>
              <a:ea typeface="Century Gothic"/>
              <a:cs typeface="Century Gothic"/>
              <a:sym typeface="Century Gothic"/>
            </a:endParaRPr>
          </a:p>
        </p:txBody>
      </p:sp>
      <p:sp>
        <p:nvSpPr>
          <p:cNvPr id="1612" name="Google Shape;1612;p169"/>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depth=2</a:t>
            </a:r>
            <a:endParaRPr b="0" i="0" sz="1800" u="none" cap="none" strike="noStrike">
              <a:solidFill>
                <a:srgbClr val="000000"/>
              </a:solidFill>
              <a:latin typeface="Century Gothic"/>
              <a:ea typeface="Century Gothic"/>
              <a:cs typeface="Century Gothic"/>
              <a:sym typeface="Century Gothic"/>
            </a:endParaRPr>
          </a:p>
        </p:txBody>
      </p:sp>
      <p:sp>
        <p:nvSpPr>
          <p:cNvPr id="1613" name="Google Shape;1613;p169"/>
          <p:cNvSpPr/>
          <p:nvPr/>
        </p:nvSpPr>
        <p:spPr>
          <a:xfrm>
            <a:off x="54483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4</a:t>
            </a:r>
            <a:endParaRPr b="0" i="0" sz="1800" u="none" cap="none" strike="noStrike">
              <a:solidFill>
                <a:srgbClr val="000000"/>
              </a:solidFill>
              <a:latin typeface="Century Gothic"/>
              <a:ea typeface="Century Gothic"/>
              <a:cs typeface="Century Gothic"/>
              <a:sym typeface="Century Gothic"/>
            </a:endParaRPr>
          </a:p>
        </p:txBody>
      </p:sp>
      <p:sp>
        <p:nvSpPr>
          <p:cNvPr id="1614" name="Google Shape;1614;p169"/>
          <p:cNvSpPr/>
          <p:nvPr/>
        </p:nvSpPr>
        <p:spPr>
          <a:xfrm>
            <a:off x="61214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8</a:t>
            </a:r>
            <a:endParaRPr b="0" i="0" sz="1800" u="none" cap="none" strike="noStrike">
              <a:solidFill>
                <a:srgbClr val="000000"/>
              </a:solidFill>
              <a:latin typeface="Century Gothic"/>
              <a:ea typeface="Century Gothic"/>
              <a:cs typeface="Century Gothic"/>
              <a:sym typeface="Century Gothic"/>
            </a:endParaRPr>
          </a:p>
        </p:txBody>
      </p:sp>
      <p:sp>
        <p:nvSpPr>
          <p:cNvPr id="1615" name="Google Shape;1615;p169"/>
          <p:cNvSpPr/>
          <p:nvPr/>
        </p:nvSpPr>
        <p:spPr>
          <a:xfrm>
            <a:off x="54483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p:txBody>
      </p:sp>
      <p:sp>
        <p:nvSpPr>
          <p:cNvPr id="1616" name="Google Shape;1616;p169"/>
          <p:cNvSpPr/>
          <p:nvPr/>
        </p:nvSpPr>
        <p:spPr>
          <a:xfrm>
            <a:off x="61214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5</a:t>
            </a:r>
            <a:endParaRPr b="0" i="0" sz="1800" u="none" cap="none" strike="noStrike">
              <a:solidFill>
                <a:srgbClr val="000000"/>
              </a:solidFill>
              <a:latin typeface="Century Gothic"/>
              <a:ea typeface="Century Gothic"/>
              <a:cs typeface="Century Gothic"/>
              <a:sym typeface="Century Gothic"/>
            </a:endParaRPr>
          </a:p>
        </p:txBody>
      </p:sp>
      <p:sp>
        <p:nvSpPr>
          <p:cNvPr id="1617" name="Google Shape;1617;p169"/>
          <p:cNvSpPr/>
          <p:nvPr/>
        </p:nvSpPr>
        <p:spPr>
          <a:xfrm>
            <a:off x="5448300" y="28799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a:t>
            </a:r>
            <a:endParaRPr b="0" i="0" sz="1800" u="none" cap="none" strike="noStrike">
              <a:solidFill>
                <a:srgbClr val="000000"/>
              </a:solidFill>
              <a:latin typeface="Century Gothic"/>
              <a:ea typeface="Century Gothic"/>
              <a:cs typeface="Century Gothic"/>
              <a:sym typeface="Century Gothic"/>
            </a:endParaRPr>
          </a:p>
        </p:txBody>
      </p:sp>
      <p:sp>
        <p:nvSpPr>
          <p:cNvPr id="1618" name="Google Shape;1618;p169"/>
          <p:cNvSpPr/>
          <p:nvPr/>
        </p:nvSpPr>
        <p:spPr>
          <a:xfrm>
            <a:off x="6121400" y="28799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6</a:t>
            </a:r>
            <a:endParaRPr b="0" i="0" sz="1800" u="none" cap="none" strike="noStrike">
              <a:solidFill>
                <a:srgbClr val="000000"/>
              </a:solidFill>
              <a:latin typeface="Century Gothic"/>
              <a:ea typeface="Century Gothic"/>
              <a:cs typeface="Century Gothic"/>
              <a:sym typeface="Century Gothic"/>
            </a:endParaRPr>
          </a:p>
        </p:txBody>
      </p:sp>
      <p:sp>
        <p:nvSpPr>
          <p:cNvPr id="1619" name="Google Shape;1619;p169"/>
          <p:cNvSpPr/>
          <p:nvPr/>
        </p:nvSpPr>
        <p:spPr>
          <a:xfrm>
            <a:off x="5448300" y="374966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3</a:t>
            </a:r>
            <a:endParaRPr b="0" i="0" sz="1800" u="none" cap="none" strike="noStrike">
              <a:solidFill>
                <a:srgbClr val="000000"/>
              </a:solidFill>
              <a:latin typeface="Century Gothic"/>
              <a:ea typeface="Century Gothic"/>
              <a:cs typeface="Century Gothic"/>
              <a:sym typeface="Century Gothic"/>
            </a:endParaRPr>
          </a:p>
        </p:txBody>
      </p:sp>
      <p:sp>
        <p:nvSpPr>
          <p:cNvPr id="1620" name="Google Shape;1620;p169"/>
          <p:cNvSpPr/>
          <p:nvPr/>
        </p:nvSpPr>
        <p:spPr>
          <a:xfrm>
            <a:off x="6121400" y="374966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7</a:t>
            </a:r>
            <a:endParaRPr b="0" i="0" sz="1800" u="none" cap="none" strike="noStrike">
              <a:solidFill>
                <a:srgbClr val="000000"/>
              </a:solidFill>
              <a:latin typeface="Century Gothic"/>
              <a:ea typeface="Century Gothic"/>
              <a:cs typeface="Century Gothic"/>
              <a:sym typeface="Century Gothic"/>
            </a:endParaRPr>
          </a:p>
        </p:txBody>
      </p:sp>
      <p:cxnSp>
        <p:nvCxnSpPr>
          <p:cNvPr id="1621" name="Google Shape;1621;p169"/>
          <p:cNvCxnSpPr/>
          <p:nvPr/>
        </p:nvCxnSpPr>
        <p:spPr>
          <a:xfrm>
            <a:off x="3746500" y="3420666"/>
            <a:ext cx="1701800" cy="696039"/>
          </a:xfrm>
          <a:prstGeom prst="straightConnector1">
            <a:avLst/>
          </a:prstGeom>
          <a:noFill/>
          <a:ln cap="rnd" cmpd="sng" w="15875">
            <a:solidFill>
              <a:srgbClr val="054361"/>
            </a:solidFill>
            <a:prstDash val="solid"/>
            <a:bevel/>
            <a:headEnd len="sm" w="sm" type="none"/>
            <a:tailEnd len="med" w="med" type="triangle"/>
          </a:ln>
        </p:spPr>
      </p:cxnSp>
      <p:cxnSp>
        <p:nvCxnSpPr>
          <p:cNvPr id="1622" name="Google Shape;1622;p169"/>
          <p:cNvCxnSpPr/>
          <p:nvPr/>
        </p:nvCxnSpPr>
        <p:spPr>
          <a:xfrm>
            <a:off x="3746500" y="2769886"/>
            <a:ext cx="1701800" cy="431360"/>
          </a:xfrm>
          <a:prstGeom prst="straightConnector1">
            <a:avLst/>
          </a:prstGeom>
          <a:noFill/>
          <a:ln cap="rnd" cmpd="sng" w="15875">
            <a:solidFill>
              <a:srgbClr val="054361"/>
            </a:solidFill>
            <a:prstDash val="solid"/>
            <a:bevel/>
            <a:headEnd len="sm" w="sm" type="none"/>
            <a:tailEnd len="med" w="med" type="triangle"/>
          </a:ln>
        </p:spPr>
      </p:cxnSp>
      <p:cxnSp>
        <p:nvCxnSpPr>
          <p:cNvPr id="1623" name="Google Shape;1623;p169"/>
          <p:cNvCxnSpPr>
            <a:endCxn id="1615" idx="1"/>
          </p:cNvCxnSpPr>
          <p:nvPr/>
        </p:nvCxnSpPr>
        <p:spPr>
          <a:xfrm>
            <a:off x="3746400" y="2188040"/>
            <a:ext cx="1701900" cy="81600"/>
          </a:xfrm>
          <a:prstGeom prst="straightConnector1">
            <a:avLst/>
          </a:prstGeom>
          <a:noFill/>
          <a:ln cap="rnd" cmpd="sng" w="15875">
            <a:solidFill>
              <a:srgbClr val="054361"/>
            </a:solidFill>
            <a:prstDash val="solid"/>
            <a:bevel/>
            <a:headEnd len="sm" w="sm" type="none"/>
            <a:tailEnd len="med" w="med" type="triangle"/>
          </a:ln>
        </p:spPr>
      </p:cxnSp>
      <p:cxnSp>
        <p:nvCxnSpPr>
          <p:cNvPr id="1624" name="Google Shape;1624;p169"/>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625" name="Google Shape;1625;p169"/>
          <p:cNvSpPr txBox="1"/>
          <p:nvPr/>
        </p:nvSpPr>
        <p:spPr>
          <a:xfrm>
            <a:off x="4849819" y="646749"/>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Google Shape;1630;p170"/>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631" name="Google Shape;1631;p170"/>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632" name="Google Shape;1632;p170"/>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1</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2</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10</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3</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8</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1" lang="no-NO" sz="1800">
                          <a:solidFill>
                            <a:schemeClr val="lt1"/>
                          </a:solidFill>
                        </a:rPr>
                        <a:t>9</a:t>
                      </a:r>
                      <a:endParaRPr b="1"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a:t>
                      </a:r>
                      <a:r>
                        <a:rPr b="1" lang="no-NO" sz="1800">
                          <a:solidFill>
                            <a:schemeClr val="lt1"/>
                          </a:solidFill>
                        </a:rPr>
                        <a:t>01</a:t>
                      </a:r>
                      <a:endParaRPr b="1"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10</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1010</a:t>
                      </a:r>
                      <a:endParaRPr sz="1800">
                        <a:solidFill>
                          <a:schemeClr val="lt1"/>
                        </a:solidFill>
                      </a:endParaRPr>
                    </a:p>
                  </a:txBody>
                  <a:tcPr marT="45725" marB="45725" marR="91450" marL="91450"/>
                </a:tc>
              </a:tr>
            </a:tbl>
          </a:graphicData>
        </a:graphic>
      </p:graphicFrame>
      <p:sp>
        <p:nvSpPr>
          <p:cNvPr id="1633" name="Google Shape;1633;p170"/>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a:t>
            </a:r>
            <a:endParaRPr b="0" i="0" sz="1800" u="none" cap="none" strike="noStrike">
              <a:solidFill>
                <a:srgbClr val="000000"/>
              </a:solidFill>
              <a:latin typeface="Century Gothic"/>
              <a:ea typeface="Century Gothic"/>
              <a:cs typeface="Century Gothic"/>
              <a:sym typeface="Century Gothic"/>
            </a:endParaRPr>
          </a:p>
        </p:txBody>
      </p:sp>
      <p:sp>
        <p:nvSpPr>
          <p:cNvPr id="1634" name="Google Shape;1634;p170"/>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a:t>
            </a:r>
            <a:endParaRPr b="0" i="0" sz="1800" u="none" cap="none" strike="noStrike">
              <a:solidFill>
                <a:srgbClr val="000000"/>
              </a:solidFill>
              <a:latin typeface="Century Gothic"/>
              <a:ea typeface="Century Gothic"/>
              <a:cs typeface="Century Gothic"/>
              <a:sym typeface="Century Gothic"/>
            </a:endParaRPr>
          </a:p>
        </p:txBody>
      </p:sp>
      <p:sp>
        <p:nvSpPr>
          <p:cNvPr id="1635" name="Google Shape;1635;p170"/>
          <p:cNvSpPr/>
          <p:nvPr/>
        </p:nvSpPr>
        <p:spPr>
          <a:xfrm>
            <a:off x="3136900" y="257202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a:t>
            </a:r>
            <a:endParaRPr b="0" i="0" sz="1800" u="none" cap="none" strike="noStrike">
              <a:solidFill>
                <a:srgbClr val="000000"/>
              </a:solidFill>
              <a:latin typeface="Century Gothic"/>
              <a:ea typeface="Century Gothic"/>
              <a:cs typeface="Century Gothic"/>
              <a:sym typeface="Century Gothic"/>
            </a:endParaRPr>
          </a:p>
        </p:txBody>
      </p:sp>
      <p:sp>
        <p:nvSpPr>
          <p:cNvPr id="1636" name="Google Shape;1636;p170"/>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a:t>
            </a:r>
            <a:endParaRPr b="0" i="0" sz="1800" u="none" cap="none" strike="noStrike">
              <a:solidFill>
                <a:srgbClr val="000000"/>
              </a:solidFill>
              <a:latin typeface="Century Gothic"/>
              <a:ea typeface="Century Gothic"/>
              <a:cs typeface="Century Gothic"/>
              <a:sym typeface="Century Gothic"/>
            </a:endParaRPr>
          </a:p>
        </p:txBody>
      </p:sp>
      <p:sp>
        <p:nvSpPr>
          <p:cNvPr id="1637" name="Google Shape;1637;p170"/>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depth=2</a:t>
            </a:r>
            <a:endParaRPr b="0" i="0" sz="1800" u="none" cap="none" strike="noStrike">
              <a:solidFill>
                <a:srgbClr val="000000"/>
              </a:solidFill>
              <a:latin typeface="Century Gothic"/>
              <a:ea typeface="Century Gothic"/>
              <a:cs typeface="Century Gothic"/>
              <a:sym typeface="Century Gothic"/>
            </a:endParaRPr>
          </a:p>
        </p:txBody>
      </p:sp>
      <p:sp>
        <p:nvSpPr>
          <p:cNvPr id="1638" name="Google Shape;1638;p170"/>
          <p:cNvSpPr/>
          <p:nvPr/>
        </p:nvSpPr>
        <p:spPr>
          <a:xfrm>
            <a:off x="54483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4</a:t>
            </a:r>
            <a:endParaRPr b="0" i="0" sz="1800" u="none" cap="none" strike="noStrike">
              <a:solidFill>
                <a:srgbClr val="000000"/>
              </a:solidFill>
              <a:latin typeface="Century Gothic"/>
              <a:ea typeface="Century Gothic"/>
              <a:cs typeface="Century Gothic"/>
              <a:sym typeface="Century Gothic"/>
            </a:endParaRPr>
          </a:p>
        </p:txBody>
      </p:sp>
      <p:sp>
        <p:nvSpPr>
          <p:cNvPr id="1639" name="Google Shape;1639;p170"/>
          <p:cNvSpPr/>
          <p:nvPr/>
        </p:nvSpPr>
        <p:spPr>
          <a:xfrm>
            <a:off x="61214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8</a:t>
            </a:r>
            <a:endParaRPr b="0" i="0" sz="1800" u="none" cap="none" strike="noStrike">
              <a:solidFill>
                <a:srgbClr val="000000"/>
              </a:solidFill>
              <a:latin typeface="Century Gothic"/>
              <a:ea typeface="Century Gothic"/>
              <a:cs typeface="Century Gothic"/>
              <a:sym typeface="Century Gothic"/>
            </a:endParaRPr>
          </a:p>
        </p:txBody>
      </p:sp>
      <p:sp>
        <p:nvSpPr>
          <p:cNvPr id="1640" name="Google Shape;1640;p170"/>
          <p:cNvSpPr/>
          <p:nvPr/>
        </p:nvSpPr>
        <p:spPr>
          <a:xfrm>
            <a:off x="54483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p:txBody>
      </p:sp>
      <p:sp>
        <p:nvSpPr>
          <p:cNvPr id="1641" name="Google Shape;1641;p170"/>
          <p:cNvSpPr/>
          <p:nvPr/>
        </p:nvSpPr>
        <p:spPr>
          <a:xfrm>
            <a:off x="61214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5</a:t>
            </a:r>
            <a:endParaRPr b="0" i="0" sz="1800" u="none" cap="none" strike="noStrike">
              <a:solidFill>
                <a:srgbClr val="000000"/>
              </a:solidFill>
              <a:latin typeface="Century Gothic"/>
              <a:ea typeface="Century Gothic"/>
              <a:cs typeface="Century Gothic"/>
              <a:sym typeface="Century Gothic"/>
            </a:endParaRPr>
          </a:p>
        </p:txBody>
      </p:sp>
      <p:sp>
        <p:nvSpPr>
          <p:cNvPr id="1642" name="Google Shape;1642;p170"/>
          <p:cNvSpPr/>
          <p:nvPr/>
        </p:nvSpPr>
        <p:spPr>
          <a:xfrm>
            <a:off x="5448300" y="28799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a:t>
            </a:r>
            <a:endParaRPr b="0" i="0" sz="1800" u="none" cap="none" strike="noStrike">
              <a:solidFill>
                <a:srgbClr val="000000"/>
              </a:solidFill>
              <a:latin typeface="Century Gothic"/>
              <a:ea typeface="Century Gothic"/>
              <a:cs typeface="Century Gothic"/>
              <a:sym typeface="Century Gothic"/>
            </a:endParaRPr>
          </a:p>
        </p:txBody>
      </p:sp>
      <p:sp>
        <p:nvSpPr>
          <p:cNvPr id="1643" name="Google Shape;1643;p170"/>
          <p:cNvSpPr/>
          <p:nvPr/>
        </p:nvSpPr>
        <p:spPr>
          <a:xfrm>
            <a:off x="6121400" y="28799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6</a:t>
            </a:r>
            <a:endParaRPr b="0" i="0" sz="1800" u="none" cap="none" strike="noStrike">
              <a:solidFill>
                <a:srgbClr val="000000"/>
              </a:solidFill>
              <a:latin typeface="Century Gothic"/>
              <a:ea typeface="Century Gothic"/>
              <a:cs typeface="Century Gothic"/>
              <a:sym typeface="Century Gothic"/>
            </a:endParaRPr>
          </a:p>
        </p:txBody>
      </p:sp>
      <p:sp>
        <p:nvSpPr>
          <p:cNvPr id="1644" name="Google Shape;1644;p170"/>
          <p:cNvSpPr/>
          <p:nvPr/>
        </p:nvSpPr>
        <p:spPr>
          <a:xfrm>
            <a:off x="5448300" y="374966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3</a:t>
            </a:r>
            <a:endParaRPr b="0" i="0" sz="1800" u="none" cap="none" strike="noStrike">
              <a:solidFill>
                <a:srgbClr val="000000"/>
              </a:solidFill>
              <a:latin typeface="Century Gothic"/>
              <a:ea typeface="Century Gothic"/>
              <a:cs typeface="Century Gothic"/>
              <a:sym typeface="Century Gothic"/>
            </a:endParaRPr>
          </a:p>
        </p:txBody>
      </p:sp>
      <p:sp>
        <p:nvSpPr>
          <p:cNvPr id="1645" name="Google Shape;1645;p170"/>
          <p:cNvSpPr/>
          <p:nvPr/>
        </p:nvSpPr>
        <p:spPr>
          <a:xfrm>
            <a:off x="6121400" y="374966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7</a:t>
            </a:r>
            <a:endParaRPr b="0" i="0" sz="1800" u="none" cap="none" strike="noStrike">
              <a:solidFill>
                <a:srgbClr val="000000"/>
              </a:solidFill>
              <a:latin typeface="Century Gothic"/>
              <a:ea typeface="Century Gothic"/>
              <a:cs typeface="Century Gothic"/>
              <a:sym typeface="Century Gothic"/>
            </a:endParaRPr>
          </a:p>
        </p:txBody>
      </p:sp>
      <p:cxnSp>
        <p:nvCxnSpPr>
          <p:cNvPr id="1646" name="Google Shape;1646;p170"/>
          <p:cNvCxnSpPr/>
          <p:nvPr/>
        </p:nvCxnSpPr>
        <p:spPr>
          <a:xfrm>
            <a:off x="3746500" y="3420666"/>
            <a:ext cx="1701800" cy="696039"/>
          </a:xfrm>
          <a:prstGeom prst="straightConnector1">
            <a:avLst/>
          </a:prstGeom>
          <a:noFill/>
          <a:ln cap="rnd" cmpd="sng" w="15875">
            <a:solidFill>
              <a:srgbClr val="054361"/>
            </a:solidFill>
            <a:prstDash val="solid"/>
            <a:bevel/>
            <a:headEnd len="sm" w="sm" type="none"/>
            <a:tailEnd len="med" w="med" type="triangle"/>
          </a:ln>
        </p:spPr>
      </p:cxnSp>
      <p:cxnSp>
        <p:nvCxnSpPr>
          <p:cNvPr id="1647" name="Google Shape;1647;p170"/>
          <p:cNvCxnSpPr/>
          <p:nvPr/>
        </p:nvCxnSpPr>
        <p:spPr>
          <a:xfrm>
            <a:off x="3746500" y="2769886"/>
            <a:ext cx="1701800" cy="431360"/>
          </a:xfrm>
          <a:prstGeom prst="straightConnector1">
            <a:avLst/>
          </a:prstGeom>
          <a:noFill/>
          <a:ln cap="rnd" cmpd="sng" w="15875">
            <a:solidFill>
              <a:srgbClr val="054361"/>
            </a:solidFill>
            <a:prstDash val="solid"/>
            <a:bevel/>
            <a:headEnd len="sm" w="sm" type="none"/>
            <a:tailEnd len="med" w="med" type="triangle"/>
          </a:ln>
        </p:spPr>
      </p:cxnSp>
      <p:cxnSp>
        <p:nvCxnSpPr>
          <p:cNvPr id="1648" name="Google Shape;1648;p170"/>
          <p:cNvCxnSpPr>
            <a:endCxn id="1640" idx="1"/>
          </p:cNvCxnSpPr>
          <p:nvPr/>
        </p:nvCxnSpPr>
        <p:spPr>
          <a:xfrm>
            <a:off x="3746400" y="2188040"/>
            <a:ext cx="1701900" cy="81600"/>
          </a:xfrm>
          <a:prstGeom prst="straightConnector1">
            <a:avLst/>
          </a:prstGeom>
          <a:noFill/>
          <a:ln cap="rnd" cmpd="sng" w="15875">
            <a:solidFill>
              <a:srgbClr val="054361"/>
            </a:solidFill>
            <a:prstDash val="solid"/>
            <a:bevel/>
            <a:headEnd len="sm" w="sm" type="none"/>
            <a:tailEnd len="med" w="med" type="triangle"/>
          </a:ln>
        </p:spPr>
      </p:cxnSp>
      <p:cxnSp>
        <p:nvCxnSpPr>
          <p:cNvPr id="1649" name="Google Shape;1649;p170"/>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650" name="Google Shape;1650;p170"/>
          <p:cNvSpPr txBox="1"/>
          <p:nvPr/>
        </p:nvSpPr>
        <p:spPr>
          <a:xfrm>
            <a:off x="4849819" y="646749"/>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
        <p:nvSpPr>
          <p:cNvPr id="1651" name="Google Shape;1651;p170"/>
          <p:cNvSpPr txBox="1"/>
          <p:nvPr/>
        </p:nvSpPr>
        <p:spPr>
          <a:xfrm>
            <a:off x="6819397" y="2084975"/>
            <a:ext cx="131862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IKKE PLASS!</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171"/>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657" name="Google Shape;1657;p171"/>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658" name="Google Shape;1658;p171"/>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1</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2</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10</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3</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8</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1" lang="no-NO" sz="1800">
                          <a:solidFill>
                            <a:schemeClr val="lt1"/>
                          </a:solidFill>
                        </a:rPr>
                        <a:t>9</a:t>
                      </a:r>
                      <a:endParaRPr b="1"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a:t>
                      </a:r>
                      <a:r>
                        <a:rPr b="1" lang="no-NO" sz="1800">
                          <a:solidFill>
                            <a:schemeClr val="lt1"/>
                          </a:solidFill>
                        </a:rPr>
                        <a:t>001</a:t>
                      </a:r>
                      <a:endParaRPr b="1"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10</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1010</a:t>
                      </a:r>
                      <a:endParaRPr sz="1800">
                        <a:solidFill>
                          <a:schemeClr val="lt1"/>
                        </a:solidFill>
                      </a:endParaRPr>
                    </a:p>
                  </a:txBody>
                  <a:tcPr marT="45725" marB="45725" marR="91450" marL="91450"/>
                </a:tc>
              </a:tr>
            </a:tbl>
          </a:graphicData>
        </a:graphic>
      </p:graphicFrame>
      <p:sp>
        <p:nvSpPr>
          <p:cNvPr id="1659" name="Google Shape;1659;p171"/>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000</a:t>
            </a:r>
            <a:endParaRPr b="0" i="0" sz="1800" u="none" cap="none" strike="noStrike">
              <a:solidFill>
                <a:srgbClr val="000000"/>
              </a:solidFill>
              <a:latin typeface="Century Gothic"/>
              <a:ea typeface="Century Gothic"/>
              <a:cs typeface="Century Gothic"/>
              <a:sym typeface="Century Gothic"/>
            </a:endParaRPr>
          </a:p>
        </p:txBody>
      </p:sp>
      <p:sp>
        <p:nvSpPr>
          <p:cNvPr id="1660" name="Google Shape;1660;p171"/>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001</a:t>
            </a:r>
            <a:endParaRPr b="0" i="0" sz="1800" u="none" cap="none" strike="noStrike">
              <a:solidFill>
                <a:srgbClr val="000000"/>
              </a:solidFill>
              <a:latin typeface="Century Gothic"/>
              <a:ea typeface="Century Gothic"/>
              <a:cs typeface="Century Gothic"/>
              <a:sym typeface="Century Gothic"/>
            </a:endParaRPr>
          </a:p>
        </p:txBody>
      </p:sp>
      <p:sp>
        <p:nvSpPr>
          <p:cNvPr id="1661" name="Google Shape;1661;p171"/>
          <p:cNvSpPr/>
          <p:nvPr/>
        </p:nvSpPr>
        <p:spPr>
          <a:xfrm>
            <a:off x="3136900" y="257202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010</a:t>
            </a:r>
            <a:endParaRPr b="0" i="0" sz="1800" u="none" cap="none" strike="noStrike">
              <a:solidFill>
                <a:srgbClr val="000000"/>
              </a:solidFill>
              <a:latin typeface="Century Gothic"/>
              <a:ea typeface="Century Gothic"/>
              <a:cs typeface="Century Gothic"/>
              <a:sym typeface="Century Gothic"/>
            </a:endParaRPr>
          </a:p>
        </p:txBody>
      </p:sp>
      <p:sp>
        <p:nvSpPr>
          <p:cNvPr id="1662" name="Google Shape;1662;p171"/>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011</a:t>
            </a:r>
            <a:endParaRPr b="0" i="0" sz="1800" u="none" cap="none" strike="noStrike">
              <a:solidFill>
                <a:srgbClr val="000000"/>
              </a:solidFill>
              <a:latin typeface="Century Gothic"/>
              <a:ea typeface="Century Gothic"/>
              <a:cs typeface="Century Gothic"/>
              <a:sym typeface="Century Gothic"/>
            </a:endParaRPr>
          </a:p>
        </p:txBody>
      </p:sp>
      <p:sp>
        <p:nvSpPr>
          <p:cNvPr id="1663" name="Google Shape;1663;p171"/>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depth=3</a:t>
            </a:r>
            <a:endParaRPr b="0" i="0" sz="1800" u="none" cap="none" strike="noStrike">
              <a:solidFill>
                <a:srgbClr val="000000"/>
              </a:solidFill>
              <a:latin typeface="Century Gothic"/>
              <a:ea typeface="Century Gothic"/>
              <a:cs typeface="Century Gothic"/>
              <a:sym typeface="Century Gothic"/>
            </a:endParaRPr>
          </a:p>
        </p:txBody>
      </p:sp>
      <p:sp>
        <p:nvSpPr>
          <p:cNvPr id="1664" name="Google Shape;1664;p171"/>
          <p:cNvSpPr/>
          <p:nvPr/>
        </p:nvSpPr>
        <p:spPr>
          <a:xfrm>
            <a:off x="54483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4</a:t>
            </a:r>
            <a:endParaRPr b="0" i="0" sz="1800" u="none" cap="none" strike="noStrike">
              <a:solidFill>
                <a:srgbClr val="000000"/>
              </a:solidFill>
              <a:latin typeface="Century Gothic"/>
              <a:ea typeface="Century Gothic"/>
              <a:cs typeface="Century Gothic"/>
              <a:sym typeface="Century Gothic"/>
            </a:endParaRPr>
          </a:p>
        </p:txBody>
      </p:sp>
      <p:sp>
        <p:nvSpPr>
          <p:cNvPr id="1665" name="Google Shape;1665;p171"/>
          <p:cNvSpPr/>
          <p:nvPr/>
        </p:nvSpPr>
        <p:spPr>
          <a:xfrm>
            <a:off x="61214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8</a:t>
            </a:r>
            <a:endParaRPr b="0" i="0" sz="1800" u="none" cap="none" strike="noStrike">
              <a:solidFill>
                <a:srgbClr val="000000"/>
              </a:solidFill>
              <a:latin typeface="Century Gothic"/>
              <a:ea typeface="Century Gothic"/>
              <a:cs typeface="Century Gothic"/>
              <a:sym typeface="Century Gothic"/>
            </a:endParaRPr>
          </a:p>
        </p:txBody>
      </p:sp>
      <p:sp>
        <p:nvSpPr>
          <p:cNvPr id="1666" name="Google Shape;1666;p171"/>
          <p:cNvSpPr/>
          <p:nvPr/>
        </p:nvSpPr>
        <p:spPr>
          <a:xfrm>
            <a:off x="54483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p:txBody>
      </p:sp>
      <p:sp>
        <p:nvSpPr>
          <p:cNvPr id="1667" name="Google Shape;1667;p171"/>
          <p:cNvSpPr/>
          <p:nvPr/>
        </p:nvSpPr>
        <p:spPr>
          <a:xfrm>
            <a:off x="6121400" y="2083345"/>
            <a:ext cx="673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1" i="0" lang="no-NO" sz="1800" u="none" cap="none" strike="noStrike">
                <a:solidFill>
                  <a:srgbClr val="000000"/>
                </a:solidFill>
                <a:latin typeface="Century Gothic"/>
                <a:ea typeface="Century Gothic"/>
                <a:cs typeface="Century Gothic"/>
                <a:sym typeface="Century Gothic"/>
              </a:rPr>
              <a:t>9</a:t>
            </a:r>
            <a:endParaRPr b="1" i="0" sz="1800" u="none" cap="none" strike="noStrike">
              <a:solidFill>
                <a:srgbClr val="000000"/>
              </a:solidFill>
              <a:latin typeface="Century Gothic"/>
              <a:ea typeface="Century Gothic"/>
              <a:cs typeface="Century Gothic"/>
              <a:sym typeface="Century Gothic"/>
            </a:endParaRPr>
          </a:p>
        </p:txBody>
      </p:sp>
      <p:sp>
        <p:nvSpPr>
          <p:cNvPr id="1668" name="Google Shape;1668;p171"/>
          <p:cNvSpPr/>
          <p:nvPr/>
        </p:nvSpPr>
        <p:spPr>
          <a:xfrm>
            <a:off x="5524500" y="36546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a:t>
            </a:r>
            <a:endParaRPr b="0" i="0" sz="1800" u="none" cap="none" strike="noStrike">
              <a:solidFill>
                <a:srgbClr val="000000"/>
              </a:solidFill>
              <a:latin typeface="Century Gothic"/>
              <a:ea typeface="Century Gothic"/>
              <a:cs typeface="Century Gothic"/>
              <a:sym typeface="Century Gothic"/>
            </a:endParaRPr>
          </a:p>
        </p:txBody>
      </p:sp>
      <p:sp>
        <p:nvSpPr>
          <p:cNvPr id="1669" name="Google Shape;1669;p171"/>
          <p:cNvSpPr/>
          <p:nvPr/>
        </p:nvSpPr>
        <p:spPr>
          <a:xfrm>
            <a:off x="6197600" y="36546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6</a:t>
            </a:r>
            <a:endParaRPr b="0" i="0" sz="1800" u="none" cap="none" strike="noStrike">
              <a:solidFill>
                <a:srgbClr val="000000"/>
              </a:solidFill>
              <a:latin typeface="Century Gothic"/>
              <a:ea typeface="Century Gothic"/>
              <a:cs typeface="Century Gothic"/>
              <a:sym typeface="Century Gothic"/>
            </a:endParaRPr>
          </a:p>
        </p:txBody>
      </p:sp>
      <p:sp>
        <p:nvSpPr>
          <p:cNvPr id="1670" name="Google Shape;1670;p171"/>
          <p:cNvSpPr/>
          <p:nvPr/>
        </p:nvSpPr>
        <p:spPr>
          <a:xfrm>
            <a:off x="5561151" y="474956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3</a:t>
            </a:r>
            <a:endParaRPr b="0" i="0" sz="1800" u="none" cap="none" strike="noStrike">
              <a:solidFill>
                <a:srgbClr val="000000"/>
              </a:solidFill>
              <a:latin typeface="Century Gothic"/>
              <a:ea typeface="Century Gothic"/>
              <a:cs typeface="Century Gothic"/>
              <a:sym typeface="Century Gothic"/>
            </a:endParaRPr>
          </a:p>
        </p:txBody>
      </p:sp>
      <p:sp>
        <p:nvSpPr>
          <p:cNvPr id="1671" name="Google Shape;1671;p171"/>
          <p:cNvSpPr/>
          <p:nvPr/>
        </p:nvSpPr>
        <p:spPr>
          <a:xfrm>
            <a:off x="6234251" y="474956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7</a:t>
            </a:r>
            <a:endParaRPr b="0" i="0" sz="1800" u="none" cap="none" strike="noStrike">
              <a:solidFill>
                <a:srgbClr val="000000"/>
              </a:solidFill>
              <a:latin typeface="Century Gothic"/>
              <a:ea typeface="Century Gothic"/>
              <a:cs typeface="Century Gothic"/>
              <a:sym typeface="Century Gothic"/>
            </a:endParaRPr>
          </a:p>
        </p:txBody>
      </p:sp>
      <p:cxnSp>
        <p:nvCxnSpPr>
          <p:cNvPr id="1672" name="Google Shape;1672;p171"/>
          <p:cNvCxnSpPr/>
          <p:nvPr/>
        </p:nvCxnSpPr>
        <p:spPr>
          <a:xfrm>
            <a:off x="3746500" y="3420666"/>
            <a:ext cx="1814651" cy="1537018"/>
          </a:xfrm>
          <a:prstGeom prst="straightConnector1">
            <a:avLst/>
          </a:prstGeom>
          <a:noFill/>
          <a:ln cap="rnd" cmpd="sng" w="15875">
            <a:solidFill>
              <a:srgbClr val="054361"/>
            </a:solidFill>
            <a:prstDash val="solid"/>
            <a:bevel/>
            <a:headEnd len="sm" w="sm" type="none"/>
            <a:tailEnd len="med" w="med" type="triangle"/>
          </a:ln>
        </p:spPr>
      </p:cxnSp>
      <p:cxnSp>
        <p:nvCxnSpPr>
          <p:cNvPr id="1673" name="Google Shape;1673;p171"/>
          <p:cNvCxnSpPr>
            <a:endCxn id="1668" idx="1"/>
          </p:cNvCxnSpPr>
          <p:nvPr/>
        </p:nvCxnSpPr>
        <p:spPr>
          <a:xfrm>
            <a:off x="3708300" y="2769953"/>
            <a:ext cx="1816200" cy="1151100"/>
          </a:xfrm>
          <a:prstGeom prst="straightConnector1">
            <a:avLst/>
          </a:prstGeom>
          <a:noFill/>
          <a:ln cap="rnd" cmpd="sng" w="15875">
            <a:solidFill>
              <a:srgbClr val="054361"/>
            </a:solidFill>
            <a:prstDash val="solid"/>
            <a:bevel/>
            <a:headEnd len="sm" w="sm" type="none"/>
            <a:tailEnd len="med" w="med" type="triangle"/>
          </a:ln>
        </p:spPr>
      </p:cxnSp>
      <p:cxnSp>
        <p:nvCxnSpPr>
          <p:cNvPr id="1674" name="Google Shape;1674;p171"/>
          <p:cNvCxnSpPr>
            <a:endCxn id="1666" idx="1"/>
          </p:cNvCxnSpPr>
          <p:nvPr/>
        </p:nvCxnSpPr>
        <p:spPr>
          <a:xfrm>
            <a:off x="3746400" y="2188040"/>
            <a:ext cx="1701900" cy="81600"/>
          </a:xfrm>
          <a:prstGeom prst="straightConnector1">
            <a:avLst/>
          </a:prstGeom>
          <a:noFill/>
          <a:ln cap="rnd" cmpd="sng" w="15875">
            <a:solidFill>
              <a:srgbClr val="054361"/>
            </a:solidFill>
            <a:prstDash val="solid"/>
            <a:bevel/>
            <a:headEnd len="sm" w="sm" type="none"/>
            <a:tailEnd len="med" w="med" type="triangle"/>
          </a:ln>
        </p:spPr>
      </p:cxnSp>
      <p:cxnSp>
        <p:nvCxnSpPr>
          <p:cNvPr id="1675" name="Google Shape;1675;p171"/>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676" name="Google Shape;1676;p171"/>
          <p:cNvSpPr txBox="1"/>
          <p:nvPr/>
        </p:nvSpPr>
        <p:spPr>
          <a:xfrm>
            <a:off x="5000559" y="697840"/>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
        <p:nvSpPr>
          <p:cNvPr id="1677" name="Google Shape;1677;p171"/>
          <p:cNvSpPr/>
          <p:nvPr/>
        </p:nvSpPr>
        <p:spPr>
          <a:xfrm>
            <a:off x="3136900" y="361350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100</a:t>
            </a:r>
            <a:endParaRPr b="0" i="0" sz="1800" u="none" cap="none" strike="noStrike">
              <a:solidFill>
                <a:srgbClr val="000000"/>
              </a:solidFill>
              <a:latin typeface="Century Gothic"/>
              <a:ea typeface="Century Gothic"/>
              <a:cs typeface="Century Gothic"/>
              <a:sym typeface="Century Gothic"/>
            </a:endParaRPr>
          </a:p>
        </p:txBody>
      </p:sp>
      <p:sp>
        <p:nvSpPr>
          <p:cNvPr id="1678" name="Google Shape;1678;p171"/>
          <p:cNvSpPr/>
          <p:nvPr/>
        </p:nvSpPr>
        <p:spPr>
          <a:xfrm>
            <a:off x="3136900" y="4175881"/>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101</a:t>
            </a:r>
            <a:endParaRPr b="0" i="0" sz="1800" u="none" cap="none" strike="noStrike">
              <a:solidFill>
                <a:srgbClr val="000000"/>
              </a:solidFill>
              <a:latin typeface="Century Gothic"/>
              <a:ea typeface="Century Gothic"/>
              <a:cs typeface="Century Gothic"/>
              <a:sym typeface="Century Gothic"/>
            </a:endParaRPr>
          </a:p>
        </p:txBody>
      </p:sp>
      <p:sp>
        <p:nvSpPr>
          <p:cNvPr id="1679" name="Google Shape;1679;p171"/>
          <p:cNvSpPr/>
          <p:nvPr/>
        </p:nvSpPr>
        <p:spPr>
          <a:xfrm>
            <a:off x="3136900" y="4738253"/>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110</a:t>
            </a:r>
            <a:endParaRPr b="0" i="0" sz="1800" u="none" cap="none" strike="noStrike">
              <a:solidFill>
                <a:srgbClr val="000000"/>
              </a:solidFill>
              <a:latin typeface="Century Gothic"/>
              <a:ea typeface="Century Gothic"/>
              <a:cs typeface="Century Gothic"/>
              <a:sym typeface="Century Gothic"/>
            </a:endParaRPr>
          </a:p>
        </p:txBody>
      </p:sp>
      <p:sp>
        <p:nvSpPr>
          <p:cNvPr id="1680" name="Google Shape;1680;p171"/>
          <p:cNvSpPr/>
          <p:nvPr/>
        </p:nvSpPr>
        <p:spPr>
          <a:xfrm>
            <a:off x="3136900" y="5217560"/>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111</a:t>
            </a:r>
            <a:endParaRPr b="0" i="0" sz="1800" u="none" cap="none" strike="noStrike">
              <a:solidFill>
                <a:srgbClr val="000000"/>
              </a:solidFill>
              <a:latin typeface="Century Gothic"/>
              <a:ea typeface="Century Gothic"/>
              <a:cs typeface="Century Gothic"/>
              <a:sym typeface="Century Gothic"/>
            </a:endParaRPr>
          </a:p>
        </p:txBody>
      </p:sp>
      <p:cxnSp>
        <p:nvCxnSpPr>
          <p:cNvPr id="1681" name="Google Shape;1681;p171"/>
          <p:cNvCxnSpPr>
            <a:endCxn id="1670" idx="1"/>
          </p:cNvCxnSpPr>
          <p:nvPr/>
        </p:nvCxnSpPr>
        <p:spPr>
          <a:xfrm flipH="1" rot="10800000">
            <a:off x="3690051" y="5015963"/>
            <a:ext cx="1871100" cy="368400"/>
          </a:xfrm>
          <a:prstGeom prst="straightConnector1">
            <a:avLst/>
          </a:prstGeom>
          <a:noFill/>
          <a:ln cap="rnd" cmpd="sng" w="15875">
            <a:solidFill>
              <a:srgbClr val="054361"/>
            </a:solidFill>
            <a:prstDash val="solid"/>
            <a:bevel/>
            <a:headEnd len="sm" w="sm" type="none"/>
            <a:tailEnd len="med" w="med" type="triangle"/>
          </a:ln>
        </p:spPr>
      </p:cxnSp>
      <p:cxnSp>
        <p:nvCxnSpPr>
          <p:cNvPr id="1682" name="Google Shape;1682;p171"/>
          <p:cNvCxnSpPr>
            <a:stCxn id="1679" idx="3"/>
          </p:cNvCxnSpPr>
          <p:nvPr/>
        </p:nvCxnSpPr>
        <p:spPr>
          <a:xfrm flipH="1" rot="10800000">
            <a:off x="3746500" y="3999218"/>
            <a:ext cx="1786500" cy="923700"/>
          </a:xfrm>
          <a:prstGeom prst="straightConnector1">
            <a:avLst/>
          </a:prstGeom>
          <a:noFill/>
          <a:ln cap="rnd" cmpd="sng" w="15875">
            <a:solidFill>
              <a:srgbClr val="054361"/>
            </a:solidFill>
            <a:prstDash val="solid"/>
            <a:bevel/>
            <a:headEnd len="sm" w="sm" type="none"/>
            <a:tailEnd len="med" w="med" type="triangle"/>
          </a:ln>
        </p:spPr>
      </p:cxnSp>
      <p:sp>
        <p:nvSpPr>
          <p:cNvPr id="1683" name="Google Shape;1683;p171"/>
          <p:cNvSpPr/>
          <p:nvPr/>
        </p:nvSpPr>
        <p:spPr>
          <a:xfrm>
            <a:off x="5448300" y="278568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5</a:t>
            </a:r>
            <a:endParaRPr b="0" i="0" sz="1800" u="none" cap="none" strike="noStrike">
              <a:solidFill>
                <a:srgbClr val="000000"/>
              </a:solidFill>
              <a:latin typeface="Century Gothic"/>
              <a:ea typeface="Century Gothic"/>
              <a:cs typeface="Century Gothic"/>
              <a:sym typeface="Century Gothic"/>
            </a:endParaRPr>
          </a:p>
        </p:txBody>
      </p:sp>
      <p:sp>
        <p:nvSpPr>
          <p:cNvPr id="1684" name="Google Shape;1684;p171"/>
          <p:cNvSpPr/>
          <p:nvPr/>
        </p:nvSpPr>
        <p:spPr>
          <a:xfrm>
            <a:off x="6121400" y="278568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cxnSp>
        <p:nvCxnSpPr>
          <p:cNvPr id="1685" name="Google Shape;1685;p171"/>
          <p:cNvCxnSpPr>
            <a:endCxn id="1683" idx="1"/>
          </p:cNvCxnSpPr>
          <p:nvPr/>
        </p:nvCxnSpPr>
        <p:spPr>
          <a:xfrm flipH="1" rot="10800000">
            <a:off x="3746400" y="3052087"/>
            <a:ext cx="1701900" cy="1331700"/>
          </a:xfrm>
          <a:prstGeom prst="straightConnector1">
            <a:avLst/>
          </a:prstGeom>
          <a:noFill/>
          <a:ln cap="rnd" cmpd="sng" w="15875">
            <a:solidFill>
              <a:srgbClr val="054361"/>
            </a:solidFill>
            <a:prstDash val="solid"/>
            <a:bevel/>
            <a:headEnd len="sm" w="sm" type="none"/>
            <a:tailEnd len="med" w="med" type="triangle"/>
          </a:ln>
        </p:spPr>
      </p:cxnSp>
      <p:cxnSp>
        <p:nvCxnSpPr>
          <p:cNvPr id="1686" name="Google Shape;1686;p171"/>
          <p:cNvCxnSpPr>
            <a:stCxn id="1677" idx="3"/>
          </p:cNvCxnSpPr>
          <p:nvPr/>
        </p:nvCxnSpPr>
        <p:spPr>
          <a:xfrm flipH="1" rot="10800000">
            <a:off x="3746500" y="1655574"/>
            <a:ext cx="1701900" cy="2142600"/>
          </a:xfrm>
          <a:prstGeom prst="straightConnector1">
            <a:avLst/>
          </a:prstGeom>
          <a:noFill/>
          <a:ln cap="rnd" cmpd="sng" w="15875">
            <a:solidFill>
              <a:srgbClr val="054361"/>
            </a:solidFill>
            <a:prstDash val="solid"/>
            <a:bevel/>
            <a:headEnd len="sm" w="sm" type="none"/>
            <a:tailEnd len="med" w="med" type="triangle"/>
          </a:ln>
        </p:spPr>
      </p:cxnSp>
      <p:sp>
        <p:nvSpPr>
          <p:cNvPr id="1687" name="Google Shape;1687;p171"/>
          <p:cNvSpPr txBox="1"/>
          <p:nvPr/>
        </p:nvSpPr>
        <p:spPr>
          <a:xfrm>
            <a:off x="6907351" y="2536040"/>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depth=3</a:t>
            </a:r>
            <a:endParaRPr b="0" i="0" sz="1800" u="none" cap="none" strike="noStrike">
              <a:solidFill>
                <a:srgbClr val="000000"/>
              </a:solidFill>
              <a:latin typeface="Century Gothic"/>
              <a:ea typeface="Century Gothic"/>
              <a:cs typeface="Century Gothic"/>
              <a:sym typeface="Century Gothic"/>
            </a:endParaRPr>
          </a:p>
        </p:txBody>
      </p:sp>
      <p:cxnSp>
        <p:nvCxnSpPr>
          <p:cNvPr id="1688" name="Google Shape;1688;p171"/>
          <p:cNvCxnSpPr>
            <a:endCxn id="1667" idx="3"/>
          </p:cNvCxnSpPr>
          <p:nvPr/>
        </p:nvCxnSpPr>
        <p:spPr>
          <a:xfrm rot="10800000">
            <a:off x="6794500" y="2268010"/>
            <a:ext cx="659700" cy="300900"/>
          </a:xfrm>
          <a:prstGeom prst="straightConnector1">
            <a:avLst/>
          </a:prstGeom>
          <a:noFill/>
          <a:ln cap="rnd" cmpd="sng" w="15875">
            <a:solidFill>
              <a:srgbClr val="054361"/>
            </a:solidFill>
            <a:prstDash val="solid"/>
            <a:bevel/>
            <a:headEnd len="sm" w="sm" type="none"/>
            <a:tailEnd len="med" w="med" type="triangle"/>
          </a:ln>
        </p:spPr>
      </p:cxnSp>
      <p:cxnSp>
        <p:nvCxnSpPr>
          <p:cNvPr id="1689" name="Google Shape;1689;p171"/>
          <p:cNvCxnSpPr/>
          <p:nvPr/>
        </p:nvCxnSpPr>
        <p:spPr>
          <a:xfrm flipH="1">
            <a:off x="6805613" y="2839136"/>
            <a:ext cx="839787" cy="303453"/>
          </a:xfrm>
          <a:prstGeom prst="straightConnector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17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695" name="Google Shape;1695;p172"/>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696" name="Google Shape;1696;p172"/>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1</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2</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10</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3</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8</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9</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a:t>
                      </a:r>
                      <a:r>
                        <a:rPr b="0" lang="no-NO" sz="1800">
                          <a:solidFill>
                            <a:schemeClr val="lt1"/>
                          </a:solidFill>
                        </a:rPr>
                        <a:t>001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1" lang="no-NO" sz="1800">
                          <a:solidFill>
                            <a:schemeClr val="lt1"/>
                          </a:solidFill>
                        </a:rPr>
                        <a:t>10</a:t>
                      </a:r>
                      <a:endParaRPr b="1"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a:t>
                      </a:r>
                      <a:r>
                        <a:rPr b="1" lang="no-NO" sz="1800">
                          <a:solidFill>
                            <a:schemeClr val="lt1"/>
                          </a:solidFill>
                        </a:rPr>
                        <a:t>010</a:t>
                      </a:r>
                      <a:endParaRPr b="1" sz="1800">
                        <a:solidFill>
                          <a:schemeClr val="lt1"/>
                        </a:solidFill>
                      </a:endParaRPr>
                    </a:p>
                  </a:txBody>
                  <a:tcPr marT="45725" marB="45725" marR="91450" marL="91450"/>
                </a:tc>
              </a:tr>
            </a:tbl>
          </a:graphicData>
        </a:graphic>
      </p:graphicFrame>
      <p:sp>
        <p:nvSpPr>
          <p:cNvPr id="1697" name="Google Shape;1697;p172"/>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000</a:t>
            </a:r>
            <a:endParaRPr b="0" i="0" sz="1800" u="none" cap="none" strike="noStrike">
              <a:solidFill>
                <a:srgbClr val="000000"/>
              </a:solidFill>
              <a:latin typeface="Century Gothic"/>
              <a:ea typeface="Century Gothic"/>
              <a:cs typeface="Century Gothic"/>
              <a:sym typeface="Century Gothic"/>
            </a:endParaRPr>
          </a:p>
        </p:txBody>
      </p:sp>
      <p:sp>
        <p:nvSpPr>
          <p:cNvPr id="1698" name="Google Shape;1698;p172"/>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001</a:t>
            </a:r>
            <a:endParaRPr b="0" i="0" sz="1800" u="none" cap="none" strike="noStrike">
              <a:solidFill>
                <a:srgbClr val="000000"/>
              </a:solidFill>
              <a:latin typeface="Century Gothic"/>
              <a:ea typeface="Century Gothic"/>
              <a:cs typeface="Century Gothic"/>
              <a:sym typeface="Century Gothic"/>
            </a:endParaRPr>
          </a:p>
        </p:txBody>
      </p:sp>
      <p:sp>
        <p:nvSpPr>
          <p:cNvPr id="1699" name="Google Shape;1699;p172"/>
          <p:cNvSpPr/>
          <p:nvPr/>
        </p:nvSpPr>
        <p:spPr>
          <a:xfrm>
            <a:off x="3136900" y="2572029"/>
            <a:ext cx="609600" cy="369330"/>
          </a:xfrm>
          <a:prstGeom prst="rect">
            <a:avLst/>
          </a:prstGeom>
          <a:solidFill>
            <a:srgbClr val="FFFFFF"/>
          </a:solidFill>
          <a:ln cap="rnd" cmpd="sng" w="22225">
            <a:solidFill>
              <a:schemeClr val="dk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010</a:t>
            </a:r>
            <a:endParaRPr b="0" i="0" sz="1800" u="none" cap="none" strike="noStrike">
              <a:solidFill>
                <a:srgbClr val="000000"/>
              </a:solidFill>
              <a:latin typeface="Century Gothic"/>
              <a:ea typeface="Century Gothic"/>
              <a:cs typeface="Century Gothic"/>
              <a:sym typeface="Century Gothic"/>
            </a:endParaRPr>
          </a:p>
        </p:txBody>
      </p:sp>
      <p:sp>
        <p:nvSpPr>
          <p:cNvPr id="1700" name="Google Shape;1700;p172"/>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011</a:t>
            </a:r>
            <a:endParaRPr b="0" i="0" sz="1800" u="none" cap="none" strike="noStrike">
              <a:solidFill>
                <a:srgbClr val="000000"/>
              </a:solidFill>
              <a:latin typeface="Century Gothic"/>
              <a:ea typeface="Century Gothic"/>
              <a:cs typeface="Century Gothic"/>
              <a:sym typeface="Century Gothic"/>
            </a:endParaRPr>
          </a:p>
        </p:txBody>
      </p:sp>
      <p:sp>
        <p:nvSpPr>
          <p:cNvPr id="1701" name="Google Shape;1701;p172"/>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depth=3</a:t>
            </a:r>
            <a:endParaRPr b="0" i="0" sz="1800" u="none" cap="none" strike="noStrike">
              <a:solidFill>
                <a:srgbClr val="000000"/>
              </a:solidFill>
              <a:latin typeface="Century Gothic"/>
              <a:ea typeface="Century Gothic"/>
              <a:cs typeface="Century Gothic"/>
              <a:sym typeface="Century Gothic"/>
            </a:endParaRPr>
          </a:p>
        </p:txBody>
      </p:sp>
      <p:sp>
        <p:nvSpPr>
          <p:cNvPr id="1702" name="Google Shape;1702;p172"/>
          <p:cNvSpPr/>
          <p:nvPr/>
        </p:nvSpPr>
        <p:spPr>
          <a:xfrm>
            <a:off x="54483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4</a:t>
            </a:r>
            <a:endParaRPr b="0" i="0" sz="1800" u="none" cap="none" strike="noStrike">
              <a:solidFill>
                <a:srgbClr val="000000"/>
              </a:solidFill>
              <a:latin typeface="Century Gothic"/>
              <a:ea typeface="Century Gothic"/>
              <a:cs typeface="Century Gothic"/>
              <a:sym typeface="Century Gothic"/>
            </a:endParaRPr>
          </a:p>
        </p:txBody>
      </p:sp>
      <p:sp>
        <p:nvSpPr>
          <p:cNvPr id="1703" name="Google Shape;1703;p172"/>
          <p:cNvSpPr/>
          <p:nvPr/>
        </p:nvSpPr>
        <p:spPr>
          <a:xfrm>
            <a:off x="61214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8</a:t>
            </a:r>
            <a:endParaRPr b="0" i="0" sz="1800" u="none" cap="none" strike="noStrike">
              <a:solidFill>
                <a:srgbClr val="000000"/>
              </a:solidFill>
              <a:latin typeface="Century Gothic"/>
              <a:ea typeface="Century Gothic"/>
              <a:cs typeface="Century Gothic"/>
              <a:sym typeface="Century Gothic"/>
            </a:endParaRPr>
          </a:p>
        </p:txBody>
      </p:sp>
      <p:sp>
        <p:nvSpPr>
          <p:cNvPr id="1704" name="Google Shape;1704;p172"/>
          <p:cNvSpPr/>
          <p:nvPr/>
        </p:nvSpPr>
        <p:spPr>
          <a:xfrm>
            <a:off x="54483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p:txBody>
      </p:sp>
      <p:sp>
        <p:nvSpPr>
          <p:cNvPr id="1705" name="Google Shape;1705;p172"/>
          <p:cNvSpPr/>
          <p:nvPr/>
        </p:nvSpPr>
        <p:spPr>
          <a:xfrm>
            <a:off x="6121400" y="200161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9</a:t>
            </a:r>
            <a:endParaRPr b="0" i="0" sz="1800" u="none" cap="none" strike="noStrike">
              <a:solidFill>
                <a:srgbClr val="000000"/>
              </a:solidFill>
              <a:latin typeface="Century Gothic"/>
              <a:ea typeface="Century Gothic"/>
              <a:cs typeface="Century Gothic"/>
              <a:sym typeface="Century Gothic"/>
            </a:endParaRPr>
          </a:p>
        </p:txBody>
      </p:sp>
      <p:sp>
        <p:nvSpPr>
          <p:cNvPr id="1706" name="Google Shape;1706;p172"/>
          <p:cNvSpPr/>
          <p:nvPr/>
        </p:nvSpPr>
        <p:spPr>
          <a:xfrm>
            <a:off x="5524500" y="36546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a:t>
            </a:r>
            <a:endParaRPr b="0" i="0" sz="1800" u="none" cap="none" strike="noStrike">
              <a:solidFill>
                <a:srgbClr val="000000"/>
              </a:solidFill>
              <a:latin typeface="Century Gothic"/>
              <a:ea typeface="Century Gothic"/>
              <a:cs typeface="Century Gothic"/>
              <a:sym typeface="Century Gothic"/>
            </a:endParaRPr>
          </a:p>
        </p:txBody>
      </p:sp>
      <p:sp>
        <p:nvSpPr>
          <p:cNvPr id="1707" name="Google Shape;1707;p172"/>
          <p:cNvSpPr/>
          <p:nvPr/>
        </p:nvSpPr>
        <p:spPr>
          <a:xfrm>
            <a:off x="6197600" y="36546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6</a:t>
            </a:r>
            <a:endParaRPr b="0" i="0" sz="1800" u="none" cap="none" strike="noStrike">
              <a:solidFill>
                <a:srgbClr val="000000"/>
              </a:solidFill>
              <a:latin typeface="Century Gothic"/>
              <a:ea typeface="Century Gothic"/>
              <a:cs typeface="Century Gothic"/>
              <a:sym typeface="Century Gothic"/>
            </a:endParaRPr>
          </a:p>
        </p:txBody>
      </p:sp>
      <p:sp>
        <p:nvSpPr>
          <p:cNvPr id="1708" name="Google Shape;1708;p172"/>
          <p:cNvSpPr/>
          <p:nvPr/>
        </p:nvSpPr>
        <p:spPr>
          <a:xfrm>
            <a:off x="5561151" y="474956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3</a:t>
            </a:r>
            <a:endParaRPr b="0" i="0" sz="1800" u="none" cap="none" strike="noStrike">
              <a:solidFill>
                <a:srgbClr val="000000"/>
              </a:solidFill>
              <a:latin typeface="Century Gothic"/>
              <a:ea typeface="Century Gothic"/>
              <a:cs typeface="Century Gothic"/>
              <a:sym typeface="Century Gothic"/>
            </a:endParaRPr>
          </a:p>
        </p:txBody>
      </p:sp>
      <p:sp>
        <p:nvSpPr>
          <p:cNvPr id="1709" name="Google Shape;1709;p172"/>
          <p:cNvSpPr/>
          <p:nvPr/>
        </p:nvSpPr>
        <p:spPr>
          <a:xfrm>
            <a:off x="6234251" y="474956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7</a:t>
            </a:r>
            <a:endParaRPr b="0" i="0" sz="1800" u="none" cap="none" strike="noStrike">
              <a:solidFill>
                <a:srgbClr val="000000"/>
              </a:solidFill>
              <a:latin typeface="Century Gothic"/>
              <a:ea typeface="Century Gothic"/>
              <a:cs typeface="Century Gothic"/>
              <a:sym typeface="Century Gothic"/>
            </a:endParaRPr>
          </a:p>
        </p:txBody>
      </p:sp>
      <p:cxnSp>
        <p:nvCxnSpPr>
          <p:cNvPr id="1710" name="Google Shape;1710;p172"/>
          <p:cNvCxnSpPr/>
          <p:nvPr/>
        </p:nvCxnSpPr>
        <p:spPr>
          <a:xfrm>
            <a:off x="3746500" y="3420666"/>
            <a:ext cx="1814651" cy="1537018"/>
          </a:xfrm>
          <a:prstGeom prst="straightConnector1">
            <a:avLst/>
          </a:prstGeom>
          <a:noFill/>
          <a:ln cap="rnd" cmpd="sng" w="15875">
            <a:solidFill>
              <a:srgbClr val="054361"/>
            </a:solidFill>
            <a:prstDash val="solid"/>
            <a:bevel/>
            <a:headEnd len="sm" w="sm" type="none"/>
            <a:tailEnd len="med" w="med" type="triangle"/>
          </a:ln>
        </p:spPr>
      </p:cxnSp>
      <p:cxnSp>
        <p:nvCxnSpPr>
          <p:cNvPr id="1711" name="Google Shape;1711;p172"/>
          <p:cNvCxnSpPr>
            <a:endCxn id="1706" idx="1"/>
          </p:cNvCxnSpPr>
          <p:nvPr/>
        </p:nvCxnSpPr>
        <p:spPr>
          <a:xfrm>
            <a:off x="3708300" y="2769953"/>
            <a:ext cx="1816200" cy="1151100"/>
          </a:xfrm>
          <a:prstGeom prst="straightConnector1">
            <a:avLst/>
          </a:prstGeom>
          <a:noFill/>
          <a:ln cap="rnd" cmpd="sng" w="15875">
            <a:solidFill>
              <a:srgbClr val="054361"/>
            </a:solidFill>
            <a:prstDash val="solid"/>
            <a:bevel/>
            <a:headEnd len="sm" w="sm" type="none"/>
            <a:tailEnd len="med" w="med" type="triangle"/>
          </a:ln>
        </p:spPr>
      </p:cxnSp>
      <p:cxnSp>
        <p:nvCxnSpPr>
          <p:cNvPr id="1712" name="Google Shape;1712;p172"/>
          <p:cNvCxnSpPr>
            <a:endCxn id="1704" idx="1"/>
          </p:cNvCxnSpPr>
          <p:nvPr/>
        </p:nvCxnSpPr>
        <p:spPr>
          <a:xfrm>
            <a:off x="3746400" y="2188040"/>
            <a:ext cx="1701900" cy="81600"/>
          </a:xfrm>
          <a:prstGeom prst="straightConnector1">
            <a:avLst/>
          </a:prstGeom>
          <a:noFill/>
          <a:ln cap="rnd" cmpd="sng" w="15875">
            <a:solidFill>
              <a:srgbClr val="054361"/>
            </a:solidFill>
            <a:prstDash val="solid"/>
            <a:bevel/>
            <a:headEnd len="sm" w="sm" type="none"/>
            <a:tailEnd len="med" w="med" type="triangle"/>
          </a:ln>
        </p:spPr>
      </p:cxnSp>
      <p:cxnSp>
        <p:nvCxnSpPr>
          <p:cNvPr id="1713" name="Google Shape;1713;p172"/>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714" name="Google Shape;1714;p172"/>
          <p:cNvSpPr txBox="1"/>
          <p:nvPr/>
        </p:nvSpPr>
        <p:spPr>
          <a:xfrm>
            <a:off x="5000559" y="697840"/>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
        <p:nvSpPr>
          <p:cNvPr id="1715" name="Google Shape;1715;p172"/>
          <p:cNvSpPr/>
          <p:nvPr/>
        </p:nvSpPr>
        <p:spPr>
          <a:xfrm>
            <a:off x="3136900" y="361350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100</a:t>
            </a:r>
            <a:endParaRPr b="0" i="0" sz="1800" u="none" cap="none" strike="noStrike">
              <a:solidFill>
                <a:srgbClr val="000000"/>
              </a:solidFill>
              <a:latin typeface="Century Gothic"/>
              <a:ea typeface="Century Gothic"/>
              <a:cs typeface="Century Gothic"/>
              <a:sym typeface="Century Gothic"/>
            </a:endParaRPr>
          </a:p>
        </p:txBody>
      </p:sp>
      <p:sp>
        <p:nvSpPr>
          <p:cNvPr id="1716" name="Google Shape;1716;p172"/>
          <p:cNvSpPr/>
          <p:nvPr/>
        </p:nvSpPr>
        <p:spPr>
          <a:xfrm>
            <a:off x="3136900" y="4175881"/>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101</a:t>
            </a:r>
            <a:endParaRPr b="0" i="0" sz="1800" u="none" cap="none" strike="noStrike">
              <a:solidFill>
                <a:srgbClr val="000000"/>
              </a:solidFill>
              <a:latin typeface="Century Gothic"/>
              <a:ea typeface="Century Gothic"/>
              <a:cs typeface="Century Gothic"/>
              <a:sym typeface="Century Gothic"/>
            </a:endParaRPr>
          </a:p>
        </p:txBody>
      </p:sp>
      <p:sp>
        <p:nvSpPr>
          <p:cNvPr id="1717" name="Google Shape;1717;p172"/>
          <p:cNvSpPr/>
          <p:nvPr/>
        </p:nvSpPr>
        <p:spPr>
          <a:xfrm>
            <a:off x="3136900" y="4738253"/>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110</a:t>
            </a:r>
            <a:endParaRPr b="0" i="0" sz="1800" u="none" cap="none" strike="noStrike">
              <a:solidFill>
                <a:srgbClr val="000000"/>
              </a:solidFill>
              <a:latin typeface="Century Gothic"/>
              <a:ea typeface="Century Gothic"/>
              <a:cs typeface="Century Gothic"/>
              <a:sym typeface="Century Gothic"/>
            </a:endParaRPr>
          </a:p>
        </p:txBody>
      </p:sp>
      <p:sp>
        <p:nvSpPr>
          <p:cNvPr id="1718" name="Google Shape;1718;p172"/>
          <p:cNvSpPr/>
          <p:nvPr/>
        </p:nvSpPr>
        <p:spPr>
          <a:xfrm>
            <a:off x="3136900" y="5217560"/>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111</a:t>
            </a:r>
            <a:endParaRPr b="0" i="0" sz="1800" u="none" cap="none" strike="noStrike">
              <a:solidFill>
                <a:srgbClr val="000000"/>
              </a:solidFill>
              <a:latin typeface="Century Gothic"/>
              <a:ea typeface="Century Gothic"/>
              <a:cs typeface="Century Gothic"/>
              <a:sym typeface="Century Gothic"/>
            </a:endParaRPr>
          </a:p>
        </p:txBody>
      </p:sp>
      <p:cxnSp>
        <p:nvCxnSpPr>
          <p:cNvPr id="1719" name="Google Shape;1719;p172"/>
          <p:cNvCxnSpPr>
            <a:endCxn id="1708" idx="1"/>
          </p:cNvCxnSpPr>
          <p:nvPr/>
        </p:nvCxnSpPr>
        <p:spPr>
          <a:xfrm flipH="1" rot="10800000">
            <a:off x="3690051" y="5015963"/>
            <a:ext cx="1871100" cy="368400"/>
          </a:xfrm>
          <a:prstGeom prst="straightConnector1">
            <a:avLst/>
          </a:prstGeom>
          <a:noFill/>
          <a:ln cap="rnd" cmpd="sng" w="15875">
            <a:solidFill>
              <a:srgbClr val="054361"/>
            </a:solidFill>
            <a:prstDash val="solid"/>
            <a:bevel/>
            <a:headEnd len="sm" w="sm" type="none"/>
            <a:tailEnd len="med" w="med" type="triangle"/>
          </a:ln>
        </p:spPr>
      </p:cxnSp>
      <p:cxnSp>
        <p:nvCxnSpPr>
          <p:cNvPr id="1720" name="Google Shape;1720;p172"/>
          <p:cNvCxnSpPr>
            <a:stCxn id="1717" idx="3"/>
          </p:cNvCxnSpPr>
          <p:nvPr/>
        </p:nvCxnSpPr>
        <p:spPr>
          <a:xfrm flipH="1" rot="10800000">
            <a:off x="3746500" y="3999218"/>
            <a:ext cx="1786500" cy="923700"/>
          </a:xfrm>
          <a:prstGeom prst="straightConnector1">
            <a:avLst/>
          </a:prstGeom>
          <a:noFill/>
          <a:ln cap="rnd" cmpd="sng" w="15875">
            <a:solidFill>
              <a:srgbClr val="054361"/>
            </a:solidFill>
            <a:prstDash val="solid"/>
            <a:bevel/>
            <a:headEnd len="sm" w="sm" type="none"/>
            <a:tailEnd len="med" w="med" type="triangle"/>
          </a:ln>
        </p:spPr>
      </p:cxnSp>
      <p:sp>
        <p:nvSpPr>
          <p:cNvPr id="1721" name="Google Shape;1721;p172"/>
          <p:cNvSpPr/>
          <p:nvPr/>
        </p:nvSpPr>
        <p:spPr>
          <a:xfrm>
            <a:off x="5448300" y="278568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5</a:t>
            </a:r>
            <a:endParaRPr b="0" i="0" sz="1800" u="none" cap="none" strike="noStrike">
              <a:solidFill>
                <a:srgbClr val="000000"/>
              </a:solidFill>
              <a:latin typeface="Century Gothic"/>
              <a:ea typeface="Century Gothic"/>
              <a:cs typeface="Century Gothic"/>
              <a:sym typeface="Century Gothic"/>
            </a:endParaRPr>
          </a:p>
        </p:txBody>
      </p:sp>
      <p:sp>
        <p:nvSpPr>
          <p:cNvPr id="1722" name="Google Shape;1722;p172"/>
          <p:cNvSpPr/>
          <p:nvPr/>
        </p:nvSpPr>
        <p:spPr>
          <a:xfrm>
            <a:off x="6121400" y="278568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cxnSp>
        <p:nvCxnSpPr>
          <p:cNvPr id="1723" name="Google Shape;1723;p172"/>
          <p:cNvCxnSpPr>
            <a:endCxn id="1721" idx="1"/>
          </p:cNvCxnSpPr>
          <p:nvPr/>
        </p:nvCxnSpPr>
        <p:spPr>
          <a:xfrm flipH="1" rot="10800000">
            <a:off x="3746400" y="3052087"/>
            <a:ext cx="1701900" cy="1331700"/>
          </a:xfrm>
          <a:prstGeom prst="straightConnector1">
            <a:avLst/>
          </a:prstGeom>
          <a:noFill/>
          <a:ln cap="rnd" cmpd="sng" w="15875">
            <a:solidFill>
              <a:srgbClr val="054361"/>
            </a:solidFill>
            <a:prstDash val="solid"/>
            <a:bevel/>
            <a:headEnd len="sm" w="sm" type="none"/>
            <a:tailEnd len="med" w="med" type="triangle"/>
          </a:ln>
        </p:spPr>
      </p:cxnSp>
      <p:cxnSp>
        <p:nvCxnSpPr>
          <p:cNvPr id="1724" name="Google Shape;1724;p172"/>
          <p:cNvCxnSpPr>
            <a:stCxn id="1715" idx="3"/>
          </p:cNvCxnSpPr>
          <p:nvPr/>
        </p:nvCxnSpPr>
        <p:spPr>
          <a:xfrm flipH="1" rot="10800000">
            <a:off x="3746500" y="1655574"/>
            <a:ext cx="1701900" cy="2142600"/>
          </a:xfrm>
          <a:prstGeom prst="straightConnector1">
            <a:avLst/>
          </a:prstGeom>
          <a:noFill/>
          <a:ln cap="rnd" cmpd="sng" w="15875">
            <a:solidFill>
              <a:srgbClr val="054361"/>
            </a:solidFill>
            <a:prstDash val="solid"/>
            <a:bevel/>
            <a:headEnd len="sm" w="sm" type="none"/>
            <a:tailEnd len="med" w="med" type="triangle"/>
          </a:ln>
        </p:spPr>
      </p:cxnSp>
      <p:sp>
        <p:nvSpPr>
          <p:cNvPr id="1725" name="Google Shape;1725;p172"/>
          <p:cNvSpPr txBox="1"/>
          <p:nvPr/>
        </p:nvSpPr>
        <p:spPr>
          <a:xfrm>
            <a:off x="6907351" y="2536040"/>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depth=3</a:t>
            </a:r>
            <a:endParaRPr b="0" i="0" sz="1800" u="none" cap="none" strike="noStrike">
              <a:solidFill>
                <a:srgbClr val="000000"/>
              </a:solidFill>
              <a:latin typeface="Century Gothic"/>
              <a:ea typeface="Century Gothic"/>
              <a:cs typeface="Century Gothic"/>
              <a:sym typeface="Century Gothic"/>
            </a:endParaRPr>
          </a:p>
        </p:txBody>
      </p:sp>
      <p:cxnSp>
        <p:nvCxnSpPr>
          <p:cNvPr id="1726" name="Google Shape;1726;p172"/>
          <p:cNvCxnSpPr>
            <a:endCxn id="1705" idx="3"/>
          </p:cNvCxnSpPr>
          <p:nvPr/>
        </p:nvCxnSpPr>
        <p:spPr>
          <a:xfrm rot="10800000">
            <a:off x="6794500" y="2268010"/>
            <a:ext cx="659700" cy="300900"/>
          </a:xfrm>
          <a:prstGeom prst="straightConnector1">
            <a:avLst/>
          </a:prstGeom>
          <a:noFill/>
          <a:ln cap="rnd" cmpd="sng" w="15875">
            <a:solidFill>
              <a:srgbClr val="054361"/>
            </a:solidFill>
            <a:prstDash val="solid"/>
            <a:bevel/>
            <a:headEnd len="sm" w="sm" type="none"/>
            <a:tailEnd len="med" w="med" type="triangle"/>
          </a:ln>
        </p:spPr>
      </p:cxnSp>
      <p:cxnSp>
        <p:nvCxnSpPr>
          <p:cNvPr id="1727" name="Google Shape;1727;p172"/>
          <p:cNvCxnSpPr/>
          <p:nvPr/>
        </p:nvCxnSpPr>
        <p:spPr>
          <a:xfrm flipH="1">
            <a:off x="6805613" y="2839136"/>
            <a:ext cx="839787" cy="303453"/>
          </a:xfrm>
          <a:prstGeom prst="straightConnector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17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733" name="Google Shape;1733;p17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734" name="Google Shape;1734;p173"/>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1</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2</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10</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3</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8</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9</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a:t>
                      </a:r>
                      <a:r>
                        <a:rPr b="0" lang="no-NO" sz="1800">
                          <a:solidFill>
                            <a:schemeClr val="lt1"/>
                          </a:solidFill>
                        </a:rPr>
                        <a:t>001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1" lang="no-NO" sz="1800">
                          <a:solidFill>
                            <a:schemeClr val="lt1"/>
                          </a:solidFill>
                        </a:rPr>
                        <a:t>10</a:t>
                      </a:r>
                      <a:endParaRPr b="1"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a:t>
                      </a:r>
                      <a:r>
                        <a:rPr b="1" lang="no-NO" sz="1800">
                          <a:solidFill>
                            <a:schemeClr val="lt1"/>
                          </a:solidFill>
                        </a:rPr>
                        <a:t>010</a:t>
                      </a:r>
                      <a:endParaRPr b="1" sz="1800">
                        <a:solidFill>
                          <a:schemeClr val="lt1"/>
                        </a:solidFill>
                      </a:endParaRPr>
                    </a:p>
                  </a:txBody>
                  <a:tcPr marT="45725" marB="45725" marR="91450" marL="91450"/>
                </a:tc>
              </a:tr>
            </a:tbl>
          </a:graphicData>
        </a:graphic>
      </p:graphicFrame>
      <p:sp>
        <p:nvSpPr>
          <p:cNvPr id="1735" name="Google Shape;1735;p173"/>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000</a:t>
            </a:r>
            <a:endParaRPr b="0" i="0" sz="1800" u="none" cap="none" strike="noStrike">
              <a:solidFill>
                <a:srgbClr val="000000"/>
              </a:solidFill>
              <a:latin typeface="Century Gothic"/>
              <a:ea typeface="Century Gothic"/>
              <a:cs typeface="Century Gothic"/>
              <a:sym typeface="Century Gothic"/>
            </a:endParaRPr>
          </a:p>
        </p:txBody>
      </p:sp>
      <p:sp>
        <p:nvSpPr>
          <p:cNvPr id="1736" name="Google Shape;1736;p173"/>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001</a:t>
            </a:r>
            <a:endParaRPr b="0" i="0" sz="1800" u="none" cap="none" strike="noStrike">
              <a:solidFill>
                <a:srgbClr val="000000"/>
              </a:solidFill>
              <a:latin typeface="Century Gothic"/>
              <a:ea typeface="Century Gothic"/>
              <a:cs typeface="Century Gothic"/>
              <a:sym typeface="Century Gothic"/>
            </a:endParaRPr>
          </a:p>
        </p:txBody>
      </p:sp>
      <p:sp>
        <p:nvSpPr>
          <p:cNvPr id="1737" name="Google Shape;1737;p173"/>
          <p:cNvSpPr/>
          <p:nvPr/>
        </p:nvSpPr>
        <p:spPr>
          <a:xfrm>
            <a:off x="3136900" y="2572029"/>
            <a:ext cx="609600" cy="369330"/>
          </a:xfrm>
          <a:prstGeom prst="rect">
            <a:avLst/>
          </a:prstGeom>
          <a:solidFill>
            <a:srgbClr val="FFFFFF"/>
          </a:solidFill>
          <a:ln cap="rnd" cmpd="sng" w="22225">
            <a:solidFill>
              <a:schemeClr val="dk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010</a:t>
            </a:r>
            <a:endParaRPr b="0" i="0" sz="1800" u="none" cap="none" strike="noStrike">
              <a:solidFill>
                <a:srgbClr val="000000"/>
              </a:solidFill>
              <a:latin typeface="Century Gothic"/>
              <a:ea typeface="Century Gothic"/>
              <a:cs typeface="Century Gothic"/>
              <a:sym typeface="Century Gothic"/>
            </a:endParaRPr>
          </a:p>
        </p:txBody>
      </p:sp>
      <p:sp>
        <p:nvSpPr>
          <p:cNvPr id="1738" name="Google Shape;1738;p173"/>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011</a:t>
            </a:r>
            <a:endParaRPr b="0" i="0" sz="1800" u="none" cap="none" strike="noStrike">
              <a:solidFill>
                <a:srgbClr val="000000"/>
              </a:solidFill>
              <a:latin typeface="Century Gothic"/>
              <a:ea typeface="Century Gothic"/>
              <a:cs typeface="Century Gothic"/>
              <a:sym typeface="Century Gothic"/>
            </a:endParaRPr>
          </a:p>
        </p:txBody>
      </p:sp>
      <p:sp>
        <p:nvSpPr>
          <p:cNvPr id="1739" name="Google Shape;1739;p173"/>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depth=3</a:t>
            </a:r>
            <a:endParaRPr b="0" i="0" sz="1800" u="none" cap="none" strike="noStrike">
              <a:solidFill>
                <a:srgbClr val="000000"/>
              </a:solidFill>
              <a:latin typeface="Century Gothic"/>
              <a:ea typeface="Century Gothic"/>
              <a:cs typeface="Century Gothic"/>
              <a:sym typeface="Century Gothic"/>
            </a:endParaRPr>
          </a:p>
        </p:txBody>
      </p:sp>
      <p:sp>
        <p:nvSpPr>
          <p:cNvPr id="1740" name="Google Shape;1740;p173"/>
          <p:cNvSpPr/>
          <p:nvPr/>
        </p:nvSpPr>
        <p:spPr>
          <a:xfrm>
            <a:off x="54483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4</a:t>
            </a:r>
            <a:endParaRPr b="0" i="0" sz="1800" u="none" cap="none" strike="noStrike">
              <a:solidFill>
                <a:srgbClr val="000000"/>
              </a:solidFill>
              <a:latin typeface="Century Gothic"/>
              <a:ea typeface="Century Gothic"/>
              <a:cs typeface="Century Gothic"/>
              <a:sym typeface="Century Gothic"/>
            </a:endParaRPr>
          </a:p>
        </p:txBody>
      </p:sp>
      <p:sp>
        <p:nvSpPr>
          <p:cNvPr id="1741" name="Google Shape;1741;p173"/>
          <p:cNvSpPr/>
          <p:nvPr/>
        </p:nvSpPr>
        <p:spPr>
          <a:xfrm>
            <a:off x="61214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8</a:t>
            </a:r>
            <a:endParaRPr b="0" i="0" sz="1800" u="none" cap="none" strike="noStrike">
              <a:solidFill>
                <a:srgbClr val="000000"/>
              </a:solidFill>
              <a:latin typeface="Century Gothic"/>
              <a:ea typeface="Century Gothic"/>
              <a:cs typeface="Century Gothic"/>
              <a:sym typeface="Century Gothic"/>
            </a:endParaRPr>
          </a:p>
        </p:txBody>
      </p:sp>
      <p:sp>
        <p:nvSpPr>
          <p:cNvPr id="1742" name="Google Shape;1742;p173"/>
          <p:cNvSpPr/>
          <p:nvPr/>
        </p:nvSpPr>
        <p:spPr>
          <a:xfrm>
            <a:off x="54483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p:txBody>
      </p:sp>
      <p:sp>
        <p:nvSpPr>
          <p:cNvPr id="1743" name="Google Shape;1743;p173"/>
          <p:cNvSpPr/>
          <p:nvPr/>
        </p:nvSpPr>
        <p:spPr>
          <a:xfrm>
            <a:off x="6121400" y="200161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9</a:t>
            </a:r>
            <a:endParaRPr b="0" i="0" sz="1800" u="none" cap="none" strike="noStrike">
              <a:solidFill>
                <a:srgbClr val="000000"/>
              </a:solidFill>
              <a:latin typeface="Century Gothic"/>
              <a:ea typeface="Century Gothic"/>
              <a:cs typeface="Century Gothic"/>
              <a:sym typeface="Century Gothic"/>
            </a:endParaRPr>
          </a:p>
        </p:txBody>
      </p:sp>
      <p:sp>
        <p:nvSpPr>
          <p:cNvPr id="1744" name="Google Shape;1744;p173"/>
          <p:cNvSpPr/>
          <p:nvPr/>
        </p:nvSpPr>
        <p:spPr>
          <a:xfrm>
            <a:off x="5524500" y="36546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a:t>
            </a:r>
            <a:endParaRPr b="0" i="0" sz="1800" u="none" cap="none" strike="noStrike">
              <a:solidFill>
                <a:srgbClr val="000000"/>
              </a:solidFill>
              <a:latin typeface="Century Gothic"/>
              <a:ea typeface="Century Gothic"/>
              <a:cs typeface="Century Gothic"/>
              <a:sym typeface="Century Gothic"/>
            </a:endParaRPr>
          </a:p>
        </p:txBody>
      </p:sp>
      <p:sp>
        <p:nvSpPr>
          <p:cNvPr id="1745" name="Google Shape;1745;p173"/>
          <p:cNvSpPr/>
          <p:nvPr/>
        </p:nvSpPr>
        <p:spPr>
          <a:xfrm>
            <a:off x="6197600" y="365465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6</a:t>
            </a:r>
            <a:endParaRPr b="0" i="0" sz="1800" u="none" cap="none" strike="noStrike">
              <a:solidFill>
                <a:srgbClr val="000000"/>
              </a:solidFill>
              <a:latin typeface="Century Gothic"/>
              <a:ea typeface="Century Gothic"/>
              <a:cs typeface="Century Gothic"/>
              <a:sym typeface="Century Gothic"/>
            </a:endParaRPr>
          </a:p>
        </p:txBody>
      </p:sp>
      <p:sp>
        <p:nvSpPr>
          <p:cNvPr id="1746" name="Google Shape;1746;p173"/>
          <p:cNvSpPr/>
          <p:nvPr/>
        </p:nvSpPr>
        <p:spPr>
          <a:xfrm>
            <a:off x="5561151" y="474956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3</a:t>
            </a:r>
            <a:endParaRPr b="0" i="0" sz="1800" u="none" cap="none" strike="noStrike">
              <a:solidFill>
                <a:srgbClr val="000000"/>
              </a:solidFill>
              <a:latin typeface="Century Gothic"/>
              <a:ea typeface="Century Gothic"/>
              <a:cs typeface="Century Gothic"/>
              <a:sym typeface="Century Gothic"/>
            </a:endParaRPr>
          </a:p>
        </p:txBody>
      </p:sp>
      <p:sp>
        <p:nvSpPr>
          <p:cNvPr id="1747" name="Google Shape;1747;p173"/>
          <p:cNvSpPr/>
          <p:nvPr/>
        </p:nvSpPr>
        <p:spPr>
          <a:xfrm>
            <a:off x="6234251" y="4749563"/>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7</a:t>
            </a:r>
            <a:endParaRPr b="0" i="0" sz="1800" u="none" cap="none" strike="noStrike">
              <a:solidFill>
                <a:srgbClr val="000000"/>
              </a:solidFill>
              <a:latin typeface="Century Gothic"/>
              <a:ea typeface="Century Gothic"/>
              <a:cs typeface="Century Gothic"/>
              <a:sym typeface="Century Gothic"/>
            </a:endParaRPr>
          </a:p>
        </p:txBody>
      </p:sp>
      <p:cxnSp>
        <p:nvCxnSpPr>
          <p:cNvPr id="1748" name="Google Shape;1748;p173"/>
          <p:cNvCxnSpPr/>
          <p:nvPr/>
        </p:nvCxnSpPr>
        <p:spPr>
          <a:xfrm>
            <a:off x="3746500" y="3420666"/>
            <a:ext cx="1814651" cy="1537018"/>
          </a:xfrm>
          <a:prstGeom prst="straightConnector1">
            <a:avLst/>
          </a:prstGeom>
          <a:noFill/>
          <a:ln cap="rnd" cmpd="sng" w="15875">
            <a:solidFill>
              <a:srgbClr val="054361"/>
            </a:solidFill>
            <a:prstDash val="solid"/>
            <a:bevel/>
            <a:headEnd len="sm" w="sm" type="none"/>
            <a:tailEnd len="med" w="med" type="triangle"/>
          </a:ln>
        </p:spPr>
      </p:cxnSp>
      <p:cxnSp>
        <p:nvCxnSpPr>
          <p:cNvPr id="1749" name="Google Shape;1749;p173"/>
          <p:cNvCxnSpPr>
            <a:endCxn id="1744" idx="1"/>
          </p:cNvCxnSpPr>
          <p:nvPr/>
        </p:nvCxnSpPr>
        <p:spPr>
          <a:xfrm>
            <a:off x="3708300" y="2769953"/>
            <a:ext cx="1816200" cy="1151100"/>
          </a:xfrm>
          <a:prstGeom prst="straightConnector1">
            <a:avLst/>
          </a:prstGeom>
          <a:noFill/>
          <a:ln cap="rnd" cmpd="sng" w="15875">
            <a:solidFill>
              <a:srgbClr val="054361"/>
            </a:solidFill>
            <a:prstDash val="solid"/>
            <a:bevel/>
            <a:headEnd len="sm" w="sm" type="none"/>
            <a:tailEnd len="med" w="med" type="triangle"/>
          </a:ln>
        </p:spPr>
      </p:cxnSp>
      <p:cxnSp>
        <p:nvCxnSpPr>
          <p:cNvPr id="1750" name="Google Shape;1750;p173"/>
          <p:cNvCxnSpPr>
            <a:endCxn id="1742" idx="1"/>
          </p:cNvCxnSpPr>
          <p:nvPr/>
        </p:nvCxnSpPr>
        <p:spPr>
          <a:xfrm>
            <a:off x="3746400" y="2188040"/>
            <a:ext cx="1701900" cy="81600"/>
          </a:xfrm>
          <a:prstGeom prst="straightConnector1">
            <a:avLst/>
          </a:prstGeom>
          <a:noFill/>
          <a:ln cap="rnd" cmpd="sng" w="15875">
            <a:solidFill>
              <a:srgbClr val="054361"/>
            </a:solidFill>
            <a:prstDash val="solid"/>
            <a:bevel/>
            <a:headEnd len="sm" w="sm" type="none"/>
            <a:tailEnd len="med" w="med" type="triangle"/>
          </a:ln>
        </p:spPr>
      </p:cxnSp>
      <p:cxnSp>
        <p:nvCxnSpPr>
          <p:cNvPr id="1751" name="Google Shape;1751;p173"/>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752" name="Google Shape;1752;p173"/>
          <p:cNvSpPr txBox="1"/>
          <p:nvPr/>
        </p:nvSpPr>
        <p:spPr>
          <a:xfrm>
            <a:off x="5000559" y="697840"/>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
        <p:nvSpPr>
          <p:cNvPr id="1753" name="Google Shape;1753;p173"/>
          <p:cNvSpPr/>
          <p:nvPr/>
        </p:nvSpPr>
        <p:spPr>
          <a:xfrm>
            <a:off x="3136900" y="361350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100</a:t>
            </a:r>
            <a:endParaRPr b="0" i="0" sz="1800" u="none" cap="none" strike="noStrike">
              <a:solidFill>
                <a:srgbClr val="000000"/>
              </a:solidFill>
              <a:latin typeface="Century Gothic"/>
              <a:ea typeface="Century Gothic"/>
              <a:cs typeface="Century Gothic"/>
              <a:sym typeface="Century Gothic"/>
            </a:endParaRPr>
          </a:p>
        </p:txBody>
      </p:sp>
      <p:sp>
        <p:nvSpPr>
          <p:cNvPr id="1754" name="Google Shape;1754;p173"/>
          <p:cNvSpPr/>
          <p:nvPr/>
        </p:nvSpPr>
        <p:spPr>
          <a:xfrm>
            <a:off x="3136900" y="4175881"/>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101</a:t>
            </a:r>
            <a:endParaRPr b="0" i="0" sz="1800" u="none" cap="none" strike="noStrike">
              <a:solidFill>
                <a:srgbClr val="000000"/>
              </a:solidFill>
              <a:latin typeface="Century Gothic"/>
              <a:ea typeface="Century Gothic"/>
              <a:cs typeface="Century Gothic"/>
              <a:sym typeface="Century Gothic"/>
            </a:endParaRPr>
          </a:p>
        </p:txBody>
      </p:sp>
      <p:sp>
        <p:nvSpPr>
          <p:cNvPr id="1755" name="Google Shape;1755;p173"/>
          <p:cNvSpPr/>
          <p:nvPr/>
        </p:nvSpPr>
        <p:spPr>
          <a:xfrm>
            <a:off x="3136900" y="4738253"/>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110</a:t>
            </a:r>
            <a:endParaRPr b="0" i="0" sz="1800" u="none" cap="none" strike="noStrike">
              <a:solidFill>
                <a:srgbClr val="000000"/>
              </a:solidFill>
              <a:latin typeface="Century Gothic"/>
              <a:ea typeface="Century Gothic"/>
              <a:cs typeface="Century Gothic"/>
              <a:sym typeface="Century Gothic"/>
            </a:endParaRPr>
          </a:p>
        </p:txBody>
      </p:sp>
      <p:sp>
        <p:nvSpPr>
          <p:cNvPr id="1756" name="Google Shape;1756;p173"/>
          <p:cNvSpPr/>
          <p:nvPr/>
        </p:nvSpPr>
        <p:spPr>
          <a:xfrm>
            <a:off x="3136900" y="5217560"/>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111</a:t>
            </a:r>
            <a:endParaRPr b="0" i="0" sz="1800" u="none" cap="none" strike="noStrike">
              <a:solidFill>
                <a:srgbClr val="000000"/>
              </a:solidFill>
              <a:latin typeface="Century Gothic"/>
              <a:ea typeface="Century Gothic"/>
              <a:cs typeface="Century Gothic"/>
              <a:sym typeface="Century Gothic"/>
            </a:endParaRPr>
          </a:p>
        </p:txBody>
      </p:sp>
      <p:cxnSp>
        <p:nvCxnSpPr>
          <p:cNvPr id="1757" name="Google Shape;1757;p173"/>
          <p:cNvCxnSpPr>
            <a:endCxn id="1746" idx="1"/>
          </p:cNvCxnSpPr>
          <p:nvPr/>
        </p:nvCxnSpPr>
        <p:spPr>
          <a:xfrm flipH="1" rot="10800000">
            <a:off x="3690051" y="5015963"/>
            <a:ext cx="1871100" cy="368400"/>
          </a:xfrm>
          <a:prstGeom prst="straightConnector1">
            <a:avLst/>
          </a:prstGeom>
          <a:noFill/>
          <a:ln cap="rnd" cmpd="sng" w="15875">
            <a:solidFill>
              <a:srgbClr val="054361"/>
            </a:solidFill>
            <a:prstDash val="solid"/>
            <a:bevel/>
            <a:headEnd len="sm" w="sm" type="none"/>
            <a:tailEnd len="med" w="med" type="triangle"/>
          </a:ln>
        </p:spPr>
      </p:cxnSp>
      <p:cxnSp>
        <p:nvCxnSpPr>
          <p:cNvPr id="1758" name="Google Shape;1758;p173"/>
          <p:cNvCxnSpPr>
            <a:stCxn id="1755" idx="3"/>
          </p:cNvCxnSpPr>
          <p:nvPr/>
        </p:nvCxnSpPr>
        <p:spPr>
          <a:xfrm flipH="1" rot="10800000">
            <a:off x="3746500" y="3999218"/>
            <a:ext cx="1786500" cy="923700"/>
          </a:xfrm>
          <a:prstGeom prst="straightConnector1">
            <a:avLst/>
          </a:prstGeom>
          <a:noFill/>
          <a:ln cap="rnd" cmpd="sng" w="15875">
            <a:solidFill>
              <a:srgbClr val="054361"/>
            </a:solidFill>
            <a:prstDash val="solid"/>
            <a:bevel/>
            <a:headEnd len="sm" w="sm" type="none"/>
            <a:tailEnd len="med" w="med" type="triangle"/>
          </a:ln>
        </p:spPr>
      </p:cxnSp>
      <p:sp>
        <p:nvSpPr>
          <p:cNvPr id="1759" name="Google Shape;1759;p173"/>
          <p:cNvSpPr/>
          <p:nvPr/>
        </p:nvSpPr>
        <p:spPr>
          <a:xfrm>
            <a:off x="5448300" y="278568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5</a:t>
            </a:r>
            <a:endParaRPr b="0" i="0" sz="1800" u="none" cap="none" strike="noStrike">
              <a:solidFill>
                <a:srgbClr val="000000"/>
              </a:solidFill>
              <a:latin typeface="Century Gothic"/>
              <a:ea typeface="Century Gothic"/>
              <a:cs typeface="Century Gothic"/>
              <a:sym typeface="Century Gothic"/>
            </a:endParaRPr>
          </a:p>
        </p:txBody>
      </p:sp>
      <p:sp>
        <p:nvSpPr>
          <p:cNvPr id="1760" name="Google Shape;1760;p173"/>
          <p:cNvSpPr/>
          <p:nvPr/>
        </p:nvSpPr>
        <p:spPr>
          <a:xfrm>
            <a:off x="6121400" y="278568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cxnSp>
        <p:nvCxnSpPr>
          <p:cNvPr id="1761" name="Google Shape;1761;p173"/>
          <p:cNvCxnSpPr>
            <a:endCxn id="1759" idx="1"/>
          </p:cNvCxnSpPr>
          <p:nvPr/>
        </p:nvCxnSpPr>
        <p:spPr>
          <a:xfrm flipH="1" rot="10800000">
            <a:off x="3746400" y="3052087"/>
            <a:ext cx="1701900" cy="1331700"/>
          </a:xfrm>
          <a:prstGeom prst="straightConnector1">
            <a:avLst/>
          </a:prstGeom>
          <a:noFill/>
          <a:ln cap="rnd" cmpd="sng" w="15875">
            <a:solidFill>
              <a:srgbClr val="054361"/>
            </a:solidFill>
            <a:prstDash val="solid"/>
            <a:bevel/>
            <a:headEnd len="sm" w="sm" type="none"/>
            <a:tailEnd len="med" w="med" type="triangle"/>
          </a:ln>
        </p:spPr>
      </p:cxnSp>
      <p:cxnSp>
        <p:nvCxnSpPr>
          <p:cNvPr id="1762" name="Google Shape;1762;p173"/>
          <p:cNvCxnSpPr>
            <a:stCxn id="1753" idx="3"/>
          </p:cNvCxnSpPr>
          <p:nvPr/>
        </p:nvCxnSpPr>
        <p:spPr>
          <a:xfrm flipH="1" rot="10800000">
            <a:off x="3746500" y="1655574"/>
            <a:ext cx="1701900" cy="2142600"/>
          </a:xfrm>
          <a:prstGeom prst="straightConnector1">
            <a:avLst/>
          </a:prstGeom>
          <a:noFill/>
          <a:ln cap="rnd" cmpd="sng" w="15875">
            <a:solidFill>
              <a:srgbClr val="054361"/>
            </a:solidFill>
            <a:prstDash val="solid"/>
            <a:bevel/>
            <a:headEnd len="sm" w="sm" type="none"/>
            <a:tailEnd len="med" w="med" type="triangle"/>
          </a:ln>
        </p:spPr>
      </p:cxnSp>
      <p:sp>
        <p:nvSpPr>
          <p:cNvPr id="1763" name="Google Shape;1763;p173"/>
          <p:cNvSpPr txBox="1"/>
          <p:nvPr/>
        </p:nvSpPr>
        <p:spPr>
          <a:xfrm>
            <a:off x="6907351" y="2536040"/>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depth=3</a:t>
            </a:r>
            <a:endParaRPr b="0" i="0" sz="1800" u="none" cap="none" strike="noStrike">
              <a:solidFill>
                <a:srgbClr val="000000"/>
              </a:solidFill>
              <a:latin typeface="Century Gothic"/>
              <a:ea typeface="Century Gothic"/>
              <a:cs typeface="Century Gothic"/>
              <a:sym typeface="Century Gothic"/>
            </a:endParaRPr>
          </a:p>
        </p:txBody>
      </p:sp>
      <p:cxnSp>
        <p:nvCxnSpPr>
          <p:cNvPr id="1764" name="Google Shape;1764;p173"/>
          <p:cNvCxnSpPr>
            <a:endCxn id="1743" idx="3"/>
          </p:cNvCxnSpPr>
          <p:nvPr/>
        </p:nvCxnSpPr>
        <p:spPr>
          <a:xfrm rot="10800000">
            <a:off x="6794500" y="2268010"/>
            <a:ext cx="659700" cy="300900"/>
          </a:xfrm>
          <a:prstGeom prst="straightConnector1">
            <a:avLst/>
          </a:prstGeom>
          <a:noFill/>
          <a:ln cap="rnd" cmpd="sng" w="15875">
            <a:solidFill>
              <a:srgbClr val="054361"/>
            </a:solidFill>
            <a:prstDash val="solid"/>
            <a:bevel/>
            <a:headEnd len="sm" w="sm" type="none"/>
            <a:tailEnd len="med" w="med" type="triangle"/>
          </a:ln>
        </p:spPr>
      </p:cxnSp>
      <p:cxnSp>
        <p:nvCxnSpPr>
          <p:cNvPr id="1765" name="Google Shape;1765;p173"/>
          <p:cNvCxnSpPr/>
          <p:nvPr/>
        </p:nvCxnSpPr>
        <p:spPr>
          <a:xfrm flipH="1">
            <a:off x="6805613" y="2839136"/>
            <a:ext cx="839787" cy="303453"/>
          </a:xfrm>
          <a:prstGeom prst="straightConnector1">
            <a:avLst/>
          </a:prstGeom>
          <a:noFill/>
          <a:ln cap="rnd" cmpd="sng" w="15875">
            <a:solidFill>
              <a:srgbClr val="054361"/>
            </a:solidFill>
            <a:prstDash val="solid"/>
            <a:bevel/>
            <a:headEnd len="sm" w="sm" type="none"/>
            <a:tailEnd len="med" w="med" type="triangle"/>
          </a:ln>
        </p:spPr>
      </p:cxnSp>
      <p:sp>
        <p:nvSpPr>
          <p:cNvPr id="1766" name="Google Shape;1766;p173"/>
          <p:cNvSpPr txBox="1"/>
          <p:nvPr/>
        </p:nvSpPr>
        <p:spPr>
          <a:xfrm>
            <a:off x="7099300" y="3683321"/>
            <a:ext cx="131862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IKKE PLASS!</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Google Shape;1771;p17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772" name="Google Shape;1772;p174"/>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1773" name="Google Shape;1773;p174"/>
          <p:cNvGraphicFramePr/>
          <p:nvPr/>
        </p:nvGraphicFramePr>
        <p:xfrm>
          <a:off x="0" y="1161626"/>
          <a:ext cx="3000000" cy="3000000"/>
        </p:xfrm>
        <a:graphic>
          <a:graphicData uri="http://schemas.openxmlformats.org/drawingml/2006/table">
            <a:tbl>
              <a:tblPr bandRow="1" firstRow="1">
                <a:noFill/>
                <a:tableStyleId>{906CD106-9F42-4B0F-B9EC-3C1E958D2C3D}</a:tableStyleId>
              </a:tblPr>
              <a:tblGrid>
                <a:gridCol w="1047750"/>
                <a:gridCol w="1047750"/>
              </a:tblGrid>
              <a:tr h="370850">
                <a:tc>
                  <a:txBody>
                    <a:bodyPr>
                      <a:noAutofit/>
                    </a:bodyPr>
                    <a:lstStyle/>
                    <a:p>
                      <a:pPr indent="0" lvl="0" marL="0" marR="0" rtl="0" algn="r">
                        <a:spcBef>
                          <a:spcPts val="0"/>
                        </a:spcBef>
                        <a:spcAft>
                          <a:spcPts val="0"/>
                        </a:spcAft>
                        <a:buNone/>
                      </a:pPr>
                      <a:r>
                        <a:rPr lang="no-NO" sz="1800">
                          <a:solidFill>
                            <a:schemeClr val="lt1"/>
                          </a:solidFill>
                        </a:rPr>
                        <a:t>K</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H(k)</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1</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2</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10</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3</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00</a:t>
                      </a:r>
                      <a:r>
                        <a:rPr b="0" lang="no-NO" sz="1800">
                          <a:solidFill>
                            <a:schemeClr val="lt1"/>
                          </a:solidFill>
                        </a:rPr>
                        <a:t>11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4</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5</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0101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6</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7</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0111</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8</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1000</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0" lang="no-NO" sz="1800">
                          <a:solidFill>
                            <a:schemeClr val="lt1"/>
                          </a:solidFill>
                        </a:rPr>
                        <a:t>9</a:t>
                      </a:r>
                      <a:endParaRPr b="0"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a:t>
                      </a:r>
                      <a:r>
                        <a:rPr b="0" lang="no-NO" sz="1800">
                          <a:solidFill>
                            <a:schemeClr val="lt1"/>
                          </a:solidFill>
                        </a:rPr>
                        <a:t>001</a:t>
                      </a:r>
                      <a:endParaRPr b="0"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b="1" lang="no-NO" sz="1800">
                          <a:solidFill>
                            <a:schemeClr val="lt1"/>
                          </a:solidFill>
                        </a:rPr>
                        <a:t>10</a:t>
                      </a:r>
                      <a:endParaRPr b="1"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1</a:t>
                      </a:r>
                      <a:r>
                        <a:rPr b="1" lang="no-NO" sz="1800">
                          <a:solidFill>
                            <a:schemeClr val="lt1"/>
                          </a:solidFill>
                        </a:rPr>
                        <a:t>010</a:t>
                      </a:r>
                      <a:endParaRPr b="1" sz="1800">
                        <a:solidFill>
                          <a:schemeClr val="lt1"/>
                        </a:solidFill>
                      </a:endParaRPr>
                    </a:p>
                  </a:txBody>
                  <a:tcPr marT="45725" marB="45725" marR="91450" marL="91450"/>
                </a:tc>
              </a:tr>
            </a:tbl>
          </a:graphicData>
        </a:graphic>
      </p:graphicFrame>
      <p:sp>
        <p:nvSpPr>
          <p:cNvPr id="1774" name="Google Shape;1774;p174"/>
          <p:cNvSpPr/>
          <p:nvPr/>
        </p:nvSpPr>
        <p:spPr>
          <a:xfrm>
            <a:off x="3136900" y="1447285"/>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000</a:t>
            </a:r>
            <a:endParaRPr b="0" i="0" sz="1800" u="none" cap="none" strike="noStrike">
              <a:solidFill>
                <a:srgbClr val="000000"/>
              </a:solidFill>
              <a:latin typeface="Century Gothic"/>
              <a:ea typeface="Century Gothic"/>
              <a:cs typeface="Century Gothic"/>
              <a:sym typeface="Century Gothic"/>
            </a:endParaRPr>
          </a:p>
        </p:txBody>
      </p:sp>
      <p:sp>
        <p:nvSpPr>
          <p:cNvPr id="1775" name="Google Shape;1775;p174"/>
          <p:cNvSpPr/>
          <p:nvPr/>
        </p:nvSpPr>
        <p:spPr>
          <a:xfrm>
            <a:off x="3136900" y="2009657"/>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001</a:t>
            </a:r>
            <a:endParaRPr b="0" i="0" sz="1800" u="none" cap="none" strike="noStrike">
              <a:solidFill>
                <a:srgbClr val="000000"/>
              </a:solidFill>
              <a:latin typeface="Century Gothic"/>
              <a:ea typeface="Century Gothic"/>
              <a:cs typeface="Century Gothic"/>
              <a:sym typeface="Century Gothic"/>
            </a:endParaRPr>
          </a:p>
        </p:txBody>
      </p:sp>
      <p:sp>
        <p:nvSpPr>
          <p:cNvPr id="1776" name="Google Shape;1776;p174"/>
          <p:cNvSpPr/>
          <p:nvPr/>
        </p:nvSpPr>
        <p:spPr>
          <a:xfrm>
            <a:off x="3136900" y="2572029"/>
            <a:ext cx="609600" cy="369330"/>
          </a:xfrm>
          <a:prstGeom prst="rect">
            <a:avLst/>
          </a:prstGeom>
          <a:solidFill>
            <a:srgbClr val="FFFFFF"/>
          </a:solidFill>
          <a:ln cap="rnd" cmpd="sng" w="22225">
            <a:solidFill>
              <a:schemeClr val="dk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010</a:t>
            </a:r>
            <a:endParaRPr b="0" i="0" sz="1800" u="none" cap="none" strike="noStrike">
              <a:solidFill>
                <a:srgbClr val="000000"/>
              </a:solidFill>
              <a:latin typeface="Century Gothic"/>
              <a:ea typeface="Century Gothic"/>
              <a:cs typeface="Century Gothic"/>
              <a:sym typeface="Century Gothic"/>
            </a:endParaRPr>
          </a:p>
        </p:txBody>
      </p:sp>
      <p:sp>
        <p:nvSpPr>
          <p:cNvPr id="1777" name="Google Shape;1777;p174"/>
          <p:cNvSpPr/>
          <p:nvPr/>
        </p:nvSpPr>
        <p:spPr>
          <a:xfrm>
            <a:off x="3136900" y="3051336"/>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011</a:t>
            </a:r>
            <a:endParaRPr b="0" i="0" sz="1800" u="none" cap="none" strike="noStrike">
              <a:solidFill>
                <a:srgbClr val="000000"/>
              </a:solidFill>
              <a:latin typeface="Century Gothic"/>
              <a:ea typeface="Century Gothic"/>
              <a:cs typeface="Century Gothic"/>
              <a:sym typeface="Century Gothic"/>
            </a:endParaRPr>
          </a:p>
        </p:txBody>
      </p:sp>
      <p:sp>
        <p:nvSpPr>
          <p:cNvPr id="1778" name="Google Shape;1778;p174"/>
          <p:cNvSpPr txBox="1"/>
          <p:nvPr/>
        </p:nvSpPr>
        <p:spPr>
          <a:xfrm>
            <a:off x="2641600" y="838302"/>
            <a:ext cx="187006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Global depth=3</a:t>
            </a:r>
            <a:endParaRPr b="0" i="0" sz="1800" u="none" cap="none" strike="noStrike">
              <a:solidFill>
                <a:srgbClr val="000000"/>
              </a:solidFill>
              <a:latin typeface="Century Gothic"/>
              <a:ea typeface="Century Gothic"/>
              <a:cs typeface="Century Gothic"/>
              <a:sym typeface="Century Gothic"/>
            </a:endParaRPr>
          </a:p>
        </p:txBody>
      </p:sp>
      <p:sp>
        <p:nvSpPr>
          <p:cNvPr id="1779" name="Google Shape;1779;p174"/>
          <p:cNvSpPr/>
          <p:nvPr/>
        </p:nvSpPr>
        <p:spPr>
          <a:xfrm>
            <a:off x="54483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4</a:t>
            </a:r>
            <a:endParaRPr b="0" i="0" sz="1800" u="none" cap="none" strike="noStrike">
              <a:solidFill>
                <a:srgbClr val="000000"/>
              </a:solidFill>
              <a:latin typeface="Century Gothic"/>
              <a:ea typeface="Century Gothic"/>
              <a:cs typeface="Century Gothic"/>
              <a:sym typeface="Century Gothic"/>
            </a:endParaRPr>
          </a:p>
        </p:txBody>
      </p:sp>
      <p:sp>
        <p:nvSpPr>
          <p:cNvPr id="1780" name="Google Shape;1780;p174"/>
          <p:cNvSpPr/>
          <p:nvPr/>
        </p:nvSpPr>
        <p:spPr>
          <a:xfrm>
            <a:off x="6121400" y="1235126"/>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8</a:t>
            </a:r>
            <a:endParaRPr b="0" i="0" sz="1800" u="none" cap="none" strike="noStrike">
              <a:solidFill>
                <a:srgbClr val="000000"/>
              </a:solidFill>
              <a:latin typeface="Century Gothic"/>
              <a:ea typeface="Century Gothic"/>
              <a:cs typeface="Century Gothic"/>
              <a:sym typeface="Century Gothic"/>
            </a:endParaRPr>
          </a:p>
        </p:txBody>
      </p:sp>
      <p:sp>
        <p:nvSpPr>
          <p:cNvPr id="1781" name="Google Shape;1781;p174"/>
          <p:cNvSpPr/>
          <p:nvPr/>
        </p:nvSpPr>
        <p:spPr>
          <a:xfrm>
            <a:off x="5448300" y="200324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p:txBody>
      </p:sp>
      <p:sp>
        <p:nvSpPr>
          <p:cNvPr id="1782" name="Google Shape;1782;p174"/>
          <p:cNvSpPr/>
          <p:nvPr/>
        </p:nvSpPr>
        <p:spPr>
          <a:xfrm>
            <a:off x="6121400" y="200161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9</a:t>
            </a:r>
            <a:endParaRPr b="0" i="0" sz="1800" u="none" cap="none" strike="noStrike">
              <a:solidFill>
                <a:srgbClr val="000000"/>
              </a:solidFill>
              <a:latin typeface="Century Gothic"/>
              <a:ea typeface="Century Gothic"/>
              <a:cs typeface="Century Gothic"/>
              <a:sym typeface="Century Gothic"/>
            </a:endParaRPr>
          </a:p>
        </p:txBody>
      </p:sp>
      <p:sp>
        <p:nvSpPr>
          <p:cNvPr id="1783" name="Google Shape;1783;p174"/>
          <p:cNvSpPr/>
          <p:nvPr/>
        </p:nvSpPr>
        <p:spPr>
          <a:xfrm>
            <a:off x="5437187" y="3476932"/>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a:t>
            </a:r>
            <a:endParaRPr b="0" i="0" sz="1800" u="none" cap="none" strike="noStrike">
              <a:solidFill>
                <a:srgbClr val="000000"/>
              </a:solidFill>
              <a:latin typeface="Century Gothic"/>
              <a:ea typeface="Century Gothic"/>
              <a:cs typeface="Century Gothic"/>
              <a:sym typeface="Century Gothic"/>
            </a:endParaRPr>
          </a:p>
        </p:txBody>
      </p:sp>
      <p:sp>
        <p:nvSpPr>
          <p:cNvPr id="1784" name="Google Shape;1784;p174"/>
          <p:cNvSpPr/>
          <p:nvPr/>
        </p:nvSpPr>
        <p:spPr>
          <a:xfrm>
            <a:off x="6110287" y="3475302"/>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1" i="0" lang="no-NO" sz="1800" u="none" cap="none" strike="noStrike">
                <a:solidFill>
                  <a:srgbClr val="000000"/>
                </a:solidFill>
                <a:latin typeface="Century Gothic"/>
                <a:ea typeface="Century Gothic"/>
                <a:cs typeface="Century Gothic"/>
                <a:sym typeface="Century Gothic"/>
              </a:rPr>
              <a:t>10</a:t>
            </a:r>
            <a:endParaRPr b="1" i="0" sz="1800" u="none" cap="none" strike="noStrike">
              <a:solidFill>
                <a:srgbClr val="000000"/>
              </a:solidFill>
              <a:latin typeface="Century Gothic"/>
              <a:ea typeface="Century Gothic"/>
              <a:cs typeface="Century Gothic"/>
              <a:sym typeface="Century Gothic"/>
            </a:endParaRPr>
          </a:p>
        </p:txBody>
      </p:sp>
      <p:sp>
        <p:nvSpPr>
          <p:cNvPr id="1785" name="Google Shape;1785;p174"/>
          <p:cNvSpPr/>
          <p:nvPr/>
        </p:nvSpPr>
        <p:spPr>
          <a:xfrm>
            <a:off x="5531851" y="511596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3</a:t>
            </a:r>
            <a:endParaRPr b="0" i="0" sz="1800" u="none" cap="none" strike="noStrike">
              <a:solidFill>
                <a:srgbClr val="000000"/>
              </a:solidFill>
              <a:latin typeface="Century Gothic"/>
              <a:ea typeface="Century Gothic"/>
              <a:cs typeface="Century Gothic"/>
              <a:sym typeface="Century Gothic"/>
            </a:endParaRPr>
          </a:p>
        </p:txBody>
      </p:sp>
      <p:sp>
        <p:nvSpPr>
          <p:cNvPr id="1786" name="Google Shape;1786;p174"/>
          <p:cNvSpPr/>
          <p:nvPr/>
        </p:nvSpPr>
        <p:spPr>
          <a:xfrm>
            <a:off x="6204951" y="5115960"/>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7</a:t>
            </a:r>
            <a:endParaRPr b="0" i="0" sz="1800" u="none" cap="none" strike="noStrike">
              <a:solidFill>
                <a:srgbClr val="000000"/>
              </a:solidFill>
              <a:latin typeface="Century Gothic"/>
              <a:ea typeface="Century Gothic"/>
              <a:cs typeface="Century Gothic"/>
              <a:sym typeface="Century Gothic"/>
            </a:endParaRPr>
          </a:p>
        </p:txBody>
      </p:sp>
      <p:cxnSp>
        <p:nvCxnSpPr>
          <p:cNvPr id="1787" name="Google Shape;1787;p174"/>
          <p:cNvCxnSpPr/>
          <p:nvPr/>
        </p:nvCxnSpPr>
        <p:spPr>
          <a:xfrm>
            <a:off x="3746500" y="3420666"/>
            <a:ext cx="1785351" cy="1851717"/>
          </a:xfrm>
          <a:prstGeom prst="straightConnector1">
            <a:avLst/>
          </a:prstGeom>
          <a:noFill/>
          <a:ln cap="rnd" cmpd="sng" w="15875">
            <a:solidFill>
              <a:srgbClr val="054361"/>
            </a:solidFill>
            <a:prstDash val="solid"/>
            <a:bevel/>
            <a:headEnd len="sm" w="sm" type="none"/>
            <a:tailEnd len="med" w="med" type="triangle"/>
          </a:ln>
        </p:spPr>
      </p:cxnSp>
      <p:cxnSp>
        <p:nvCxnSpPr>
          <p:cNvPr id="1788" name="Google Shape;1788;p174"/>
          <p:cNvCxnSpPr>
            <a:endCxn id="1783" idx="1"/>
          </p:cNvCxnSpPr>
          <p:nvPr/>
        </p:nvCxnSpPr>
        <p:spPr>
          <a:xfrm>
            <a:off x="3620987" y="2592232"/>
            <a:ext cx="1816200" cy="1151100"/>
          </a:xfrm>
          <a:prstGeom prst="straightConnector1">
            <a:avLst/>
          </a:prstGeom>
          <a:noFill/>
          <a:ln cap="rnd" cmpd="sng" w="15875">
            <a:solidFill>
              <a:srgbClr val="054361"/>
            </a:solidFill>
            <a:prstDash val="solid"/>
            <a:bevel/>
            <a:headEnd len="sm" w="sm" type="none"/>
            <a:tailEnd len="med" w="med" type="triangle"/>
          </a:ln>
        </p:spPr>
      </p:cxnSp>
      <p:cxnSp>
        <p:nvCxnSpPr>
          <p:cNvPr id="1789" name="Google Shape;1789;p174"/>
          <p:cNvCxnSpPr>
            <a:endCxn id="1781" idx="1"/>
          </p:cNvCxnSpPr>
          <p:nvPr/>
        </p:nvCxnSpPr>
        <p:spPr>
          <a:xfrm>
            <a:off x="3746400" y="2188040"/>
            <a:ext cx="1701900" cy="81600"/>
          </a:xfrm>
          <a:prstGeom prst="straightConnector1">
            <a:avLst/>
          </a:prstGeom>
          <a:noFill/>
          <a:ln cap="rnd" cmpd="sng" w="15875">
            <a:solidFill>
              <a:srgbClr val="054361"/>
            </a:solidFill>
            <a:prstDash val="solid"/>
            <a:bevel/>
            <a:headEnd len="sm" w="sm" type="none"/>
            <a:tailEnd len="med" w="med" type="triangle"/>
          </a:ln>
        </p:spPr>
      </p:cxnSp>
      <p:cxnSp>
        <p:nvCxnSpPr>
          <p:cNvPr id="1790" name="Google Shape;1790;p174"/>
          <p:cNvCxnSpPr/>
          <p:nvPr/>
        </p:nvCxnSpPr>
        <p:spPr>
          <a:xfrm flipH="1" rot="10800000">
            <a:off x="3746500" y="1447284"/>
            <a:ext cx="1701800" cy="208154"/>
          </a:xfrm>
          <a:prstGeom prst="straightConnector1">
            <a:avLst/>
          </a:prstGeom>
          <a:noFill/>
          <a:ln cap="rnd" cmpd="sng" w="15875">
            <a:solidFill>
              <a:srgbClr val="054361"/>
            </a:solidFill>
            <a:prstDash val="solid"/>
            <a:bevel/>
            <a:headEnd len="sm" w="sm" type="none"/>
            <a:tailEnd len="med" w="med" type="triangle"/>
          </a:ln>
        </p:spPr>
      </p:cxnSp>
      <p:sp>
        <p:nvSpPr>
          <p:cNvPr id="1791" name="Google Shape;1791;p174"/>
          <p:cNvSpPr txBox="1"/>
          <p:nvPr/>
        </p:nvSpPr>
        <p:spPr>
          <a:xfrm>
            <a:off x="5000559" y="697840"/>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sp>
        <p:nvSpPr>
          <p:cNvPr id="1792" name="Google Shape;1792;p174"/>
          <p:cNvSpPr/>
          <p:nvPr/>
        </p:nvSpPr>
        <p:spPr>
          <a:xfrm>
            <a:off x="3136900" y="3613509"/>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100</a:t>
            </a:r>
            <a:endParaRPr b="0" i="0" sz="1800" u="none" cap="none" strike="noStrike">
              <a:solidFill>
                <a:srgbClr val="000000"/>
              </a:solidFill>
              <a:latin typeface="Century Gothic"/>
              <a:ea typeface="Century Gothic"/>
              <a:cs typeface="Century Gothic"/>
              <a:sym typeface="Century Gothic"/>
            </a:endParaRPr>
          </a:p>
        </p:txBody>
      </p:sp>
      <p:sp>
        <p:nvSpPr>
          <p:cNvPr id="1793" name="Google Shape;1793;p174"/>
          <p:cNvSpPr/>
          <p:nvPr/>
        </p:nvSpPr>
        <p:spPr>
          <a:xfrm>
            <a:off x="3136900" y="4175881"/>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101</a:t>
            </a:r>
            <a:endParaRPr b="0" i="0" sz="1800" u="none" cap="none" strike="noStrike">
              <a:solidFill>
                <a:srgbClr val="000000"/>
              </a:solidFill>
              <a:latin typeface="Century Gothic"/>
              <a:ea typeface="Century Gothic"/>
              <a:cs typeface="Century Gothic"/>
              <a:sym typeface="Century Gothic"/>
            </a:endParaRPr>
          </a:p>
        </p:txBody>
      </p:sp>
      <p:sp>
        <p:nvSpPr>
          <p:cNvPr id="1794" name="Google Shape;1794;p174"/>
          <p:cNvSpPr/>
          <p:nvPr/>
        </p:nvSpPr>
        <p:spPr>
          <a:xfrm>
            <a:off x="3136900" y="4738253"/>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110</a:t>
            </a:r>
            <a:endParaRPr b="0" i="0" sz="1800" u="none" cap="none" strike="noStrike">
              <a:solidFill>
                <a:srgbClr val="000000"/>
              </a:solidFill>
              <a:latin typeface="Century Gothic"/>
              <a:ea typeface="Century Gothic"/>
              <a:cs typeface="Century Gothic"/>
              <a:sym typeface="Century Gothic"/>
            </a:endParaRPr>
          </a:p>
        </p:txBody>
      </p:sp>
      <p:sp>
        <p:nvSpPr>
          <p:cNvPr id="1795" name="Google Shape;1795;p174"/>
          <p:cNvSpPr/>
          <p:nvPr/>
        </p:nvSpPr>
        <p:spPr>
          <a:xfrm>
            <a:off x="3136900" y="5217560"/>
            <a:ext cx="6096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111</a:t>
            </a:r>
            <a:endParaRPr b="0" i="0" sz="1800" u="none" cap="none" strike="noStrike">
              <a:solidFill>
                <a:srgbClr val="000000"/>
              </a:solidFill>
              <a:latin typeface="Century Gothic"/>
              <a:ea typeface="Century Gothic"/>
              <a:cs typeface="Century Gothic"/>
              <a:sym typeface="Century Gothic"/>
            </a:endParaRPr>
          </a:p>
        </p:txBody>
      </p:sp>
      <p:cxnSp>
        <p:nvCxnSpPr>
          <p:cNvPr id="1796" name="Google Shape;1796;p174"/>
          <p:cNvCxnSpPr>
            <a:endCxn id="1785" idx="1"/>
          </p:cNvCxnSpPr>
          <p:nvPr/>
        </p:nvCxnSpPr>
        <p:spPr>
          <a:xfrm flipH="1" rot="10800000">
            <a:off x="3660751" y="5382360"/>
            <a:ext cx="1871100" cy="368400"/>
          </a:xfrm>
          <a:prstGeom prst="straightConnector1">
            <a:avLst/>
          </a:prstGeom>
          <a:noFill/>
          <a:ln cap="rnd" cmpd="sng" w="15875">
            <a:solidFill>
              <a:srgbClr val="054361"/>
            </a:solidFill>
            <a:prstDash val="solid"/>
            <a:bevel/>
            <a:headEnd len="sm" w="sm" type="none"/>
            <a:tailEnd len="med" w="med" type="triangle"/>
          </a:ln>
        </p:spPr>
      </p:cxnSp>
      <p:cxnSp>
        <p:nvCxnSpPr>
          <p:cNvPr id="1797" name="Google Shape;1797;p174"/>
          <p:cNvCxnSpPr>
            <a:stCxn id="1794" idx="3"/>
            <a:endCxn id="1798" idx="1"/>
          </p:cNvCxnSpPr>
          <p:nvPr/>
        </p:nvCxnSpPr>
        <p:spPr>
          <a:xfrm flipH="1" rot="10800000">
            <a:off x="3746500" y="4626518"/>
            <a:ext cx="1728900" cy="296400"/>
          </a:xfrm>
          <a:prstGeom prst="straightConnector1">
            <a:avLst/>
          </a:prstGeom>
          <a:noFill/>
          <a:ln cap="rnd" cmpd="sng" w="15875">
            <a:solidFill>
              <a:srgbClr val="054361"/>
            </a:solidFill>
            <a:prstDash val="solid"/>
            <a:bevel/>
            <a:headEnd len="sm" w="sm" type="none"/>
            <a:tailEnd len="med" w="med" type="triangle"/>
          </a:ln>
        </p:spPr>
      </p:cxnSp>
      <p:sp>
        <p:nvSpPr>
          <p:cNvPr id="1799" name="Google Shape;1799;p174"/>
          <p:cNvSpPr/>
          <p:nvPr/>
        </p:nvSpPr>
        <p:spPr>
          <a:xfrm>
            <a:off x="5448300" y="278568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5</a:t>
            </a:r>
            <a:endParaRPr b="0" i="0" sz="1800" u="none" cap="none" strike="noStrike">
              <a:solidFill>
                <a:srgbClr val="000000"/>
              </a:solidFill>
              <a:latin typeface="Century Gothic"/>
              <a:ea typeface="Century Gothic"/>
              <a:cs typeface="Century Gothic"/>
              <a:sym typeface="Century Gothic"/>
            </a:endParaRPr>
          </a:p>
        </p:txBody>
      </p:sp>
      <p:sp>
        <p:nvSpPr>
          <p:cNvPr id="1800" name="Google Shape;1800;p174"/>
          <p:cNvSpPr/>
          <p:nvPr/>
        </p:nvSpPr>
        <p:spPr>
          <a:xfrm>
            <a:off x="6121400" y="278568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cxnSp>
        <p:nvCxnSpPr>
          <p:cNvPr id="1801" name="Google Shape;1801;p174"/>
          <p:cNvCxnSpPr>
            <a:endCxn id="1799" idx="1"/>
          </p:cNvCxnSpPr>
          <p:nvPr/>
        </p:nvCxnSpPr>
        <p:spPr>
          <a:xfrm flipH="1" rot="10800000">
            <a:off x="3746400" y="3052087"/>
            <a:ext cx="1701900" cy="1331700"/>
          </a:xfrm>
          <a:prstGeom prst="straightConnector1">
            <a:avLst/>
          </a:prstGeom>
          <a:noFill/>
          <a:ln cap="rnd" cmpd="sng" w="15875">
            <a:solidFill>
              <a:srgbClr val="054361"/>
            </a:solidFill>
            <a:prstDash val="solid"/>
            <a:bevel/>
            <a:headEnd len="sm" w="sm" type="none"/>
            <a:tailEnd len="med" w="med" type="triangle"/>
          </a:ln>
        </p:spPr>
      </p:cxnSp>
      <p:cxnSp>
        <p:nvCxnSpPr>
          <p:cNvPr id="1802" name="Google Shape;1802;p174"/>
          <p:cNvCxnSpPr>
            <a:stCxn id="1792" idx="3"/>
          </p:cNvCxnSpPr>
          <p:nvPr/>
        </p:nvCxnSpPr>
        <p:spPr>
          <a:xfrm flipH="1" rot="10800000">
            <a:off x="3746500" y="1655574"/>
            <a:ext cx="1701900" cy="2142600"/>
          </a:xfrm>
          <a:prstGeom prst="straightConnector1">
            <a:avLst/>
          </a:prstGeom>
          <a:noFill/>
          <a:ln cap="rnd" cmpd="sng" w="15875">
            <a:solidFill>
              <a:srgbClr val="054361"/>
            </a:solidFill>
            <a:prstDash val="solid"/>
            <a:bevel/>
            <a:headEnd len="sm" w="sm" type="none"/>
            <a:tailEnd len="med" w="med" type="triangle"/>
          </a:ln>
        </p:spPr>
      </p:cxnSp>
      <p:sp>
        <p:nvSpPr>
          <p:cNvPr id="1803" name="Google Shape;1803;p174"/>
          <p:cNvSpPr txBox="1"/>
          <p:nvPr/>
        </p:nvSpPr>
        <p:spPr>
          <a:xfrm>
            <a:off x="6907351" y="2536040"/>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depth=3</a:t>
            </a:r>
            <a:endParaRPr b="0" i="0" sz="1800" u="none" cap="none" strike="noStrike">
              <a:solidFill>
                <a:srgbClr val="000000"/>
              </a:solidFill>
              <a:latin typeface="Century Gothic"/>
              <a:ea typeface="Century Gothic"/>
              <a:cs typeface="Century Gothic"/>
              <a:sym typeface="Century Gothic"/>
            </a:endParaRPr>
          </a:p>
        </p:txBody>
      </p:sp>
      <p:cxnSp>
        <p:nvCxnSpPr>
          <p:cNvPr id="1804" name="Google Shape;1804;p174"/>
          <p:cNvCxnSpPr>
            <a:endCxn id="1782" idx="3"/>
          </p:cNvCxnSpPr>
          <p:nvPr/>
        </p:nvCxnSpPr>
        <p:spPr>
          <a:xfrm rot="10800000">
            <a:off x="6794500" y="2268010"/>
            <a:ext cx="659700" cy="300900"/>
          </a:xfrm>
          <a:prstGeom prst="straightConnector1">
            <a:avLst/>
          </a:prstGeom>
          <a:noFill/>
          <a:ln cap="rnd" cmpd="sng" w="15875">
            <a:solidFill>
              <a:srgbClr val="054361"/>
            </a:solidFill>
            <a:prstDash val="solid"/>
            <a:bevel/>
            <a:headEnd len="sm" w="sm" type="none"/>
            <a:tailEnd len="med" w="med" type="triangle"/>
          </a:ln>
        </p:spPr>
      </p:cxnSp>
      <p:cxnSp>
        <p:nvCxnSpPr>
          <p:cNvPr id="1805" name="Google Shape;1805;p174"/>
          <p:cNvCxnSpPr/>
          <p:nvPr/>
        </p:nvCxnSpPr>
        <p:spPr>
          <a:xfrm flipH="1">
            <a:off x="6805613" y="2839136"/>
            <a:ext cx="839787" cy="303453"/>
          </a:xfrm>
          <a:prstGeom prst="straightConnector1">
            <a:avLst/>
          </a:prstGeom>
          <a:noFill/>
          <a:ln cap="rnd" cmpd="sng" w="15875">
            <a:solidFill>
              <a:srgbClr val="054361"/>
            </a:solidFill>
            <a:prstDash val="solid"/>
            <a:bevel/>
            <a:headEnd len="sm" w="sm" type="none"/>
            <a:tailEnd len="med" w="med" type="triangle"/>
          </a:ln>
        </p:spPr>
      </p:cxnSp>
      <p:sp>
        <p:nvSpPr>
          <p:cNvPr id="1798" name="Google Shape;1798;p174"/>
          <p:cNvSpPr/>
          <p:nvPr/>
        </p:nvSpPr>
        <p:spPr>
          <a:xfrm>
            <a:off x="5475287" y="436024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6</a:t>
            </a:r>
            <a:endParaRPr b="0" i="0" sz="1800" u="none" cap="none" strike="noStrike">
              <a:solidFill>
                <a:srgbClr val="000000"/>
              </a:solidFill>
              <a:latin typeface="Century Gothic"/>
              <a:ea typeface="Century Gothic"/>
              <a:cs typeface="Century Gothic"/>
              <a:sym typeface="Century Gothic"/>
            </a:endParaRPr>
          </a:p>
        </p:txBody>
      </p:sp>
      <p:sp>
        <p:nvSpPr>
          <p:cNvPr id="1806" name="Google Shape;1806;p174"/>
          <p:cNvSpPr/>
          <p:nvPr/>
        </p:nvSpPr>
        <p:spPr>
          <a:xfrm>
            <a:off x="6148387" y="4360247"/>
            <a:ext cx="673100" cy="5328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cxnSp>
        <p:nvCxnSpPr>
          <p:cNvPr id="1807" name="Google Shape;1807;p174"/>
          <p:cNvCxnSpPr/>
          <p:nvPr/>
        </p:nvCxnSpPr>
        <p:spPr>
          <a:xfrm flipH="1">
            <a:off x="6821487" y="2918617"/>
            <a:ext cx="1281113" cy="824715"/>
          </a:xfrm>
          <a:prstGeom prst="straightConnector1">
            <a:avLst/>
          </a:prstGeom>
          <a:noFill/>
          <a:ln cap="rnd" cmpd="sng" w="15875">
            <a:solidFill>
              <a:srgbClr val="054361"/>
            </a:solidFill>
            <a:prstDash val="solid"/>
            <a:bevel/>
            <a:headEnd len="sm" w="sm" type="none"/>
            <a:tailEnd len="med" w="med" type="triangle"/>
          </a:ln>
        </p:spPr>
      </p:cxnSp>
      <p:cxnSp>
        <p:nvCxnSpPr>
          <p:cNvPr id="1808" name="Google Shape;1808;p174"/>
          <p:cNvCxnSpPr>
            <a:endCxn id="1806" idx="3"/>
          </p:cNvCxnSpPr>
          <p:nvPr/>
        </p:nvCxnSpPr>
        <p:spPr>
          <a:xfrm flipH="1">
            <a:off x="6821487" y="2941247"/>
            <a:ext cx="1508100" cy="1685400"/>
          </a:xfrm>
          <a:prstGeom prst="straightConnector1">
            <a:avLst/>
          </a:prstGeom>
          <a:noFill/>
          <a:ln cap="rnd" cmpd="sng" w="15875">
            <a:solidFill>
              <a:srgbClr val="054361"/>
            </a:solidFill>
            <a:prstDash val="solid"/>
            <a:bevel/>
            <a:headEnd len="sm" w="sm" type="none"/>
            <a:tailEnd len="med" w="med" type="triangle"/>
          </a:ln>
        </p:spPr>
      </p:cxnSp>
      <p:cxnSp>
        <p:nvCxnSpPr>
          <p:cNvPr id="1809" name="Google Shape;1809;p174"/>
          <p:cNvCxnSpPr/>
          <p:nvPr/>
        </p:nvCxnSpPr>
        <p:spPr>
          <a:xfrm flipH="1">
            <a:off x="6599091" y="952500"/>
            <a:ext cx="22078" cy="209126"/>
          </a:xfrm>
          <a:prstGeom prst="straightConnector1">
            <a:avLst/>
          </a:prstGeom>
          <a:noFill/>
          <a:ln cap="rnd" cmpd="sng" w="15875">
            <a:solidFill>
              <a:srgbClr val="054361"/>
            </a:solidFill>
            <a:prstDash val="solid"/>
            <a:bevel/>
            <a:headEnd len="sm" w="sm" type="none"/>
            <a:tailEnd len="med" w="med" type="triangle"/>
          </a:ln>
        </p:spPr>
      </p:cxnSp>
      <p:sp>
        <p:nvSpPr>
          <p:cNvPr id="1810" name="Google Shape;1810;p174"/>
          <p:cNvSpPr txBox="1"/>
          <p:nvPr/>
        </p:nvSpPr>
        <p:spPr>
          <a:xfrm>
            <a:off x="5344460" y="6078015"/>
            <a:ext cx="17209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Local depth=2</a:t>
            </a:r>
            <a:endParaRPr b="0" i="0" sz="1800" u="none" cap="none" strike="noStrike">
              <a:solidFill>
                <a:srgbClr val="000000"/>
              </a:solidFill>
              <a:latin typeface="Century Gothic"/>
              <a:ea typeface="Century Gothic"/>
              <a:cs typeface="Century Gothic"/>
              <a:sym typeface="Century Gothic"/>
            </a:endParaRPr>
          </a:p>
        </p:txBody>
      </p:sp>
      <p:cxnSp>
        <p:nvCxnSpPr>
          <p:cNvPr id="1811" name="Google Shape;1811;p174"/>
          <p:cNvCxnSpPr/>
          <p:nvPr/>
        </p:nvCxnSpPr>
        <p:spPr>
          <a:xfrm rot="10800000">
            <a:off x="6660317" y="5717762"/>
            <a:ext cx="69620" cy="380118"/>
          </a:xfrm>
          <a:prstGeom prst="straightConnector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5" name="Shape 1815"/>
        <p:cNvGrpSpPr/>
        <p:nvPr/>
      </p:nvGrpSpPr>
      <p:grpSpPr>
        <a:xfrm>
          <a:off x="0" y="0"/>
          <a:ext cx="0" cy="0"/>
          <a:chOff x="0" y="0"/>
          <a:chExt cx="0" cy="0"/>
        </a:xfrm>
      </p:grpSpPr>
      <p:pic>
        <p:nvPicPr>
          <p:cNvPr descr="Into the wall" id="1816" name="Google Shape;1816;p175" title="Bizkit the Sleep Walking Dog">
            <a:hlinkClick r:id="rId3"/>
          </p:cNvPr>
          <p:cNvPicPr preferRelativeResize="0"/>
          <p:nvPr/>
        </p:nvPicPr>
        <p:blipFill>
          <a:blip r:embed="rId4">
            <a:alphaModFix/>
          </a:blip>
          <a:stretch>
            <a:fillRect/>
          </a:stretch>
        </p:blipFill>
        <p:spPr>
          <a:xfrm>
            <a:off x="971601" y="1"/>
            <a:ext cx="9144000" cy="68580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sp>
        <p:nvSpPr>
          <p:cNvPr id="1821" name="Google Shape;1821;p176"/>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NESTED LOOP JOIN</a:t>
            </a:r>
            <a:endParaRPr/>
          </a:p>
        </p:txBody>
      </p:sp>
      <p:sp>
        <p:nvSpPr>
          <p:cNvPr id="1822" name="Google Shape;1822;p176"/>
          <p:cNvSpPr txBox="1"/>
          <p:nvPr>
            <p:ph idx="1" type="body"/>
          </p:nvPr>
        </p:nvSpPr>
        <p:spPr>
          <a:xfrm>
            <a:off x="741360" y="1270000"/>
            <a:ext cx="8534401" cy="3615267"/>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Ønsker alltid å ha flest av den raden med minst blokker.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p:txBody>
      </p:sp>
      <p:pic>
        <p:nvPicPr>
          <p:cNvPr id="1823" name="Google Shape;1823;p176"/>
          <p:cNvPicPr preferRelativeResize="0"/>
          <p:nvPr/>
        </p:nvPicPr>
        <p:blipFill rotWithShape="1">
          <a:blip r:embed="rId3">
            <a:alphaModFix/>
          </a:blip>
          <a:srcRect b="0" l="0" r="0" t="0"/>
          <a:stretch/>
        </p:blipFill>
        <p:spPr>
          <a:xfrm>
            <a:off x="277811" y="2507723"/>
            <a:ext cx="9461501" cy="4064001"/>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7" name="Shape 1827"/>
        <p:cNvGrpSpPr/>
        <p:nvPr/>
      </p:nvGrpSpPr>
      <p:grpSpPr>
        <a:xfrm>
          <a:off x="0" y="0"/>
          <a:ext cx="0" cy="0"/>
          <a:chOff x="0" y="0"/>
          <a:chExt cx="0" cy="0"/>
        </a:xfrm>
      </p:grpSpPr>
      <p:sp>
        <p:nvSpPr>
          <p:cNvPr id="1828" name="Google Shape;1828;p177"/>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829" name="Google Shape;1829;p177"/>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0F496F"/>
                </a:solidFill>
                <a:latin typeface="Century Gothic"/>
                <a:ea typeface="Century Gothic"/>
                <a:cs typeface="Century Gothic"/>
                <a:sym typeface="Century Gothic"/>
              </a:rPr>
              <a:t>Fakultet =                                                Student= </a:t>
            </a:r>
            <a:endParaRPr b="0" i="0" sz="2000" u="none" cap="none" strike="noStrike">
              <a:solidFill>
                <a:srgbClr val="0F496F"/>
              </a:solidFill>
              <a:latin typeface="Century Gothic"/>
              <a:ea typeface="Century Gothic"/>
              <a:cs typeface="Century Gothic"/>
              <a:sym typeface="Century Gothic"/>
            </a:endParaRPr>
          </a:p>
        </p:txBody>
      </p:sp>
      <p:sp>
        <p:nvSpPr>
          <p:cNvPr id="1830" name="Google Shape;1830;p177"/>
          <p:cNvSpPr/>
          <p:nvPr/>
        </p:nvSpPr>
        <p:spPr>
          <a:xfrm>
            <a:off x="10287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31" name="Google Shape;1831;p177"/>
          <p:cNvSpPr/>
          <p:nvPr/>
        </p:nvSpPr>
        <p:spPr>
          <a:xfrm>
            <a:off x="1600200" y="1409700"/>
            <a:ext cx="571500" cy="5841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32" name="Google Shape;1832;p177"/>
          <p:cNvSpPr/>
          <p:nvPr/>
        </p:nvSpPr>
        <p:spPr>
          <a:xfrm>
            <a:off x="2171700" y="1409700"/>
            <a:ext cx="571500" cy="5841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33" name="Google Shape;1833;p177"/>
          <p:cNvSpPr/>
          <p:nvPr/>
        </p:nvSpPr>
        <p:spPr>
          <a:xfrm>
            <a:off x="27432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34" name="Google Shape;1834;p177"/>
          <p:cNvSpPr/>
          <p:nvPr/>
        </p:nvSpPr>
        <p:spPr>
          <a:xfrm>
            <a:off x="3314700" y="1409700"/>
            <a:ext cx="571500" cy="5841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35" name="Google Shape;1835;p177"/>
          <p:cNvSpPr/>
          <p:nvPr/>
        </p:nvSpPr>
        <p:spPr>
          <a:xfrm>
            <a:off x="3886200" y="1409700"/>
            <a:ext cx="571500" cy="5841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36" name="Google Shape;1836;p177"/>
          <p:cNvSpPr/>
          <p:nvPr/>
        </p:nvSpPr>
        <p:spPr>
          <a:xfrm>
            <a:off x="4457700" y="1409700"/>
            <a:ext cx="571500" cy="5841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37" name="Google Shape;1837;p177"/>
          <p:cNvSpPr/>
          <p:nvPr/>
        </p:nvSpPr>
        <p:spPr>
          <a:xfrm>
            <a:off x="50292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38" name="Google Shape;1838;p177"/>
          <p:cNvSpPr/>
          <p:nvPr/>
        </p:nvSpPr>
        <p:spPr>
          <a:xfrm>
            <a:off x="6743700" y="3674479"/>
            <a:ext cx="800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*2000</a:t>
            </a:r>
            <a:endParaRPr b="0" i="0" sz="1800" u="none" cap="none" strike="noStrike">
              <a:solidFill>
                <a:srgbClr val="000000"/>
              </a:solidFill>
              <a:latin typeface="Century Gothic"/>
              <a:ea typeface="Century Gothic"/>
              <a:cs typeface="Century Gothic"/>
              <a:sym typeface="Century Gothic"/>
            </a:endParaRPr>
          </a:p>
        </p:txBody>
      </p:sp>
      <p:sp>
        <p:nvSpPr>
          <p:cNvPr id="1839" name="Google Shape;1839;p177"/>
          <p:cNvSpPr/>
          <p:nvPr/>
        </p:nvSpPr>
        <p:spPr>
          <a:xfrm>
            <a:off x="2254250" y="3674479"/>
            <a:ext cx="7747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88" name="Google Shape;188;p34"/>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89" name="Google Shape;189;p34"/>
          <p:cNvPicPr preferRelativeResize="0"/>
          <p:nvPr/>
        </p:nvPicPr>
        <p:blipFill rotWithShape="1">
          <a:blip r:embed="rId3">
            <a:alphaModFix/>
          </a:blip>
          <a:srcRect b="0" l="6593" r="5610" t="0"/>
          <a:stretch/>
        </p:blipFill>
        <p:spPr>
          <a:xfrm>
            <a:off x="-26575" y="0"/>
            <a:ext cx="7766699" cy="6337300"/>
          </a:xfrm>
          <a:prstGeom prst="rect">
            <a:avLst/>
          </a:prstGeom>
          <a:noFill/>
          <a:ln>
            <a:noFill/>
          </a:ln>
        </p:spPr>
      </p:pic>
      <p:sp>
        <p:nvSpPr>
          <p:cNvPr id="190" name="Google Shape;190;p34"/>
          <p:cNvSpPr txBox="1"/>
          <p:nvPr/>
        </p:nvSpPr>
        <p:spPr>
          <a:xfrm>
            <a:off x="8041100" y="370075"/>
            <a:ext cx="4150800" cy="29490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Vehicle(</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Producer, Model, Weight, Length, Height)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Clr>
                <a:schemeClr val="dk1"/>
              </a:buClr>
              <a:buFont typeface="Arial"/>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PassengerCar(</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Seats)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Clr>
                <a:schemeClr val="dk1"/>
              </a:buClr>
              <a:buFont typeface="Arial"/>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Bus(</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PassengerSeats, DriversLicenceRequirement, CargoVolume)</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Clr>
                <a:schemeClr val="dk1"/>
              </a:buClr>
              <a:buFont typeface="Arial"/>
              <a:buNone/>
            </a:pPr>
            <a:r>
              <a:rPr lang="no-NO" sz="1500">
                <a:solidFill>
                  <a:schemeClr val="dk1"/>
                </a:solidFill>
                <a:latin typeface="Helvetica Neue"/>
                <a:ea typeface="Helvetica Neue"/>
                <a:cs typeface="Helvetica Neue"/>
                <a:sym typeface="Helvetica Neue"/>
              </a:rPr>
              <a:t>Truck(</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,CargoVolume, MaxCargoWeight, Class) </a:t>
            </a:r>
            <a:endParaRPr sz="15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3" name="Shape 1843"/>
        <p:cNvGrpSpPr/>
        <p:nvPr/>
      </p:nvGrpSpPr>
      <p:grpSpPr>
        <a:xfrm>
          <a:off x="0" y="0"/>
          <a:ext cx="0" cy="0"/>
          <a:chOff x="0" y="0"/>
          <a:chExt cx="0" cy="0"/>
        </a:xfrm>
      </p:grpSpPr>
      <p:sp>
        <p:nvSpPr>
          <p:cNvPr id="1844" name="Google Shape;1844;p178"/>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845" name="Google Shape;1845;p178"/>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0F496F"/>
                </a:solidFill>
                <a:latin typeface="Century Gothic"/>
                <a:ea typeface="Century Gothic"/>
                <a:cs typeface="Century Gothic"/>
                <a:sym typeface="Century Gothic"/>
              </a:rPr>
              <a:t>F= Fakultet =                                      S= Student= </a:t>
            </a:r>
            <a:endParaRPr b="0" i="0" sz="2000" u="none" cap="none" strike="noStrike">
              <a:solidFill>
                <a:srgbClr val="0F496F"/>
              </a:solidFill>
              <a:latin typeface="Century Gothic"/>
              <a:ea typeface="Century Gothic"/>
              <a:cs typeface="Century Gothic"/>
              <a:sym typeface="Century Gothic"/>
            </a:endParaRPr>
          </a:p>
        </p:txBody>
      </p:sp>
      <p:sp>
        <p:nvSpPr>
          <p:cNvPr id="1846" name="Google Shape;1846;p178"/>
          <p:cNvSpPr/>
          <p:nvPr/>
        </p:nvSpPr>
        <p:spPr>
          <a:xfrm>
            <a:off x="21717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47" name="Google Shape;1847;p178"/>
          <p:cNvSpPr/>
          <p:nvPr/>
        </p:nvSpPr>
        <p:spPr>
          <a:xfrm>
            <a:off x="27432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48" name="Google Shape;1848;p178"/>
          <p:cNvSpPr/>
          <p:nvPr/>
        </p:nvSpPr>
        <p:spPr>
          <a:xfrm>
            <a:off x="33147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49" name="Google Shape;1849;p178"/>
          <p:cNvSpPr/>
          <p:nvPr/>
        </p:nvSpPr>
        <p:spPr>
          <a:xfrm>
            <a:off x="38862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50" name="Google Shape;1850;p178"/>
          <p:cNvSpPr/>
          <p:nvPr/>
        </p:nvSpPr>
        <p:spPr>
          <a:xfrm>
            <a:off x="44577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51" name="Google Shape;1851;p178"/>
          <p:cNvSpPr/>
          <p:nvPr/>
        </p:nvSpPr>
        <p:spPr>
          <a:xfrm>
            <a:off x="50292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52" name="Google Shape;1852;p178"/>
          <p:cNvSpPr/>
          <p:nvPr/>
        </p:nvSpPr>
        <p:spPr>
          <a:xfrm>
            <a:off x="7143750" y="1378635"/>
            <a:ext cx="628650" cy="656797"/>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Output</a:t>
            </a:r>
            <a:endParaRPr b="0" i="0" sz="1800" u="none" cap="none" strike="noStrike">
              <a:solidFill>
                <a:srgbClr val="000000"/>
              </a:solidFill>
              <a:latin typeface="Century Gothic"/>
              <a:ea typeface="Century Gothic"/>
              <a:cs typeface="Century Gothic"/>
              <a:sym typeface="Century Gothic"/>
            </a:endParaRPr>
          </a:p>
        </p:txBody>
      </p:sp>
      <p:sp>
        <p:nvSpPr>
          <p:cNvPr id="1853" name="Google Shape;1853;p178"/>
          <p:cNvSpPr/>
          <p:nvPr/>
        </p:nvSpPr>
        <p:spPr>
          <a:xfrm>
            <a:off x="6743700" y="3674479"/>
            <a:ext cx="800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*2000</a:t>
            </a:r>
            <a:endParaRPr b="0" i="0" sz="1800" u="none" cap="none" strike="noStrike">
              <a:solidFill>
                <a:srgbClr val="000000"/>
              </a:solidFill>
              <a:latin typeface="Century Gothic"/>
              <a:ea typeface="Century Gothic"/>
              <a:cs typeface="Century Gothic"/>
              <a:sym typeface="Century Gothic"/>
            </a:endParaRPr>
          </a:p>
        </p:txBody>
      </p:sp>
      <p:sp>
        <p:nvSpPr>
          <p:cNvPr id="1854" name="Google Shape;1854;p178"/>
          <p:cNvSpPr/>
          <p:nvPr/>
        </p:nvSpPr>
        <p:spPr>
          <a:xfrm>
            <a:off x="2641600" y="3653258"/>
            <a:ext cx="7747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*10</a:t>
            </a:r>
            <a:endParaRPr b="0" i="0" sz="1800" u="none" cap="none" strike="noStrike">
              <a:solidFill>
                <a:srgbClr val="000000"/>
              </a:solidFill>
              <a:latin typeface="Century Gothic"/>
              <a:ea typeface="Century Gothic"/>
              <a:cs typeface="Century Gothic"/>
              <a:sym typeface="Century Gothic"/>
            </a:endParaRPr>
          </a:p>
        </p:txBody>
      </p:sp>
      <p:sp>
        <p:nvSpPr>
          <p:cNvPr id="1855" name="Google Shape;1855;p178"/>
          <p:cNvSpPr/>
          <p:nvPr/>
        </p:nvSpPr>
        <p:spPr>
          <a:xfrm>
            <a:off x="5600700" y="1409700"/>
            <a:ext cx="571500" cy="58420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9" name="Shape 1859"/>
        <p:cNvGrpSpPr/>
        <p:nvPr/>
      </p:nvGrpSpPr>
      <p:grpSpPr>
        <a:xfrm>
          <a:off x="0" y="0"/>
          <a:ext cx="0" cy="0"/>
          <a:chOff x="0" y="0"/>
          <a:chExt cx="0" cy="0"/>
        </a:xfrm>
      </p:grpSpPr>
      <p:sp>
        <p:nvSpPr>
          <p:cNvPr id="1860" name="Google Shape;1860;p179"/>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861" name="Google Shape;1861;p179"/>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0F496F"/>
                </a:solidFill>
                <a:latin typeface="Century Gothic"/>
                <a:ea typeface="Century Gothic"/>
                <a:cs typeface="Century Gothic"/>
                <a:sym typeface="Century Gothic"/>
              </a:rPr>
              <a:t>F= Fakultet =                                      S= Student= </a:t>
            </a:r>
            <a:endParaRPr b="0" i="0" sz="2000" u="none" cap="none" strike="noStrike">
              <a:solidFill>
                <a:srgbClr val="0F496F"/>
              </a:solidFill>
              <a:latin typeface="Century Gothic"/>
              <a:ea typeface="Century Gothic"/>
              <a:cs typeface="Century Gothic"/>
              <a:sym typeface="Century Gothic"/>
            </a:endParaRPr>
          </a:p>
        </p:txBody>
      </p:sp>
      <p:sp>
        <p:nvSpPr>
          <p:cNvPr id="1862" name="Google Shape;1862;p179"/>
          <p:cNvSpPr/>
          <p:nvPr/>
        </p:nvSpPr>
        <p:spPr>
          <a:xfrm>
            <a:off x="2171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63" name="Google Shape;1863;p179"/>
          <p:cNvSpPr/>
          <p:nvPr/>
        </p:nvSpPr>
        <p:spPr>
          <a:xfrm>
            <a:off x="2743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64" name="Google Shape;1864;p179"/>
          <p:cNvSpPr/>
          <p:nvPr/>
        </p:nvSpPr>
        <p:spPr>
          <a:xfrm>
            <a:off x="3314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65" name="Google Shape;1865;p179"/>
          <p:cNvSpPr/>
          <p:nvPr/>
        </p:nvSpPr>
        <p:spPr>
          <a:xfrm>
            <a:off x="3886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66" name="Google Shape;1866;p179"/>
          <p:cNvSpPr/>
          <p:nvPr/>
        </p:nvSpPr>
        <p:spPr>
          <a:xfrm>
            <a:off x="4457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67" name="Google Shape;1867;p179"/>
          <p:cNvSpPr/>
          <p:nvPr/>
        </p:nvSpPr>
        <p:spPr>
          <a:xfrm>
            <a:off x="5029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68" name="Google Shape;1868;p179"/>
          <p:cNvSpPr/>
          <p:nvPr/>
        </p:nvSpPr>
        <p:spPr>
          <a:xfrm>
            <a:off x="7143750" y="1378635"/>
            <a:ext cx="628650" cy="656797"/>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Output</a:t>
            </a:r>
            <a:endParaRPr b="0" i="0" sz="1800" u="none" cap="none" strike="noStrike">
              <a:solidFill>
                <a:srgbClr val="000000"/>
              </a:solidFill>
              <a:latin typeface="Century Gothic"/>
              <a:ea typeface="Century Gothic"/>
              <a:cs typeface="Century Gothic"/>
              <a:sym typeface="Century Gothic"/>
            </a:endParaRPr>
          </a:p>
        </p:txBody>
      </p:sp>
      <p:sp>
        <p:nvSpPr>
          <p:cNvPr id="1869" name="Google Shape;1869;p179"/>
          <p:cNvSpPr/>
          <p:nvPr/>
        </p:nvSpPr>
        <p:spPr>
          <a:xfrm>
            <a:off x="6743700" y="3674479"/>
            <a:ext cx="800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*1994</a:t>
            </a:r>
            <a:endParaRPr b="0" i="0" sz="1800" u="none" cap="none" strike="noStrike">
              <a:solidFill>
                <a:srgbClr val="000000"/>
              </a:solidFill>
              <a:latin typeface="Century Gothic"/>
              <a:ea typeface="Century Gothic"/>
              <a:cs typeface="Century Gothic"/>
              <a:sym typeface="Century Gothic"/>
            </a:endParaRPr>
          </a:p>
        </p:txBody>
      </p:sp>
      <p:sp>
        <p:nvSpPr>
          <p:cNvPr id="1870" name="Google Shape;1870;p179"/>
          <p:cNvSpPr/>
          <p:nvPr/>
        </p:nvSpPr>
        <p:spPr>
          <a:xfrm>
            <a:off x="2641600" y="3653258"/>
            <a:ext cx="7747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*9</a:t>
            </a:r>
            <a:endParaRPr b="0" i="0" sz="1800" u="none" cap="none" strike="noStrike">
              <a:solidFill>
                <a:srgbClr val="000000"/>
              </a:solidFill>
              <a:latin typeface="Century Gothic"/>
              <a:ea typeface="Century Gothic"/>
              <a:cs typeface="Century Gothic"/>
              <a:sym typeface="Century Gothic"/>
            </a:endParaRPr>
          </a:p>
        </p:txBody>
      </p:sp>
      <p:sp>
        <p:nvSpPr>
          <p:cNvPr id="1871" name="Google Shape;1871;p179"/>
          <p:cNvSpPr/>
          <p:nvPr/>
        </p:nvSpPr>
        <p:spPr>
          <a:xfrm>
            <a:off x="5600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cxnSp>
        <p:nvCxnSpPr>
          <p:cNvPr id="1872" name="Google Shape;1872;p179"/>
          <p:cNvCxnSpPr/>
          <p:nvPr/>
        </p:nvCxnSpPr>
        <p:spPr>
          <a:xfrm rot="10800000">
            <a:off x="3721100" y="2035432"/>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873" name="Google Shape;1873;p179"/>
          <p:cNvSpPr txBox="1"/>
          <p:nvPr/>
        </p:nvSpPr>
        <p:spPr>
          <a:xfrm>
            <a:off x="2970211" y="3193536"/>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Disse blir I minnet</a:t>
            </a:r>
            <a:endParaRPr b="0" i="0" sz="1800" u="none" cap="none" strike="noStrike">
              <a:solidFill>
                <a:srgbClr val="000000"/>
              </a:solidFill>
              <a:latin typeface="Century Gothic"/>
              <a:ea typeface="Century Gothic"/>
              <a:cs typeface="Century Gothic"/>
              <a:sym typeface="Century Gothic"/>
            </a:endParaRPr>
          </a:p>
        </p:txBody>
      </p:sp>
      <p:cxnSp>
        <p:nvCxnSpPr>
          <p:cNvPr id="1874" name="Google Shape;1874;p179"/>
          <p:cNvCxnSpPr/>
          <p:nvPr/>
        </p:nvCxnSpPr>
        <p:spPr>
          <a:xfrm rot="10800000">
            <a:off x="5797550" y="1960451"/>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875" name="Google Shape;1875;p179"/>
          <p:cNvSpPr txBox="1"/>
          <p:nvPr/>
        </p:nvSpPr>
        <p:spPr>
          <a:xfrm>
            <a:off x="5046661" y="3118555"/>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Denne skiftes ut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9" name="Shape 1879"/>
        <p:cNvGrpSpPr/>
        <p:nvPr/>
      </p:nvGrpSpPr>
      <p:grpSpPr>
        <a:xfrm>
          <a:off x="0" y="0"/>
          <a:ext cx="0" cy="0"/>
          <a:chOff x="0" y="0"/>
          <a:chExt cx="0" cy="0"/>
        </a:xfrm>
      </p:grpSpPr>
      <p:sp>
        <p:nvSpPr>
          <p:cNvPr id="1880" name="Google Shape;1880;p180"/>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881" name="Google Shape;1881;p180"/>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0F496F"/>
                </a:solidFill>
                <a:latin typeface="Century Gothic"/>
                <a:ea typeface="Century Gothic"/>
                <a:cs typeface="Century Gothic"/>
                <a:sym typeface="Century Gothic"/>
              </a:rPr>
              <a:t>F= Fakultet =                                      S= Student= </a:t>
            </a:r>
            <a:endParaRPr b="0" i="0" sz="2000" u="none" cap="none" strike="noStrike">
              <a:solidFill>
                <a:srgbClr val="0F496F"/>
              </a:solidFill>
              <a:latin typeface="Century Gothic"/>
              <a:ea typeface="Century Gothic"/>
              <a:cs typeface="Century Gothic"/>
              <a:sym typeface="Century Gothic"/>
            </a:endParaRPr>
          </a:p>
        </p:txBody>
      </p:sp>
      <p:sp>
        <p:nvSpPr>
          <p:cNvPr id="1882" name="Google Shape;1882;p180"/>
          <p:cNvSpPr/>
          <p:nvPr/>
        </p:nvSpPr>
        <p:spPr>
          <a:xfrm>
            <a:off x="2171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83" name="Google Shape;1883;p180"/>
          <p:cNvSpPr/>
          <p:nvPr/>
        </p:nvSpPr>
        <p:spPr>
          <a:xfrm>
            <a:off x="2743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84" name="Google Shape;1884;p180"/>
          <p:cNvSpPr/>
          <p:nvPr/>
        </p:nvSpPr>
        <p:spPr>
          <a:xfrm>
            <a:off x="3314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85" name="Google Shape;1885;p180"/>
          <p:cNvSpPr/>
          <p:nvPr/>
        </p:nvSpPr>
        <p:spPr>
          <a:xfrm>
            <a:off x="3886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86" name="Google Shape;1886;p180"/>
          <p:cNvSpPr/>
          <p:nvPr/>
        </p:nvSpPr>
        <p:spPr>
          <a:xfrm>
            <a:off x="4457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87" name="Google Shape;1887;p180"/>
          <p:cNvSpPr/>
          <p:nvPr/>
        </p:nvSpPr>
        <p:spPr>
          <a:xfrm>
            <a:off x="5029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888" name="Google Shape;1888;p180"/>
          <p:cNvSpPr/>
          <p:nvPr/>
        </p:nvSpPr>
        <p:spPr>
          <a:xfrm>
            <a:off x="7143750" y="1378635"/>
            <a:ext cx="628650" cy="656797"/>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Output</a:t>
            </a:r>
            <a:endParaRPr b="0" i="0" sz="1800" u="none" cap="none" strike="noStrike">
              <a:solidFill>
                <a:srgbClr val="000000"/>
              </a:solidFill>
              <a:latin typeface="Century Gothic"/>
              <a:ea typeface="Century Gothic"/>
              <a:cs typeface="Century Gothic"/>
              <a:sym typeface="Century Gothic"/>
            </a:endParaRPr>
          </a:p>
        </p:txBody>
      </p:sp>
      <p:sp>
        <p:nvSpPr>
          <p:cNvPr id="1889" name="Google Shape;1889;p180"/>
          <p:cNvSpPr/>
          <p:nvPr/>
        </p:nvSpPr>
        <p:spPr>
          <a:xfrm>
            <a:off x="6743700" y="3674479"/>
            <a:ext cx="800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*1994</a:t>
            </a:r>
            <a:endParaRPr b="0" i="0" sz="1800" u="none" cap="none" strike="noStrike">
              <a:solidFill>
                <a:srgbClr val="000000"/>
              </a:solidFill>
              <a:latin typeface="Century Gothic"/>
              <a:ea typeface="Century Gothic"/>
              <a:cs typeface="Century Gothic"/>
              <a:sym typeface="Century Gothic"/>
            </a:endParaRPr>
          </a:p>
        </p:txBody>
      </p:sp>
      <p:sp>
        <p:nvSpPr>
          <p:cNvPr id="1890" name="Google Shape;1890;p180"/>
          <p:cNvSpPr/>
          <p:nvPr/>
        </p:nvSpPr>
        <p:spPr>
          <a:xfrm>
            <a:off x="2641600" y="3653258"/>
            <a:ext cx="7747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*8</a:t>
            </a:r>
            <a:endParaRPr b="0" i="0" sz="1800" u="none" cap="none" strike="noStrike">
              <a:solidFill>
                <a:srgbClr val="000000"/>
              </a:solidFill>
              <a:latin typeface="Century Gothic"/>
              <a:ea typeface="Century Gothic"/>
              <a:cs typeface="Century Gothic"/>
              <a:sym typeface="Century Gothic"/>
            </a:endParaRPr>
          </a:p>
        </p:txBody>
      </p:sp>
      <p:sp>
        <p:nvSpPr>
          <p:cNvPr id="1891" name="Google Shape;1891;p180"/>
          <p:cNvSpPr/>
          <p:nvPr/>
        </p:nvSpPr>
        <p:spPr>
          <a:xfrm>
            <a:off x="5600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cxnSp>
        <p:nvCxnSpPr>
          <p:cNvPr id="1892" name="Google Shape;1892;p180"/>
          <p:cNvCxnSpPr/>
          <p:nvPr/>
        </p:nvCxnSpPr>
        <p:spPr>
          <a:xfrm rot="10800000">
            <a:off x="3721100" y="2035432"/>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893" name="Google Shape;1893;p180"/>
          <p:cNvSpPr txBox="1"/>
          <p:nvPr/>
        </p:nvSpPr>
        <p:spPr>
          <a:xfrm>
            <a:off x="2970211" y="3193536"/>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Disse blir I minnet</a:t>
            </a:r>
            <a:endParaRPr b="0" i="0" sz="1800" u="none" cap="none" strike="noStrike">
              <a:solidFill>
                <a:srgbClr val="000000"/>
              </a:solidFill>
              <a:latin typeface="Century Gothic"/>
              <a:ea typeface="Century Gothic"/>
              <a:cs typeface="Century Gothic"/>
              <a:sym typeface="Century Gothic"/>
            </a:endParaRPr>
          </a:p>
        </p:txBody>
      </p:sp>
      <p:cxnSp>
        <p:nvCxnSpPr>
          <p:cNvPr id="1894" name="Google Shape;1894;p180"/>
          <p:cNvCxnSpPr/>
          <p:nvPr/>
        </p:nvCxnSpPr>
        <p:spPr>
          <a:xfrm rot="10800000">
            <a:off x="5797550" y="1960451"/>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895" name="Google Shape;1895;p180"/>
          <p:cNvSpPr txBox="1"/>
          <p:nvPr/>
        </p:nvSpPr>
        <p:spPr>
          <a:xfrm>
            <a:off x="5046661" y="3118555"/>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Denne skiftes ut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181"/>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901" name="Google Shape;1901;p181"/>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0F496F"/>
                </a:solidFill>
                <a:latin typeface="Century Gothic"/>
                <a:ea typeface="Century Gothic"/>
                <a:cs typeface="Century Gothic"/>
                <a:sym typeface="Century Gothic"/>
              </a:rPr>
              <a:t>F= Fakultet =                                      S= Student= </a:t>
            </a:r>
            <a:endParaRPr b="0" i="0" sz="2000" u="none" cap="none" strike="noStrike">
              <a:solidFill>
                <a:srgbClr val="0F496F"/>
              </a:solidFill>
              <a:latin typeface="Century Gothic"/>
              <a:ea typeface="Century Gothic"/>
              <a:cs typeface="Century Gothic"/>
              <a:sym typeface="Century Gothic"/>
            </a:endParaRPr>
          </a:p>
        </p:txBody>
      </p:sp>
      <p:sp>
        <p:nvSpPr>
          <p:cNvPr id="1902" name="Google Shape;1902;p181"/>
          <p:cNvSpPr/>
          <p:nvPr/>
        </p:nvSpPr>
        <p:spPr>
          <a:xfrm>
            <a:off x="2171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03" name="Google Shape;1903;p181"/>
          <p:cNvSpPr/>
          <p:nvPr/>
        </p:nvSpPr>
        <p:spPr>
          <a:xfrm>
            <a:off x="2743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04" name="Google Shape;1904;p181"/>
          <p:cNvSpPr/>
          <p:nvPr/>
        </p:nvSpPr>
        <p:spPr>
          <a:xfrm>
            <a:off x="3314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05" name="Google Shape;1905;p181"/>
          <p:cNvSpPr/>
          <p:nvPr/>
        </p:nvSpPr>
        <p:spPr>
          <a:xfrm>
            <a:off x="3886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06" name="Google Shape;1906;p181"/>
          <p:cNvSpPr/>
          <p:nvPr/>
        </p:nvSpPr>
        <p:spPr>
          <a:xfrm>
            <a:off x="4457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07" name="Google Shape;1907;p181"/>
          <p:cNvSpPr/>
          <p:nvPr/>
        </p:nvSpPr>
        <p:spPr>
          <a:xfrm>
            <a:off x="5029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08" name="Google Shape;1908;p181"/>
          <p:cNvSpPr/>
          <p:nvPr/>
        </p:nvSpPr>
        <p:spPr>
          <a:xfrm>
            <a:off x="7143750" y="1378635"/>
            <a:ext cx="628650" cy="656797"/>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Output</a:t>
            </a:r>
            <a:endParaRPr b="0" i="0" sz="1800" u="none" cap="none" strike="noStrike">
              <a:solidFill>
                <a:srgbClr val="000000"/>
              </a:solidFill>
              <a:latin typeface="Century Gothic"/>
              <a:ea typeface="Century Gothic"/>
              <a:cs typeface="Century Gothic"/>
              <a:sym typeface="Century Gothic"/>
            </a:endParaRPr>
          </a:p>
        </p:txBody>
      </p:sp>
      <p:sp>
        <p:nvSpPr>
          <p:cNvPr id="1909" name="Google Shape;1909;p181"/>
          <p:cNvSpPr/>
          <p:nvPr/>
        </p:nvSpPr>
        <p:spPr>
          <a:xfrm>
            <a:off x="6743700" y="3674479"/>
            <a:ext cx="800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*1994</a:t>
            </a:r>
            <a:endParaRPr b="0" i="0" sz="1800" u="none" cap="none" strike="noStrike">
              <a:solidFill>
                <a:srgbClr val="000000"/>
              </a:solidFill>
              <a:latin typeface="Century Gothic"/>
              <a:ea typeface="Century Gothic"/>
              <a:cs typeface="Century Gothic"/>
              <a:sym typeface="Century Gothic"/>
            </a:endParaRPr>
          </a:p>
        </p:txBody>
      </p:sp>
      <p:sp>
        <p:nvSpPr>
          <p:cNvPr id="1910" name="Google Shape;1910;p181"/>
          <p:cNvSpPr/>
          <p:nvPr/>
        </p:nvSpPr>
        <p:spPr>
          <a:xfrm>
            <a:off x="2641600" y="3653258"/>
            <a:ext cx="7747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*7</a:t>
            </a:r>
            <a:endParaRPr b="0" i="0" sz="1800" u="none" cap="none" strike="noStrike">
              <a:solidFill>
                <a:srgbClr val="000000"/>
              </a:solidFill>
              <a:latin typeface="Century Gothic"/>
              <a:ea typeface="Century Gothic"/>
              <a:cs typeface="Century Gothic"/>
              <a:sym typeface="Century Gothic"/>
            </a:endParaRPr>
          </a:p>
        </p:txBody>
      </p:sp>
      <p:sp>
        <p:nvSpPr>
          <p:cNvPr id="1911" name="Google Shape;1911;p181"/>
          <p:cNvSpPr/>
          <p:nvPr/>
        </p:nvSpPr>
        <p:spPr>
          <a:xfrm>
            <a:off x="5600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cxnSp>
        <p:nvCxnSpPr>
          <p:cNvPr id="1912" name="Google Shape;1912;p181"/>
          <p:cNvCxnSpPr/>
          <p:nvPr/>
        </p:nvCxnSpPr>
        <p:spPr>
          <a:xfrm rot="10800000">
            <a:off x="3721100" y="2035432"/>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13" name="Google Shape;1913;p181"/>
          <p:cNvSpPr txBox="1"/>
          <p:nvPr/>
        </p:nvSpPr>
        <p:spPr>
          <a:xfrm>
            <a:off x="2970211" y="3193536"/>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Disse blir I minnet</a:t>
            </a:r>
            <a:endParaRPr b="0" i="0" sz="1800" u="none" cap="none" strike="noStrike">
              <a:solidFill>
                <a:srgbClr val="000000"/>
              </a:solidFill>
              <a:latin typeface="Century Gothic"/>
              <a:ea typeface="Century Gothic"/>
              <a:cs typeface="Century Gothic"/>
              <a:sym typeface="Century Gothic"/>
            </a:endParaRPr>
          </a:p>
        </p:txBody>
      </p:sp>
      <p:cxnSp>
        <p:nvCxnSpPr>
          <p:cNvPr id="1914" name="Google Shape;1914;p181"/>
          <p:cNvCxnSpPr/>
          <p:nvPr/>
        </p:nvCxnSpPr>
        <p:spPr>
          <a:xfrm rot="10800000">
            <a:off x="5797550" y="1960451"/>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15" name="Google Shape;1915;p181"/>
          <p:cNvSpPr txBox="1"/>
          <p:nvPr/>
        </p:nvSpPr>
        <p:spPr>
          <a:xfrm>
            <a:off x="5046661" y="3118555"/>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Denne skiftes ut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8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2400" u="none" cap="none" strike="noStrike">
                <a:solidFill>
                  <a:srgbClr val="FFFFFF"/>
                </a:solidFill>
                <a:latin typeface="Century Gothic"/>
                <a:ea typeface="Century Gothic"/>
                <a:cs typeface="Century Gothic"/>
                <a:sym typeface="Century Gothic"/>
              </a:rPr>
              <a:t>NÅR DU ER FERDIG MED EN RUNDE…</a:t>
            </a:r>
            <a:endParaRPr b="0" i="0" sz="2400" u="none" cap="none" strike="noStrike">
              <a:solidFill>
                <a:srgbClr val="FFFFFF"/>
              </a:solidFill>
              <a:latin typeface="Century Gothic"/>
              <a:ea typeface="Century Gothic"/>
              <a:cs typeface="Century Gothic"/>
              <a:sym typeface="Century Gothic"/>
            </a:endParaRPr>
          </a:p>
        </p:txBody>
      </p:sp>
      <p:sp>
        <p:nvSpPr>
          <p:cNvPr id="1921" name="Google Shape;1921;p182"/>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0F496F"/>
                </a:solidFill>
                <a:latin typeface="Century Gothic"/>
                <a:ea typeface="Century Gothic"/>
                <a:cs typeface="Century Gothic"/>
                <a:sym typeface="Century Gothic"/>
              </a:rPr>
              <a:t>F= Fakultet =                                      S= Student= </a:t>
            </a:r>
            <a:endParaRPr b="0" i="0" sz="2000" u="none" cap="none" strike="noStrike">
              <a:solidFill>
                <a:srgbClr val="0F496F"/>
              </a:solidFill>
              <a:latin typeface="Century Gothic"/>
              <a:ea typeface="Century Gothic"/>
              <a:cs typeface="Century Gothic"/>
              <a:sym typeface="Century Gothic"/>
            </a:endParaRPr>
          </a:p>
        </p:txBody>
      </p:sp>
      <p:sp>
        <p:nvSpPr>
          <p:cNvPr id="1922" name="Google Shape;1922;p182"/>
          <p:cNvSpPr/>
          <p:nvPr/>
        </p:nvSpPr>
        <p:spPr>
          <a:xfrm>
            <a:off x="2171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23" name="Google Shape;1923;p182"/>
          <p:cNvSpPr/>
          <p:nvPr/>
        </p:nvSpPr>
        <p:spPr>
          <a:xfrm>
            <a:off x="2743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24" name="Google Shape;1924;p182"/>
          <p:cNvSpPr/>
          <p:nvPr/>
        </p:nvSpPr>
        <p:spPr>
          <a:xfrm>
            <a:off x="3314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25" name="Google Shape;1925;p182"/>
          <p:cNvSpPr/>
          <p:nvPr/>
        </p:nvSpPr>
        <p:spPr>
          <a:xfrm>
            <a:off x="3886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26" name="Google Shape;1926;p182"/>
          <p:cNvSpPr/>
          <p:nvPr/>
        </p:nvSpPr>
        <p:spPr>
          <a:xfrm>
            <a:off x="4457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27" name="Google Shape;1927;p182"/>
          <p:cNvSpPr/>
          <p:nvPr/>
        </p:nvSpPr>
        <p:spPr>
          <a:xfrm>
            <a:off x="5029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28" name="Google Shape;1928;p182"/>
          <p:cNvSpPr/>
          <p:nvPr/>
        </p:nvSpPr>
        <p:spPr>
          <a:xfrm>
            <a:off x="7143750" y="1378635"/>
            <a:ext cx="628650" cy="656797"/>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Output</a:t>
            </a:r>
            <a:endParaRPr b="0" i="0" sz="1800" u="none" cap="none" strike="noStrike">
              <a:solidFill>
                <a:srgbClr val="000000"/>
              </a:solidFill>
              <a:latin typeface="Century Gothic"/>
              <a:ea typeface="Century Gothic"/>
              <a:cs typeface="Century Gothic"/>
              <a:sym typeface="Century Gothic"/>
            </a:endParaRPr>
          </a:p>
        </p:txBody>
      </p:sp>
      <p:sp>
        <p:nvSpPr>
          <p:cNvPr id="1929" name="Google Shape;1929;p182"/>
          <p:cNvSpPr/>
          <p:nvPr/>
        </p:nvSpPr>
        <p:spPr>
          <a:xfrm>
            <a:off x="6743700" y="3674479"/>
            <a:ext cx="800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*1888</a:t>
            </a:r>
            <a:endParaRPr b="0" i="0" sz="1800" u="none" cap="none" strike="noStrike">
              <a:solidFill>
                <a:srgbClr val="000000"/>
              </a:solidFill>
              <a:latin typeface="Century Gothic"/>
              <a:ea typeface="Century Gothic"/>
              <a:cs typeface="Century Gothic"/>
              <a:sym typeface="Century Gothic"/>
            </a:endParaRPr>
          </a:p>
        </p:txBody>
      </p:sp>
      <p:sp>
        <p:nvSpPr>
          <p:cNvPr id="1930" name="Google Shape;1930;p182"/>
          <p:cNvSpPr/>
          <p:nvPr/>
        </p:nvSpPr>
        <p:spPr>
          <a:xfrm>
            <a:off x="2641600" y="3653258"/>
            <a:ext cx="7747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*9</a:t>
            </a:r>
            <a:endParaRPr b="0" i="0" sz="1800" u="none" cap="none" strike="noStrike">
              <a:solidFill>
                <a:srgbClr val="000000"/>
              </a:solidFill>
              <a:latin typeface="Century Gothic"/>
              <a:ea typeface="Century Gothic"/>
              <a:cs typeface="Century Gothic"/>
              <a:sym typeface="Century Gothic"/>
            </a:endParaRPr>
          </a:p>
        </p:txBody>
      </p:sp>
      <p:sp>
        <p:nvSpPr>
          <p:cNvPr id="1931" name="Google Shape;1931;p182"/>
          <p:cNvSpPr/>
          <p:nvPr/>
        </p:nvSpPr>
        <p:spPr>
          <a:xfrm>
            <a:off x="5600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cxnSp>
        <p:nvCxnSpPr>
          <p:cNvPr id="1932" name="Google Shape;1932;p182"/>
          <p:cNvCxnSpPr/>
          <p:nvPr/>
        </p:nvCxnSpPr>
        <p:spPr>
          <a:xfrm rot="10800000">
            <a:off x="3721100" y="2035432"/>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33" name="Google Shape;1933;p182"/>
          <p:cNvSpPr txBox="1"/>
          <p:nvPr/>
        </p:nvSpPr>
        <p:spPr>
          <a:xfrm>
            <a:off x="2970211" y="3193536"/>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Disse blir I minnet</a:t>
            </a:r>
            <a:endParaRPr b="0" i="0" sz="1800" u="none" cap="none" strike="noStrike">
              <a:solidFill>
                <a:srgbClr val="000000"/>
              </a:solidFill>
              <a:latin typeface="Century Gothic"/>
              <a:ea typeface="Century Gothic"/>
              <a:cs typeface="Century Gothic"/>
              <a:sym typeface="Century Gothic"/>
            </a:endParaRPr>
          </a:p>
        </p:txBody>
      </p:sp>
      <p:cxnSp>
        <p:nvCxnSpPr>
          <p:cNvPr id="1934" name="Google Shape;1934;p182"/>
          <p:cNvCxnSpPr/>
          <p:nvPr/>
        </p:nvCxnSpPr>
        <p:spPr>
          <a:xfrm rot="10800000">
            <a:off x="5797550" y="1960451"/>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35" name="Google Shape;1935;p182"/>
          <p:cNvSpPr txBox="1"/>
          <p:nvPr/>
        </p:nvSpPr>
        <p:spPr>
          <a:xfrm>
            <a:off x="5046661" y="3118555"/>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Denne skiftes ut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9" name="Shape 1939"/>
        <p:cNvGrpSpPr/>
        <p:nvPr/>
      </p:nvGrpSpPr>
      <p:grpSpPr>
        <a:xfrm>
          <a:off x="0" y="0"/>
          <a:ext cx="0" cy="0"/>
          <a:chOff x="0" y="0"/>
          <a:chExt cx="0" cy="0"/>
        </a:xfrm>
      </p:grpSpPr>
      <p:sp>
        <p:nvSpPr>
          <p:cNvPr id="1940" name="Google Shape;1940;p18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1620" u="none" cap="none" strike="noStrike">
                <a:solidFill>
                  <a:srgbClr val="FFFFFF"/>
                </a:solidFill>
                <a:latin typeface="Century Gothic"/>
                <a:ea typeface="Century Gothic"/>
                <a:cs typeface="Century Gothic"/>
                <a:sym typeface="Century Gothic"/>
              </a:rPr>
              <a:t>STUDENT MÅ LESES INN: 2000/6 (RUNDE OPP) -&gt; 334 GANGER. </a:t>
            </a:r>
            <a:br>
              <a:rPr b="0" i="0" lang="no-NO" sz="1620" u="none" cap="none" strike="noStrike">
                <a:solidFill>
                  <a:srgbClr val="FFFFFF"/>
                </a:solidFill>
                <a:latin typeface="Century Gothic"/>
                <a:ea typeface="Century Gothic"/>
                <a:cs typeface="Century Gothic"/>
                <a:sym typeface="Century Gothic"/>
              </a:rPr>
            </a:br>
            <a:r>
              <a:rPr b="0" i="0" lang="no-NO" sz="1620" u="none" cap="none" strike="noStrike">
                <a:solidFill>
                  <a:srgbClr val="FFFFFF"/>
                </a:solidFill>
                <a:latin typeface="Century Gothic"/>
                <a:ea typeface="Century Gothic"/>
                <a:cs typeface="Century Gothic"/>
                <a:sym typeface="Century Gothic"/>
              </a:rPr>
              <a:t>FAKULTET LESES INN: 10 BLOKKER</a:t>
            </a:r>
            <a:br>
              <a:rPr b="0" i="0" lang="no-NO" sz="1620" u="none" cap="none" strike="noStrike">
                <a:solidFill>
                  <a:srgbClr val="FFFFFF"/>
                </a:solidFill>
                <a:latin typeface="Century Gothic"/>
                <a:ea typeface="Century Gothic"/>
                <a:cs typeface="Century Gothic"/>
                <a:sym typeface="Century Gothic"/>
              </a:rPr>
            </a:br>
            <a:r>
              <a:rPr b="0" i="0" lang="no-NO" sz="1620" u="none" cap="none" strike="noStrike">
                <a:solidFill>
                  <a:srgbClr val="FFFFFF"/>
                </a:solidFill>
                <a:latin typeface="Century Gothic"/>
                <a:ea typeface="Century Gothic"/>
                <a:cs typeface="Century Gothic"/>
                <a:sym typeface="Century Gothic"/>
              </a:rPr>
              <a:t>STUDENT LESES INN: 6 BLOKKER</a:t>
            </a:r>
            <a:br>
              <a:rPr b="0" i="0" lang="no-NO" sz="1620" u="none" cap="none" strike="noStrike">
                <a:solidFill>
                  <a:srgbClr val="FFFFFF"/>
                </a:solidFill>
                <a:latin typeface="Century Gothic"/>
                <a:ea typeface="Century Gothic"/>
                <a:cs typeface="Century Gothic"/>
                <a:sym typeface="Century Gothic"/>
              </a:rPr>
            </a:br>
            <a:br>
              <a:rPr b="0" i="0" lang="no-NO" sz="1620" u="none" cap="none" strike="noStrike">
                <a:solidFill>
                  <a:srgbClr val="FFFFFF"/>
                </a:solidFill>
                <a:latin typeface="Century Gothic"/>
                <a:ea typeface="Century Gothic"/>
                <a:cs typeface="Century Gothic"/>
                <a:sym typeface="Century Gothic"/>
              </a:rPr>
            </a:br>
            <a:r>
              <a:rPr b="0" i="0" lang="no-NO" sz="1620" u="none" cap="none" strike="noStrike">
                <a:solidFill>
                  <a:srgbClr val="FFFFFF"/>
                </a:solidFill>
                <a:latin typeface="Century Gothic"/>
                <a:ea typeface="Century Gothic"/>
                <a:cs typeface="Century Gothic"/>
                <a:sym typeface="Century Gothic"/>
              </a:rPr>
              <a:t>ANTALL AKSESSER = 334*(10+6) =  5344</a:t>
            </a:r>
            <a:br>
              <a:rPr b="0" i="0" lang="no-NO" sz="1620" u="none" cap="none" strike="noStrike">
                <a:solidFill>
                  <a:srgbClr val="FFFFFF"/>
                </a:solidFill>
                <a:latin typeface="Century Gothic"/>
                <a:ea typeface="Century Gothic"/>
                <a:cs typeface="Century Gothic"/>
                <a:sym typeface="Century Gothic"/>
              </a:rPr>
            </a:br>
            <a:endParaRPr b="0" i="0" sz="1620" u="none" cap="none" strike="noStrike">
              <a:solidFill>
                <a:srgbClr val="FFFFFF"/>
              </a:solidFill>
              <a:latin typeface="Century Gothic"/>
              <a:ea typeface="Century Gothic"/>
              <a:cs typeface="Century Gothic"/>
              <a:sym typeface="Century Gothic"/>
            </a:endParaRPr>
          </a:p>
        </p:txBody>
      </p:sp>
      <p:sp>
        <p:nvSpPr>
          <p:cNvPr id="1941" name="Google Shape;1941;p18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0F496F"/>
                </a:solidFill>
                <a:latin typeface="Century Gothic"/>
                <a:ea typeface="Century Gothic"/>
                <a:cs typeface="Century Gothic"/>
                <a:sym typeface="Century Gothic"/>
              </a:rPr>
              <a:t>F= Fakultet =                                      S= Student= </a:t>
            </a:r>
            <a:endParaRPr b="0" i="0" sz="2000" u="none" cap="none" strike="noStrike">
              <a:solidFill>
                <a:srgbClr val="0F496F"/>
              </a:solidFill>
              <a:latin typeface="Century Gothic"/>
              <a:ea typeface="Century Gothic"/>
              <a:cs typeface="Century Gothic"/>
              <a:sym typeface="Century Gothic"/>
            </a:endParaRPr>
          </a:p>
        </p:txBody>
      </p:sp>
      <p:sp>
        <p:nvSpPr>
          <p:cNvPr id="1942" name="Google Shape;1942;p183"/>
          <p:cNvSpPr/>
          <p:nvPr/>
        </p:nvSpPr>
        <p:spPr>
          <a:xfrm>
            <a:off x="2171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43" name="Google Shape;1943;p183"/>
          <p:cNvSpPr/>
          <p:nvPr/>
        </p:nvSpPr>
        <p:spPr>
          <a:xfrm>
            <a:off x="2743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44" name="Google Shape;1944;p183"/>
          <p:cNvSpPr/>
          <p:nvPr/>
        </p:nvSpPr>
        <p:spPr>
          <a:xfrm>
            <a:off x="3314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45" name="Google Shape;1945;p183"/>
          <p:cNvSpPr/>
          <p:nvPr/>
        </p:nvSpPr>
        <p:spPr>
          <a:xfrm>
            <a:off x="3886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46" name="Google Shape;1946;p183"/>
          <p:cNvSpPr/>
          <p:nvPr/>
        </p:nvSpPr>
        <p:spPr>
          <a:xfrm>
            <a:off x="4457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47" name="Google Shape;1947;p183"/>
          <p:cNvSpPr/>
          <p:nvPr/>
        </p:nvSpPr>
        <p:spPr>
          <a:xfrm>
            <a:off x="5029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sp>
        <p:nvSpPr>
          <p:cNvPr id="1948" name="Google Shape;1948;p183"/>
          <p:cNvSpPr/>
          <p:nvPr/>
        </p:nvSpPr>
        <p:spPr>
          <a:xfrm>
            <a:off x="7143750" y="1378635"/>
            <a:ext cx="628650" cy="656797"/>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Output</a:t>
            </a:r>
            <a:endParaRPr b="0" i="0" sz="1800" u="none" cap="none" strike="noStrike">
              <a:solidFill>
                <a:srgbClr val="000000"/>
              </a:solidFill>
              <a:latin typeface="Century Gothic"/>
              <a:ea typeface="Century Gothic"/>
              <a:cs typeface="Century Gothic"/>
              <a:sym typeface="Century Gothic"/>
            </a:endParaRPr>
          </a:p>
        </p:txBody>
      </p:sp>
      <p:sp>
        <p:nvSpPr>
          <p:cNvPr id="1949" name="Google Shape;1949;p183"/>
          <p:cNvSpPr/>
          <p:nvPr/>
        </p:nvSpPr>
        <p:spPr>
          <a:xfrm>
            <a:off x="6743700" y="3674479"/>
            <a:ext cx="800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*1994</a:t>
            </a:r>
            <a:endParaRPr b="0" i="0" sz="1800" u="none" cap="none" strike="noStrike">
              <a:solidFill>
                <a:srgbClr val="000000"/>
              </a:solidFill>
              <a:latin typeface="Century Gothic"/>
              <a:ea typeface="Century Gothic"/>
              <a:cs typeface="Century Gothic"/>
              <a:sym typeface="Century Gothic"/>
            </a:endParaRPr>
          </a:p>
        </p:txBody>
      </p:sp>
      <p:sp>
        <p:nvSpPr>
          <p:cNvPr id="1950" name="Google Shape;1950;p183"/>
          <p:cNvSpPr/>
          <p:nvPr/>
        </p:nvSpPr>
        <p:spPr>
          <a:xfrm>
            <a:off x="2641600" y="3653258"/>
            <a:ext cx="7747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*9</a:t>
            </a:r>
            <a:endParaRPr b="0" i="0" sz="1800" u="none" cap="none" strike="noStrike">
              <a:solidFill>
                <a:srgbClr val="000000"/>
              </a:solidFill>
              <a:latin typeface="Century Gothic"/>
              <a:ea typeface="Century Gothic"/>
              <a:cs typeface="Century Gothic"/>
              <a:sym typeface="Century Gothic"/>
            </a:endParaRPr>
          </a:p>
        </p:txBody>
      </p:sp>
      <p:sp>
        <p:nvSpPr>
          <p:cNvPr id="1951" name="Google Shape;1951;p183"/>
          <p:cNvSpPr/>
          <p:nvPr/>
        </p:nvSpPr>
        <p:spPr>
          <a:xfrm>
            <a:off x="5600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cxnSp>
        <p:nvCxnSpPr>
          <p:cNvPr id="1952" name="Google Shape;1952;p183"/>
          <p:cNvCxnSpPr/>
          <p:nvPr/>
        </p:nvCxnSpPr>
        <p:spPr>
          <a:xfrm rot="10800000">
            <a:off x="3721100" y="2035432"/>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53" name="Google Shape;1953;p183"/>
          <p:cNvSpPr txBox="1"/>
          <p:nvPr/>
        </p:nvSpPr>
        <p:spPr>
          <a:xfrm>
            <a:off x="2970211" y="3193536"/>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Disse blir I minnet</a:t>
            </a:r>
            <a:endParaRPr b="0" i="0" sz="1800" u="none" cap="none" strike="noStrike">
              <a:solidFill>
                <a:srgbClr val="000000"/>
              </a:solidFill>
              <a:latin typeface="Century Gothic"/>
              <a:ea typeface="Century Gothic"/>
              <a:cs typeface="Century Gothic"/>
              <a:sym typeface="Century Gothic"/>
            </a:endParaRPr>
          </a:p>
        </p:txBody>
      </p:sp>
      <p:cxnSp>
        <p:nvCxnSpPr>
          <p:cNvPr id="1954" name="Google Shape;1954;p183"/>
          <p:cNvCxnSpPr/>
          <p:nvPr/>
        </p:nvCxnSpPr>
        <p:spPr>
          <a:xfrm rot="10800000">
            <a:off x="5797550" y="1960451"/>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55" name="Google Shape;1955;p183"/>
          <p:cNvSpPr txBox="1"/>
          <p:nvPr/>
        </p:nvSpPr>
        <p:spPr>
          <a:xfrm>
            <a:off x="5046661" y="3118555"/>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Denne skiftes ut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Google Shape;1960;p18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ALTERNATIV</a:t>
            </a:r>
            <a:endParaRPr b="0" i="0" sz="3600" u="none" cap="none" strike="noStrike">
              <a:solidFill>
                <a:srgbClr val="FFFFFF"/>
              </a:solidFill>
              <a:latin typeface="Century Gothic"/>
              <a:ea typeface="Century Gothic"/>
              <a:cs typeface="Century Gothic"/>
              <a:sym typeface="Century Gothic"/>
            </a:endParaRPr>
          </a:p>
        </p:txBody>
      </p:sp>
      <p:sp>
        <p:nvSpPr>
          <p:cNvPr id="1961" name="Google Shape;1961;p184"/>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0F496F"/>
                </a:solidFill>
                <a:latin typeface="Century Gothic"/>
                <a:ea typeface="Century Gothic"/>
                <a:cs typeface="Century Gothic"/>
                <a:sym typeface="Century Gothic"/>
              </a:rPr>
              <a:t>F= Fakultet =                                      S= Student= </a:t>
            </a:r>
            <a:endParaRPr b="0" i="0" sz="2000" u="none" cap="none" strike="noStrike">
              <a:solidFill>
                <a:srgbClr val="0F496F"/>
              </a:solidFill>
              <a:latin typeface="Century Gothic"/>
              <a:ea typeface="Century Gothic"/>
              <a:cs typeface="Century Gothic"/>
              <a:sym typeface="Century Gothic"/>
            </a:endParaRPr>
          </a:p>
        </p:txBody>
      </p:sp>
      <p:sp>
        <p:nvSpPr>
          <p:cNvPr id="1962" name="Google Shape;1962;p184"/>
          <p:cNvSpPr/>
          <p:nvPr/>
        </p:nvSpPr>
        <p:spPr>
          <a:xfrm>
            <a:off x="2171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63" name="Google Shape;1963;p184"/>
          <p:cNvSpPr/>
          <p:nvPr/>
        </p:nvSpPr>
        <p:spPr>
          <a:xfrm>
            <a:off x="2743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64" name="Google Shape;1964;p184"/>
          <p:cNvSpPr/>
          <p:nvPr/>
        </p:nvSpPr>
        <p:spPr>
          <a:xfrm>
            <a:off x="3314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65" name="Google Shape;1965;p184"/>
          <p:cNvSpPr/>
          <p:nvPr/>
        </p:nvSpPr>
        <p:spPr>
          <a:xfrm>
            <a:off x="3886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66" name="Google Shape;1966;p184"/>
          <p:cNvSpPr/>
          <p:nvPr/>
        </p:nvSpPr>
        <p:spPr>
          <a:xfrm>
            <a:off x="4457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67" name="Google Shape;1967;p184"/>
          <p:cNvSpPr/>
          <p:nvPr/>
        </p:nvSpPr>
        <p:spPr>
          <a:xfrm>
            <a:off x="5029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68" name="Google Shape;1968;p184"/>
          <p:cNvSpPr/>
          <p:nvPr/>
        </p:nvSpPr>
        <p:spPr>
          <a:xfrm>
            <a:off x="7143750" y="1378635"/>
            <a:ext cx="628650" cy="656797"/>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Output</a:t>
            </a:r>
            <a:endParaRPr b="0" i="0" sz="1800" u="none" cap="none" strike="noStrike">
              <a:solidFill>
                <a:srgbClr val="000000"/>
              </a:solidFill>
              <a:latin typeface="Century Gothic"/>
              <a:ea typeface="Century Gothic"/>
              <a:cs typeface="Century Gothic"/>
              <a:sym typeface="Century Gothic"/>
            </a:endParaRPr>
          </a:p>
        </p:txBody>
      </p:sp>
      <p:sp>
        <p:nvSpPr>
          <p:cNvPr id="1969" name="Google Shape;1969;p184"/>
          <p:cNvSpPr/>
          <p:nvPr/>
        </p:nvSpPr>
        <p:spPr>
          <a:xfrm>
            <a:off x="6743700" y="3674479"/>
            <a:ext cx="800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*1999</a:t>
            </a:r>
            <a:endParaRPr b="0" i="0" sz="1800" u="none" cap="none" strike="noStrike">
              <a:solidFill>
                <a:srgbClr val="000000"/>
              </a:solidFill>
              <a:latin typeface="Century Gothic"/>
              <a:ea typeface="Century Gothic"/>
              <a:cs typeface="Century Gothic"/>
              <a:sym typeface="Century Gothic"/>
            </a:endParaRPr>
          </a:p>
        </p:txBody>
      </p:sp>
      <p:sp>
        <p:nvSpPr>
          <p:cNvPr id="1970" name="Google Shape;1970;p184"/>
          <p:cNvSpPr/>
          <p:nvPr/>
        </p:nvSpPr>
        <p:spPr>
          <a:xfrm>
            <a:off x="2641600" y="3653258"/>
            <a:ext cx="7747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*4</a:t>
            </a:r>
            <a:endParaRPr b="0" i="0" sz="1800" u="none" cap="none" strike="noStrike">
              <a:solidFill>
                <a:srgbClr val="000000"/>
              </a:solidFill>
              <a:latin typeface="Century Gothic"/>
              <a:ea typeface="Century Gothic"/>
              <a:cs typeface="Century Gothic"/>
              <a:sym typeface="Century Gothic"/>
            </a:endParaRPr>
          </a:p>
        </p:txBody>
      </p:sp>
      <p:sp>
        <p:nvSpPr>
          <p:cNvPr id="1971" name="Google Shape;1971;p184"/>
          <p:cNvSpPr/>
          <p:nvPr/>
        </p:nvSpPr>
        <p:spPr>
          <a:xfrm>
            <a:off x="5600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cxnSp>
        <p:nvCxnSpPr>
          <p:cNvPr id="1972" name="Google Shape;1972;p184"/>
          <p:cNvCxnSpPr/>
          <p:nvPr/>
        </p:nvCxnSpPr>
        <p:spPr>
          <a:xfrm rot="10800000">
            <a:off x="3721100" y="2035432"/>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73" name="Google Shape;1973;p184"/>
          <p:cNvSpPr txBox="1"/>
          <p:nvPr/>
        </p:nvSpPr>
        <p:spPr>
          <a:xfrm>
            <a:off x="2970211" y="3193536"/>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Disse blir I minnet</a:t>
            </a:r>
            <a:endParaRPr b="0" i="0" sz="1800" u="none" cap="none" strike="noStrike">
              <a:solidFill>
                <a:srgbClr val="000000"/>
              </a:solidFill>
              <a:latin typeface="Century Gothic"/>
              <a:ea typeface="Century Gothic"/>
              <a:cs typeface="Century Gothic"/>
              <a:sym typeface="Century Gothic"/>
            </a:endParaRPr>
          </a:p>
        </p:txBody>
      </p:sp>
      <p:cxnSp>
        <p:nvCxnSpPr>
          <p:cNvPr id="1974" name="Google Shape;1974;p184"/>
          <p:cNvCxnSpPr/>
          <p:nvPr/>
        </p:nvCxnSpPr>
        <p:spPr>
          <a:xfrm rot="10800000">
            <a:off x="5797550" y="1960451"/>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75" name="Google Shape;1975;p184"/>
          <p:cNvSpPr txBox="1"/>
          <p:nvPr/>
        </p:nvSpPr>
        <p:spPr>
          <a:xfrm>
            <a:off x="5046661" y="3118555"/>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Denne skiftes ut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9" name="Shape 1979"/>
        <p:cNvGrpSpPr/>
        <p:nvPr/>
      </p:nvGrpSpPr>
      <p:grpSpPr>
        <a:xfrm>
          <a:off x="0" y="0"/>
          <a:ext cx="0" cy="0"/>
          <a:chOff x="0" y="0"/>
          <a:chExt cx="0" cy="0"/>
        </a:xfrm>
      </p:grpSpPr>
      <p:sp>
        <p:nvSpPr>
          <p:cNvPr id="1980" name="Google Shape;1980;p185"/>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1800" u="none" cap="none" strike="noStrike">
                <a:solidFill>
                  <a:srgbClr val="FFFFFF"/>
                </a:solidFill>
                <a:latin typeface="Century Gothic"/>
                <a:ea typeface="Century Gothic"/>
                <a:cs typeface="Century Gothic"/>
                <a:sym typeface="Century Gothic"/>
              </a:rPr>
              <a:t>FAKULTETBLOKKENE MÅ LESES INN. 10/6 -&gt; 2 GANGER. </a:t>
            </a:r>
            <a:br>
              <a:rPr b="0" i="0" lang="no-NO" sz="1800" u="none" cap="none" strike="noStrike">
                <a:solidFill>
                  <a:srgbClr val="FFFFFF"/>
                </a:solidFill>
                <a:latin typeface="Century Gothic"/>
                <a:ea typeface="Century Gothic"/>
                <a:cs typeface="Century Gothic"/>
                <a:sym typeface="Century Gothic"/>
              </a:rPr>
            </a:br>
            <a:r>
              <a:rPr b="0" i="0" lang="no-NO" sz="1800" u="none" cap="none" strike="noStrike">
                <a:solidFill>
                  <a:srgbClr val="FFFFFF"/>
                </a:solidFill>
                <a:latin typeface="Century Gothic"/>
                <a:ea typeface="Century Gothic"/>
                <a:cs typeface="Century Gothic"/>
                <a:sym typeface="Century Gothic"/>
              </a:rPr>
              <a:t>FOR HVER GANG: LESE INN:  (I SNITT 5): FAKULTETSBLOKKER</a:t>
            </a:r>
            <a:br>
              <a:rPr b="0" i="0" lang="no-NO" sz="1800" u="none" cap="none" strike="noStrike">
                <a:solidFill>
                  <a:srgbClr val="FFFFFF"/>
                </a:solidFill>
                <a:latin typeface="Century Gothic"/>
                <a:ea typeface="Century Gothic"/>
                <a:cs typeface="Century Gothic"/>
                <a:sym typeface="Century Gothic"/>
              </a:rPr>
            </a:br>
            <a:r>
              <a:rPr b="0" i="0" lang="no-NO" sz="1800" u="none" cap="none" strike="noStrike">
                <a:solidFill>
                  <a:srgbClr val="FFFFFF"/>
                </a:solidFill>
                <a:latin typeface="Century Gothic"/>
                <a:ea typeface="Century Gothic"/>
                <a:cs typeface="Century Gothic"/>
                <a:sym typeface="Century Gothic"/>
              </a:rPr>
              <a:t>FOR HVER GANG LESE INN: 2000 STUDENTBLOKKER</a:t>
            </a:r>
            <a:br>
              <a:rPr b="0" i="0" lang="no-NO" sz="1800" u="none" cap="none" strike="noStrike">
                <a:solidFill>
                  <a:srgbClr val="FFFFFF"/>
                </a:solidFill>
                <a:latin typeface="Century Gothic"/>
                <a:ea typeface="Century Gothic"/>
                <a:cs typeface="Century Gothic"/>
                <a:sym typeface="Century Gothic"/>
              </a:rPr>
            </a:br>
            <a:br>
              <a:rPr b="0" i="0" lang="no-NO" sz="1800" u="none" cap="none" strike="noStrike">
                <a:solidFill>
                  <a:srgbClr val="FFFFFF"/>
                </a:solidFill>
                <a:latin typeface="Century Gothic"/>
                <a:ea typeface="Century Gothic"/>
                <a:cs typeface="Century Gothic"/>
                <a:sym typeface="Century Gothic"/>
              </a:rPr>
            </a:br>
            <a:r>
              <a:rPr b="0" i="0" lang="no-NO" sz="1800" u="none" cap="none" strike="noStrike">
                <a:solidFill>
                  <a:srgbClr val="FFFFFF"/>
                </a:solidFill>
                <a:latin typeface="Century Gothic"/>
                <a:ea typeface="Century Gothic"/>
                <a:cs typeface="Century Gothic"/>
                <a:sym typeface="Century Gothic"/>
              </a:rPr>
              <a:t>ANTALL AKSESSER = 2*(2000+5) = 4010 BLOKKER</a:t>
            </a:r>
            <a:endParaRPr b="0" i="0" sz="1800" u="none" cap="none" strike="noStrike">
              <a:solidFill>
                <a:srgbClr val="FFFFFF"/>
              </a:solidFill>
              <a:latin typeface="Century Gothic"/>
              <a:ea typeface="Century Gothic"/>
              <a:cs typeface="Century Gothic"/>
              <a:sym typeface="Century Gothic"/>
            </a:endParaRPr>
          </a:p>
        </p:txBody>
      </p:sp>
      <p:sp>
        <p:nvSpPr>
          <p:cNvPr id="1981" name="Google Shape;1981;p185"/>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0F496F"/>
                </a:solidFill>
                <a:latin typeface="Century Gothic"/>
                <a:ea typeface="Century Gothic"/>
                <a:cs typeface="Century Gothic"/>
                <a:sym typeface="Century Gothic"/>
              </a:rPr>
              <a:t>F= Fakultet =                                      S= Student= </a:t>
            </a:r>
            <a:endParaRPr b="0" i="0" sz="2000" u="none" cap="none" strike="noStrike">
              <a:solidFill>
                <a:srgbClr val="0F496F"/>
              </a:solidFill>
              <a:latin typeface="Century Gothic"/>
              <a:ea typeface="Century Gothic"/>
              <a:cs typeface="Century Gothic"/>
              <a:sym typeface="Century Gothic"/>
            </a:endParaRPr>
          </a:p>
        </p:txBody>
      </p:sp>
      <p:sp>
        <p:nvSpPr>
          <p:cNvPr id="1982" name="Google Shape;1982;p185"/>
          <p:cNvSpPr/>
          <p:nvPr/>
        </p:nvSpPr>
        <p:spPr>
          <a:xfrm>
            <a:off x="2171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83" name="Google Shape;1983;p185"/>
          <p:cNvSpPr/>
          <p:nvPr/>
        </p:nvSpPr>
        <p:spPr>
          <a:xfrm>
            <a:off x="2743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84" name="Google Shape;1984;p185"/>
          <p:cNvSpPr/>
          <p:nvPr/>
        </p:nvSpPr>
        <p:spPr>
          <a:xfrm>
            <a:off x="3314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85" name="Google Shape;1985;p185"/>
          <p:cNvSpPr/>
          <p:nvPr/>
        </p:nvSpPr>
        <p:spPr>
          <a:xfrm>
            <a:off x="3886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86" name="Google Shape;1986;p185"/>
          <p:cNvSpPr/>
          <p:nvPr/>
        </p:nvSpPr>
        <p:spPr>
          <a:xfrm>
            <a:off x="4457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87" name="Google Shape;1987;p185"/>
          <p:cNvSpPr/>
          <p:nvPr/>
        </p:nvSpPr>
        <p:spPr>
          <a:xfrm>
            <a:off x="50292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F</a:t>
            </a:r>
            <a:endParaRPr b="0" i="0" sz="1800" u="none" cap="none" strike="noStrike">
              <a:solidFill>
                <a:srgbClr val="000000"/>
              </a:solidFill>
              <a:latin typeface="Century Gothic"/>
              <a:ea typeface="Century Gothic"/>
              <a:cs typeface="Century Gothic"/>
              <a:sym typeface="Century Gothic"/>
            </a:endParaRPr>
          </a:p>
        </p:txBody>
      </p:sp>
      <p:sp>
        <p:nvSpPr>
          <p:cNvPr id="1988" name="Google Shape;1988;p185"/>
          <p:cNvSpPr/>
          <p:nvPr/>
        </p:nvSpPr>
        <p:spPr>
          <a:xfrm>
            <a:off x="7143750" y="1378635"/>
            <a:ext cx="628650" cy="656797"/>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Output</a:t>
            </a:r>
            <a:endParaRPr b="0" i="0" sz="1800" u="none" cap="none" strike="noStrike">
              <a:solidFill>
                <a:srgbClr val="000000"/>
              </a:solidFill>
              <a:latin typeface="Century Gothic"/>
              <a:ea typeface="Century Gothic"/>
              <a:cs typeface="Century Gothic"/>
              <a:sym typeface="Century Gothic"/>
            </a:endParaRPr>
          </a:p>
        </p:txBody>
      </p:sp>
      <p:sp>
        <p:nvSpPr>
          <p:cNvPr id="1989" name="Google Shape;1989;p185"/>
          <p:cNvSpPr/>
          <p:nvPr/>
        </p:nvSpPr>
        <p:spPr>
          <a:xfrm>
            <a:off x="6743700" y="3674479"/>
            <a:ext cx="8001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*1998</a:t>
            </a:r>
            <a:endParaRPr b="0" i="0" sz="1800" u="none" cap="none" strike="noStrike">
              <a:solidFill>
                <a:srgbClr val="000000"/>
              </a:solidFill>
              <a:latin typeface="Century Gothic"/>
              <a:ea typeface="Century Gothic"/>
              <a:cs typeface="Century Gothic"/>
              <a:sym typeface="Century Gothic"/>
            </a:endParaRPr>
          </a:p>
        </p:txBody>
      </p:sp>
      <p:sp>
        <p:nvSpPr>
          <p:cNvPr id="1990" name="Google Shape;1990;p185"/>
          <p:cNvSpPr/>
          <p:nvPr/>
        </p:nvSpPr>
        <p:spPr>
          <a:xfrm>
            <a:off x="2641600" y="3653258"/>
            <a:ext cx="7747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*4</a:t>
            </a:r>
            <a:endParaRPr b="0" i="0" sz="1800" u="none" cap="none" strike="noStrike">
              <a:solidFill>
                <a:srgbClr val="000000"/>
              </a:solidFill>
              <a:latin typeface="Century Gothic"/>
              <a:ea typeface="Century Gothic"/>
              <a:cs typeface="Century Gothic"/>
              <a:sym typeface="Century Gothic"/>
            </a:endParaRPr>
          </a:p>
        </p:txBody>
      </p:sp>
      <p:sp>
        <p:nvSpPr>
          <p:cNvPr id="1991" name="Google Shape;1991;p185"/>
          <p:cNvSpPr/>
          <p:nvPr/>
        </p:nvSpPr>
        <p:spPr>
          <a:xfrm>
            <a:off x="5600700" y="1517135"/>
            <a:ext cx="571500" cy="369330"/>
          </a:xfrm>
          <a:prstGeom prst="rect">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a:t>
            </a:r>
            <a:endParaRPr b="0" i="0" sz="1800" u="none" cap="none" strike="noStrike">
              <a:solidFill>
                <a:srgbClr val="000000"/>
              </a:solidFill>
              <a:latin typeface="Century Gothic"/>
              <a:ea typeface="Century Gothic"/>
              <a:cs typeface="Century Gothic"/>
              <a:sym typeface="Century Gothic"/>
            </a:endParaRPr>
          </a:p>
        </p:txBody>
      </p:sp>
      <p:cxnSp>
        <p:nvCxnSpPr>
          <p:cNvPr id="1992" name="Google Shape;1992;p185"/>
          <p:cNvCxnSpPr/>
          <p:nvPr/>
        </p:nvCxnSpPr>
        <p:spPr>
          <a:xfrm rot="10800000">
            <a:off x="3721100" y="2035432"/>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93" name="Google Shape;1993;p185"/>
          <p:cNvSpPr txBox="1"/>
          <p:nvPr/>
        </p:nvSpPr>
        <p:spPr>
          <a:xfrm>
            <a:off x="2970211" y="3193536"/>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Disse blir I minnet</a:t>
            </a:r>
            <a:endParaRPr b="0" i="0" sz="1800" u="none" cap="none" strike="noStrike">
              <a:solidFill>
                <a:srgbClr val="000000"/>
              </a:solidFill>
              <a:latin typeface="Century Gothic"/>
              <a:ea typeface="Century Gothic"/>
              <a:cs typeface="Century Gothic"/>
              <a:sym typeface="Century Gothic"/>
            </a:endParaRPr>
          </a:p>
        </p:txBody>
      </p:sp>
      <p:cxnSp>
        <p:nvCxnSpPr>
          <p:cNvPr id="1994" name="Google Shape;1994;p185"/>
          <p:cNvCxnSpPr/>
          <p:nvPr/>
        </p:nvCxnSpPr>
        <p:spPr>
          <a:xfrm rot="10800000">
            <a:off x="5797550" y="1960451"/>
            <a:ext cx="25400" cy="1342768"/>
          </a:xfrm>
          <a:prstGeom prst="straightConnector1">
            <a:avLst/>
          </a:prstGeom>
          <a:noFill/>
          <a:ln cap="rnd" cmpd="sng" w="15875">
            <a:solidFill>
              <a:srgbClr val="054361"/>
            </a:solidFill>
            <a:prstDash val="solid"/>
            <a:bevel/>
            <a:headEnd len="sm" w="sm" type="none"/>
            <a:tailEnd len="med" w="med" type="triangle"/>
          </a:ln>
        </p:spPr>
      </p:cxnSp>
      <p:sp>
        <p:nvSpPr>
          <p:cNvPr id="1995" name="Google Shape;1995;p185"/>
          <p:cNvSpPr txBox="1"/>
          <p:nvPr/>
        </p:nvSpPr>
        <p:spPr>
          <a:xfrm>
            <a:off x="5046661" y="3118555"/>
            <a:ext cx="2058989"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Denne skiftes ut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9" name="Shape 1999"/>
        <p:cNvGrpSpPr/>
        <p:nvPr/>
      </p:nvGrpSpPr>
      <p:grpSpPr>
        <a:xfrm>
          <a:off x="0" y="0"/>
          <a:ext cx="0" cy="0"/>
          <a:chOff x="0" y="0"/>
          <a:chExt cx="0" cy="0"/>
        </a:xfrm>
      </p:grpSpPr>
      <p:sp>
        <p:nvSpPr>
          <p:cNvPr id="2000" name="Google Shape;2000;p186"/>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NESTED LOOP JOIN</a:t>
            </a:r>
            <a:endParaRPr b="0" i="0" sz="3600" u="none" cap="none" strike="noStrike">
              <a:solidFill>
                <a:srgbClr val="FFFFFF"/>
              </a:solidFill>
              <a:latin typeface="Century Gothic"/>
              <a:ea typeface="Century Gothic"/>
              <a:cs typeface="Century Gothic"/>
              <a:sym typeface="Century Gothic"/>
            </a:endParaRPr>
          </a:p>
        </p:txBody>
      </p:sp>
      <p:sp>
        <p:nvSpPr>
          <p:cNvPr id="2001" name="Google Shape;2001;p186"/>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1 Blokk til output</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1 Blokk til motsatt fakultet</a:t>
            </a:r>
            <a:endParaRPr b="0" i="0" sz="2000" u="none" cap="none" strike="noStrike">
              <a:solidFill>
                <a:schemeClr val="lt1"/>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Alltid lese inn den posten det er minst blokker av. </a:t>
            </a:r>
            <a:endParaRPr b="0"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5" name="Shape 2005"/>
        <p:cNvGrpSpPr/>
        <p:nvPr/>
      </p:nvGrpSpPr>
      <p:grpSpPr>
        <a:xfrm>
          <a:off x="0" y="0"/>
          <a:ext cx="0" cy="0"/>
          <a:chOff x="0" y="0"/>
          <a:chExt cx="0" cy="0"/>
        </a:xfrm>
      </p:grpSpPr>
      <p:sp>
        <p:nvSpPr>
          <p:cNvPr id="2006" name="Google Shape;2006;p187"/>
          <p:cNvSpPr txBox="1"/>
          <p:nvPr>
            <p:ph type="title"/>
          </p:nvPr>
        </p:nvSpPr>
        <p:spPr>
          <a:xfrm>
            <a:off x="684212" y="1435101"/>
            <a:ext cx="11609388" cy="466278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dk1"/>
              </a:buClr>
              <a:buFont typeface="Arial"/>
              <a:buNone/>
            </a:pPr>
            <a:r>
              <a:rPr b="1" lang="no-NO" sz="4000">
                <a:solidFill>
                  <a:schemeClr val="lt1"/>
                </a:solidFill>
              </a:rPr>
              <a:t>Innspill: </a:t>
            </a:r>
            <a:r>
              <a:rPr b="1" lang="no-NO" sz="4000" u="sng">
                <a:solidFill>
                  <a:schemeClr val="hlink"/>
                </a:solidFill>
                <a:hlinkClick r:id="rId3"/>
              </a:rPr>
              <a:t>https://tinyurl.com/database-sporsmol</a:t>
            </a:r>
            <a:endParaRPr b="1" sz="4000">
              <a:solidFill>
                <a:schemeClr val="lt1"/>
              </a:solidFill>
            </a:endParaRPr>
          </a:p>
          <a:p>
            <a:pPr indent="0" lvl="0" marL="0" rtl="0" algn="l">
              <a:spcBef>
                <a:spcPts val="0"/>
              </a:spcBef>
              <a:spcAft>
                <a:spcPts val="0"/>
              </a:spcAft>
              <a:buClr>
                <a:schemeClr val="dk1"/>
              </a:buClr>
              <a:buFont typeface="Arial"/>
              <a:buNone/>
            </a:pPr>
            <a:r>
              <a:t/>
            </a:r>
            <a:endParaRPr sz="4000">
              <a:solidFill>
                <a:schemeClr val="lt1"/>
              </a:solidFill>
            </a:endParaRPr>
          </a:p>
          <a:p>
            <a:pPr indent="0" lvl="0" marL="0" rtl="0" algn="l">
              <a:spcBef>
                <a:spcPts val="0"/>
              </a:spcBef>
              <a:spcAft>
                <a:spcPts val="0"/>
              </a:spcAft>
              <a:buClr>
                <a:schemeClr val="dk1"/>
              </a:buClr>
              <a:buFont typeface="Arial"/>
              <a:buNone/>
            </a:pPr>
            <a:r>
              <a:rPr b="1" lang="no-NO" sz="4000">
                <a:solidFill>
                  <a:schemeClr val="lt1"/>
                </a:solidFill>
              </a:rPr>
              <a:t>Slides</a:t>
            </a:r>
            <a:r>
              <a:rPr lang="no-NO" sz="4000">
                <a:solidFill>
                  <a:schemeClr val="lt1"/>
                </a:solidFill>
              </a:rPr>
              <a:t>: </a:t>
            </a:r>
            <a:r>
              <a:rPr lang="no-NO" sz="4000" u="sng">
                <a:solidFill>
                  <a:schemeClr val="hlink"/>
                </a:solidFill>
                <a:hlinkClick r:id="rId4"/>
              </a:rPr>
              <a:t>HTTP://TINYURL:COM/SLIDES-DATABASE</a:t>
            </a:r>
            <a:endParaRPr sz="4000">
              <a:solidFill>
                <a:schemeClr val="lt1"/>
              </a:solidFill>
            </a:endParaRPr>
          </a:p>
          <a:p>
            <a:pPr indent="0" lvl="0" marL="0" rtl="0" algn="l">
              <a:spcBef>
                <a:spcPts val="0"/>
              </a:spcBef>
              <a:spcAft>
                <a:spcPts val="0"/>
              </a:spcAft>
              <a:buClr>
                <a:schemeClr val="dk1"/>
              </a:buClr>
              <a:buFont typeface="Arial"/>
              <a:buNone/>
            </a:pPr>
            <a:br>
              <a:rPr lang="no-NO" sz="4000">
                <a:solidFill>
                  <a:schemeClr val="lt1"/>
                </a:solidFill>
              </a:rPr>
            </a:br>
            <a:endParaRPr b="1"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196" name="Google Shape;196;p35"/>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197" name="Google Shape;197;p35"/>
          <p:cNvPicPr preferRelativeResize="0"/>
          <p:nvPr/>
        </p:nvPicPr>
        <p:blipFill rotWithShape="1">
          <a:blip r:embed="rId3">
            <a:alphaModFix/>
          </a:blip>
          <a:srcRect b="0" l="6593" r="5610" t="0"/>
          <a:stretch/>
        </p:blipFill>
        <p:spPr>
          <a:xfrm>
            <a:off x="-26575" y="0"/>
            <a:ext cx="7766699" cy="6337300"/>
          </a:xfrm>
          <a:prstGeom prst="rect">
            <a:avLst/>
          </a:prstGeom>
          <a:noFill/>
          <a:ln>
            <a:noFill/>
          </a:ln>
        </p:spPr>
      </p:pic>
      <p:sp>
        <p:nvSpPr>
          <p:cNvPr id="198" name="Google Shape;198;p35"/>
          <p:cNvSpPr txBox="1"/>
          <p:nvPr/>
        </p:nvSpPr>
        <p:spPr>
          <a:xfrm>
            <a:off x="8041100" y="370075"/>
            <a:ext cx="4150800" cy="29490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Vehicle(</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Producer, Model, Weight, Length, Height)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PassengerCar(</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Seats)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Bus(</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PassengerSeats, DriversLicenceRequirement, CargoVolume)</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Truck(</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,CargoVolume, MaxCargoWeight, Class) </a:t>
            </a:r>
            <a:endParaRPr sz="1500"/>
          </a:p>
        </p:txBody>
      </p:sp>
      <p:sp>
        <p:nvSpPr>
          <p:cNvPr id="199" name="Google Shape;199;p35"/>
          <p:cNvSpPr txBox="1"/>
          <p:nvPr/>
        </p:nvSpPr>
        <p:spPr>
          <a:xfrm>
            <a:off x="8041100" y="3319075"/>
            <a:ext cx="4150800" cy="7029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no-NO" sz="1500">
                <a:solidFill>
                  <a:srgbClr val="FFFFFF"/>
                </a:solidFill>
                <a:latin typeface="Helvetica Neue"/>
                <a:ea typeface="Helvetica Neue"/>
                <a:cs typeface="Helvetica Neue"/>
                <a:sym typeface="Helvetica Neue"/>
              </a:rPr>
              <a:t>Krever en del joins for å få all informasjon, men er det mest strukturerte. </a:t>
            </a:r>
            <a:endParaRPr sz="1500">
              <a:solidFill>
                <a:srgbClr val="FFFFFF"/>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0" name="Shape 2010"/>
        <p:cNvGrpSpPr/>
        <p:nvPr/>
      </p:nvGrpSpPr>
      <p:grpSpPr>
        <a:xfrm>
          <a:off x="0" y="0"/>
          <a:ext cx="0" cy="0"/>
          <a:chOff x="0" y="0"/>
          <a:chExt cx="0" cy="0"/>
        </a:xfrm>
      </p:grpSpPr>
      <p:sp>
        <p:nvSpPr>
          <p:cNvPr id="2011" name="Google Shape;2011;p188"/>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RECOVERY-EGENSKAPER</a:t>
            </a:r>
            <a:endParaRPr/>
          </a:p>
        </p:txBody>
      </p:sp>
      <p:sp>
        <p:nvSpPr>
          <p:cNvPr id="2012" name="Google Shape;2012;p188"/>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Ikke gjenoppretbar</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Gjenoprettbar</a:t>
            </a:r>
            <a:endParaRPr/>
          </a:p>
          <a:p>
            <a:pPr indent="-285750" lvl="1" marL="742950" marR="0" rtl="0" algn="l">
              <a:spcBef>
                <a:spcPts val="600"/>
              </a:spcBef>
              <a:spcAft>
                <a:spcPts val="0"/>
              </a:spcAft>
              <a:buClr>
                <a:srgbClr val="FFFFFF"/>
              </a:buClr>
              <a:buSzPts val="1440"/>
              <a:buFont typeface="Noto Sans Symbols"/>
              <a:buChar char="▶"/>
            </a:pPr>
            <a:r>
              <a:rPr lang="no-NO" sz="1800">
                <a:solidFill>
                  <a:srgbClr val="FFFFFF"/>
                </a:solidFill>
              </a:rPr>
              <a:t>Transaksjoner</a:t>
            </a:r>
            <a:r>
              <a:rPr b="0" i="0" lang="no-NO" sz="1800" u="none" cap="none" strike="noStrike">
                <a:solidFill>
                  <a:srgbClr val="FFFFFF"/>
                </a:solidFill>
                <a:latin typeface="Century Gothic"/>
                <a:ea typeface="Century Gothic"/>
                <a:cs typeface="Century Gothic"/>
                <a:sym typeface="Century Gothic"/>
              </a:rPr>
              <a:t> som leser endringer gjort av andre, må comitte etter de.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ACA</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 ikke lese fra data til transaksjoner som ikke er comitted</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Strict</a:t>
            </a:r>
            <a:endParaRPr b="0" i="0" sz="2000" u="none" cap="none" strike="noStrike">
              <a:solidFill>
                <a:srgbClr val="FFFFFF"/>
              </a:solidFill>
              <a:latin typeface="Century Gothic"/>
              <a:ea typeface="Century Gothic"/>
              <a:cs typeface="Century Gothic"/>
              <a:sym typeface="Century Gothic"/>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 verken lese fra eller skrive til data som er endret av transaksjoner som ikke er commitet.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6" name="Shape 2016"/>
        <p:cNvGrpSpPr/>
        <p:nvPr/>
      </p:nvGrpSpPr>
      <p:grpSpPr>
        <a:xfrm>
          <a:off x="0" y="0"/>
          <a:ext cx="0" cy="0"/>
          <a:chOff x="0" y="0"/>
          <a:chExt cx="0" cy="0"/>
        </a:xfrm>
      </p:grpSpPr>
      <p:sp>
        <p:nvSpPr>
          <p:cNvPr id="2017" name="Google Shape;2017;p189"/>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RECOVERY-EGENSKAPER</a:t>
            </a:r>
            <a:endParaRPr/>
          </a:p>
        </p:txBody>
      </p:sp>
      <p:sp>
        <p:nvSpPr>
          <p:cNvPr id="2018" name="Google Shape;2018;p189"/>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Ikke gjenoppretbar</a:t>
            </a:r>
            <a:endParaRPr b="0" i="0" sz="2000" u="none" cap="none" strike="noStrike">
              <a:solidFill>
                <a:srgbClr val="FFFFFF"/>
              </a:solidFill>
              <a:latin typeface="Century Gothic"/>
              <a:ea typeface="Century Gothic"/>
              <a:cs typeface="Century Gothic"/>
              <a:sym typeface="Century Gothic"/>
            </a:endParaRPr>
          </a:p>
        </p:txBody>
      </p:sp>
      <p:sp>
        <p:nvSpPr>
          <p:cNvPr id="2019" name="Google Shape;2019;p189"/>
          <p:cNvSpPr txBox="1"/>
          <p:nvPr/>
        </p:nvSpPr>
        <p:spPr>
          <a:xfrm>
            <a:off x="3649662" y="3749604"/>
            <a:ext cx="4178300" cy="43088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Century Gothic"/>
              <a:buNone/>
            </a:pPr>
            <a:r>
              <a:rPr b="0" i="0" lang="no-NO" sz="2200" u="none" cap="none" strike="noStrike">
                <a:solidFill>
                  <a:srgbClr val="000000"/>
                </a:solidFill>
                <a:latin typeface="Century Gothic"/>
                <a:ea typeface="Century Gothic"/>
                <a:cs typeface="Century Gothic"/>
                <a:sym typeface="Century Gothic"/>
              </a:rPr>
              <a:t>r1(x), w1(x), r2(x), c2, c1 </a:t>
            </a:r>
            <a:endParaRPr b="0" i="0" sz="22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3" name="Shape 2023"/>
        <p:cNvGrpSpPr/>
        <p:nvPr/>
      </p:nvGrpSpPr>
      <p:grpSpPr>
        <a:xfrm>
          <a:off x="0" y="0"/>
          <a:ext cx="0" cy="0"/>
          <a:chOff x="0" y="0"/>
          <a:chExt cx="0" cy="0"/>
        </a:xfrm>
      </p:grpSpPr>
      <p:sp>
        <p:nvSpPr>
          <p:cNvPr id="2024" name="Google Shape;2024;p190"/>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RECOVERY-EGENSKAPER</a:t>
            </a:r>
            <a:endParaRPr/>
          </a:p>
        </p:txBody>
      </p:sp>
      <p:sp>
        <p:nvSpPr>
          <p:cNvPr id="2025" name="Google Shape;2025;p190"/>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Ikke gjenoppretbar</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Gjenoprettbar</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Tranaksjoner som leser endringer gjort av andre, må comitte etter de. </a:t>
            </a:r>
            <a:endParaRPr b="0" i="0" sz="2000" u="none" cap="none" strike="noStrike">
              <a:solidFill>
                <a:srgbClr val="FFFFFF"/>
              </a:solidFill>
              <a:latin typeface="Century Gothic"/>
              <a:ea typeface="Century Gothic"/>
              <a:cs typeface="Century Gothic"/>
              <a:sym typeface="Century Gothic"/>
            </a:endParaRPr>
          </a:p>
        </p:txBody>
      </p:sp>
      <p:sp>
        <p:nvSpPr>
          <p:cNvPr id="2026" name="Google Shape;2026;p190"/>
          <p:cNvSpPr txBox="1"/>
          <p:nvPr/>
        </p:nvSpPr>
        <p:spPr>
          <a:xfrm>
            <a:off x="1046162" y="2786974"/>
            <a:ext cx="4178300" cy="43088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Century Gothic"/>
              <a:buNone/>
            </a:pPr>
            <a:r>
              <a:rPr b="0" i="0" lang="no-NO" sz="2200" u="none" cap="none" strike="noStrike">
                <a:solidFill>
                  <a:srgbClr val="000000"/>
                </a:solidFill>
                <a:latin typeface="Century Gothic"/>
                <a:ea typeface="Century Gothic"/>
                <a:cs typeface="Century Gothic"/>
                <a:sym typeface="Century Gothic"/>
              </a:rPr>
              <a:t>r1(x), w1(x), r2(x), c2, c1 </a:t>
            </a:r>
            <a:endParaRPr b="0" i="0" sz="2200" u="none" cap="none" strike="noStrike">
              <a:solidFill>
                <a:srgbClr val="000000"/>
              </a:solidFill>
              <a:latin typeface="Century Gothic"/>
              <a:ea typeface="Century Gothic"/>
              <a:cs typeface="Century Gothic"/>
              <a:sym typeface="Century Gothic"/>
            </a:endParaRPr>
          </a:p>
        </p:txBody>
      </p:sp>
      <p:sp>
        <p:nvSpPr>
          <p:cNvPr id="2027" name="Google Shape;2027;p190"/>
          <p:cNvSpPr txBox="1"/>
          <p:nvPr/>
        </p:nvSpPr>
        <p:spPr>
          <a:xfrm>
            <a:off x="4260056" y="4709190"/>
            <a:ext cx="3951287" cy="43088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Century Gothic"/>
              <a:buNone/>
            </a:pPr>
            <a:r>
              <a:rPr b="0" i="0" lang="no-NO" sz="2200" u="none" cap="none" strike="noStrike">
                <a:solidFill>
                  <a:srgbClr val="000000"/>
                </a:solidFill>
                <a:latin typeface="Century Gothic"/>
                <a:ea typeface="Century Gothic"/>
                <a:cs typeface="Century Gothic"/>
                <a:sym typeface="Century Gothic"/>
              </a:rPr>
              <a:t>r1(x), w1(x), r2(x), c1, c2</a:t>
            </a:r>
            <a:endParaRPr b="0" i="0" sz="22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1" name="Shape 2031"/>
        <p:cNvGrpSpPr/>
        <p:nvPr/>
      </p:nvGrpSpPr>
      <p:grpSpPr>
        <a:xfrm>
          <a:off x="0" y="0"/>
          <a:ext cx="0" cy="0"/>
          <a:chOff x="0" y="0"/>
          <a:chExt cx="0" cy="0"/>
        </a:xfrm>
      </p:grpSpPr>
      <p:sp>
        <p:nvSpPr>
          <p:cNvPr id="2032" name="Google Shape;2032;p191"/>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RECOVERY-EGENSKAPER</a:t>
            </a:r>
            <a:endParaRPr/>
          </a:p>
        </p:txBody>
      </p:sp>
      <p:sp>
        <p:nvSpPr>
          <p:cNvPr id="2033" name="Google Shape;2033;p191"/>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Ikke gjenoppretbar</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Gjenoprettbar</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Tranaksjoner som leser endringer gjort av andre, må comitte etter de.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ACA</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 ikke lese fra data til transaksjoner som ikke er comitted</a:t>
            </a:r>
            <a:endParaRPr b="0" i="0" sz="2000" u="none" cap="none" strike="noStrike">
              <a:solidFill>
                <a:srgbClr val="FFFFFF"/>
              </a:solidFill>
              <a:latin typeface="Century Gothic"/>
              <a:ea typeface="Century Gothic"/>
              <a:cs typeface="Century Gothic"/>
              <a:sym typeface="Century Gothic"/>
            </a:endParaRPr>
          </a:p>
        </p:txBody>
      </p:sp>
      <p:sp>
        <p:nvSpPr>
          <p:cNvPr id="2034" name="Google Shape;2034;p191"/>
          <p:cNvSpPr txBox="1"/>
          <p:nvPr/>
        </p:nvSpPr>
        <p:spPr>
          <a:xfrm>
            <a:off x="5008562" y="2540000"/>
            <a:ext cx="4178300" cy="43088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Century Gothic"/>
              <a:buNone/>
            </a:pPr>
            <a:r>
              <a:rPr b="0" i="0" lang="no-NO" sz="2200" u="none" cap="none" strike="noStrike">
                <a:solidFill>
                  <a:srgbClr val="000000"/>
                </a:solidFill>
                <a:latin typeface="Century Gothic"/>
                <a:ea typeface="Century Gothic"/>
                <a:cs typeface="Century Gothic"/>
                <a:sym typeface="Century Gothic"/>
              </a:rPr>
              <a:t>r1(x), w1(x), r2(x), c2, c1 </a:t>
            </a:r>
            <a:endParaRPr b="0" i="0" sz="2200" u="none" cap="none" strike="noStrike">
              <a:solidFill>
                <a:srgbClr val="000000"/>
              </a:solidFill>
              <a:latin typeface="Century Gothic"/>
              <a:ea typeface="Century Gothic"/>
              <a:cs typeface="Century Gothic"/>
              <a:sym typeface="Century Gothic"/>
            </a:endParaRPr>
          </a:p>
        </p:txBody>
      </p:sp>
      <p:sp>
        <p:nvSpPr>
          <p:cNvPr id="2035" name="Google Shape;2035;p191"/>
          <p:cNvSpPr txBox="1"/>
          <p:nvPr/>
        </p:nvSpPr>
        <p:spPr>
          <a:xfrm>
            <a:off x="5081588" y="3427434"/>
            <a:ext cx="3951287" cy="43088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Century Gothic"/>
              <a:buNone/>
            </a:pPr>
            <a:r>
              <a:rPr b="0" i="0" lang="no-NO" sz="2200" u="none" cap="none" strike="noStrike">
                <a:solidFill>
                  <a:srgbClr val="000000"/>
                </a:solidFill>
                <a:latin typeface="Century Gothic"/>
                <a:ea typeface="Century Gothic"/>
                <a:cs typeface="Century Gothic"/>
                <a:sym typeface="Century Gothic"/>
              </a:rPr>
              <a:t>r1(x), w1(x), r2(x), c1, c2</a:t>
            </a:r>
            <a:endParaRPr b="0" i="0" sz="2200" u="none" cap="none" strike="noStrike">
              <a:solidFill>
                <a:srgbClr val="000000"/>
              </a:solidFill>
              <a:latin typeface="Century Gothic"/>
              <a:ea typeface="Century Gothic"/>
              <a:cs typeface="Century Gothic"/>
              <a:sym typeface="Century Gothic"/>
            </a:endParaRPr>
          </a:p>
        </p:txBody>
      </p:sp>
      <p:sp>
        <p:nvSpPr>
          <p:cNvPr id="2036" name="Google Shape;2036;p191"/>
          <p:cNvSpPr txBox="1"/>
          <p:nvPr/>
        </p:nvSpPr>
        <p:spPr>
          <a:xfrm>
            <a:off x="4765675" y="5026069"/>
            <a:ext cx="3671887" cy="43088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no-NO" sz="2200" u="none" cap="none" strike="noStrike">
                <a:solidFill>
                  <a:srgbClr val="000000"/>
                </a:solidFill>
                <a:latin typeface="Century Gothic"/>
                <a:ea typeface="Century Gothic"/>
                <a:cs typeface="Century Gothic"/>
                <a:sym typeface="Century Gothic"/>
              </a:rPr>
              <a:t>r1(x), w1(x), c1, r2(x), c2</a:t>
            </a:r>
            <a:endParaRPr b="0" i="0" sz="22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0" name="Shape 2040"/>
        <p:cNvGrpSpPr/>
        <p:nvPr/>
      </p:nvGrpSpPr>
      <p:grpSpPr>
        <a:xfrm>
          <a:off x="0" y="0"/>
          <a:ext cx="0" cy="0"/>
          <a:chOff x="0" y="0"/>
          <a:chExt cx="0" cy="0"/>
        </a:xfrm>
      </p:grpSpPr>
      <p:sp>
        <p:nvSpPr>
          <p:cNvPr id="2041" name="Google Shape;2041;p192"/>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RECOVERY-EGENSKAPER</a:t>
            </a:r>
            <a:endParaRPr/>
          </a:p>
        </p:txBody>
      </p:sp>
      <p:sp>
        <p:nvSpPr>
          <p:cNvPr id="2042" name="Google Shape;2042;p192"/>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Ikke gjenoppretbar</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Gjenoprettbar</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Tranaksjoner som leser endringer gjort av andre, må comitte etter de.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ACA</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 ikke lese fra data til transaksjoner som ikke er comitted</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Strict</a:t>
            </a:r>
            <a:endParaRPr b="0" i="0" sz="2000" u="none" cap="none" strike="noStrike">
              <a:solidFill>
                <a:srgbClr val="FFFFFF"/>
              </a:solidFill>
              <a:latin typeface="Century Gothic"/>
              <a:ea typeface="Century Gothic"/>
              <a:cs typeface="Century Gothic"/>
              <a:sym typeface="Century Gothic"/>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 verken lese fra eller skrive til data som er endret av transaksjoner som ikke er commitet. </a:t>
            </a:r>
            <a:endParaRPr/>
          </a:p>
        </p:txBody>
      </p:sp>
      <p:sp>
        <p:nvSpPr>
          <p:cNvPr id="2043" name="Google Shape;2043;p192"/>
          <p:cNvSpPr txBox="1"/>
          <p:nvPr/>
        </p:nvSpPr>
        <p:spPr>
          <a:xfrm>
            <a:off x="5008562" y="2540000"/>
            <a:ext cx="4178300" cy="43088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Century Gothic"/>
              <a:buNone/>
            </a:pPr>
            <a:r>
              <a:rPr b="0" i="0" lang="no-NO" sz="2200" u="none" cap="none" strike="noStrike">
                <a:solidFill>
                  <a:srgbClr val="000000"/>
                </a:solidFill>
                <a:latin typeface="Century Gothic"/>
                <a:ea typeface="Century Gothic"/>
                <a:cs typeface="Century Gothic"/>
                <a:sym typeface="Century Gothic"/>
              </a:rPr>
              <a:t>r1(x), w1(x), r2(x), c2, c1 </a:t>
            </a:r>
            <a:endParaRPr b="0" i="0" sz="2200" u="none" cap="none" strike="noStrike">
              <a:solidFill>
                <a:srgbClr val="000000"/>
              </a:solidFill>
              <a:latin typeface="Century Gothic"/>
              <a:ea typeface="Century Gothic"/>
              <a:cs typeface="Century Gothic"/>
              <a:sym typeface="Century Gothic"/>
            </a:endParaRPr>
          </a:p>
        </p:txBody>
      </p:sp>
      <p:sp>
        <p:nvSpPr>
          <p:cNvPr id="2044" name="Google Shape;2044;p192"/>
          <p:cNvSpPr txBox="1"/>
          <p:nvPr/>
        </p:nvSpPr>
        <p:spPr>
          <a:xfrm>
            <a:off x="8260556" y="3540790"/>
            <a:ext cx="3951287" cy="43088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Century Gothic"/>
              <a:buNone/>
            </a:pPr>
            <a:r>
              <a:rPr b="0" i="0" lang="no-NO" sz="2200" u="none" cap="none" strike="noStrike">
                <a:solidFill>
                  <a:srgbClr val="000000"/>
                </a:solidFill>
                <a:latin typeface="Century Gothic"/>
                <a:ea typeface="Century Gothic"/>
                <a:cs typeface="Century Gothic"/>
                <a:sym typeface="Century Gothic"/>
              </a:rPr>
              <a:t>r1(x), w1(x), r2(x), c1, c2</a:t>
            </a:r>
            <a:endParaRPr b="0" i="0" sz="2200" u="none" cap="none" strike="noStrike">
              <a:solidFill>
                <a:srgbClr val="000000"/>
              </a:solidFill>
              <a:latin typeface="Century Gothic"/>
              <a:ea typeface="Century Gothic"/>
              <a:cs typeface="Century Gothic"/>
              <a:sym typeface="Century Gothic"/>
            </a:endParaRPr>
          </a:p>
        </p:txBody>
      </p:sp>
      <p:sp>
        <p:nvSpPr>
          <p:cNvPr id="2045" name="Google Shape;2045;p192"/>
          <p:cNvSpPr txBox="1"/>
          <p:nvPr/>
        </p:nvSpPr>
        <p:spPr>
          <a:xfrm>
            <a:off x="8228013" y="4314869"/>
            <a:ext cx="3671887" cy="43088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no-NO" sz="2200" u="none" cap="none" strike="noStrike">
                <a:solidFill>
                  <a:srgbClr val="000000"/>
                </a:solidFill>
                <a:latin typeface="Century Gothic"/>
                <a:ea typeface="Century Gothic"/>
                <a:cs typeface="Century Gothic"/>
                <a:sym typeface="Century Gothic"/>
              </a:rPr>
              <a:t>r1(x), w1(x), c1, r2(x), c2</a:t>
            </a:r>
            <a:endParaRPr b="0" i="0" sz="2200" u="none" cap="none" strike="noStrike">
              <a:solidFill>
                <a:srgbClr val="000000"/>
              </a:solidFill>
              <a:latin typeface="Century Gothic"/>
              <a:ea typeface="Century Gothic"/>
              <a:cs typeface="Century Gothic"/>
              <a:sym typeface="Century Gothic"/>
            </a:endParaRPr>
          </a:p>
        </p:txBody>
      </p:sp>
      <p:sp>
        <p:nvSpPr>
          <p:cNvPr id="2046" name="Google Shape;2046;p192"/>
          <p:cNvSpPr txBox="1"/>
          <p:nvPr/>
        </p:nvSpPr>
        <p:spPr>
          <a:xfrm>
            <a:off x="317501" y="5403351"/>
            <a:ext cx="4691062" cy="43088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no-NO" sz="2200" u="none" cap="none" strike="noStrike">
                <a:solidFill>
                  <a:srgbClr val="000000"/>
                </a:solidFill>
                <a:latin typeface="Century Gothic"/>
                <a:ea typeface="Century Gothic"/>
                <a:cs typeface="Century Gothic"/>
                <a:sym typeface="Century Gothic"/>
              </a:rPr>
              <a:t>r1(x), w1(x), w2(x), c1, c2 – ACA!</a:t>
            </a:r>
            <a:endParaRPr b="0" i="0" sz="22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sp>
        <p:nvSpPr>
          <p:cNvPr id="2051" name="Google Shape;2051;p193"/>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RECOVERY-EGENSKAPER</a:t>
            </a:r>
            <a:endParaRPr/>
          </a:p>
        </p:txBody>
      </p:sp>
      <p:sp>
        <p:nvSpPr>
          <p:cNvPr id="2052" name="Google Shape;2052;p193"/>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Ikke gjenoppretbar</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Gjenoprettbar</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Tranaksjoner som leser endringer gjort av andre, må comitte etter de.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ACA</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 ikke lese fra data til transaksjoner som ikke er comitted</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Strict</a:t>
            </a:r>
            <a:endParaRPr b="0" i="0" sz="2000" u="none" cap="none" strike="noStrike">
              <a:solidFill>
                <a:srgbClr val="FFFFFF"/>
              </a:solidFill>
              <a:latin typeface="Century Gothic"/>
              <a:ea typeface="Century Gothic"/>
              <a:cs typeface="Century Gothic"/>
              <a:sym typeface="Century Gothic"/>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 verken lese fra eller skrive til data som er endret av transaksjoner som ikke er commitet. </a:t>
            </a:r>
            <a:endParaRPr/>
          </a:p>
        </p:txBody>
      </p:sp>
      <p:sp>
        <p:nvSpPr>
          <p:cNvPr id="2053" name="Google Shape;2053;p193"/>
          <p:cNvSpPr txBox="1"/>
          <p:nvPr/>
        </p:nvSpPr>
        <p:spPr>
          <a:xfrm>
            <a:off x="5008562" y="2540000"/>
            <a:ext cx="4178300" cy="43088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Century Gothic"/>
              <a:buNone/>
            </a:pPr>
            <a:r>
              <a:rPr b="0" i="0" lang="no-NO" sz="2200" u="none" cap="none" strike="noStrike">
                <a:solidFill>
                  <a:srgbClr val="000000"/>
                </a:solidFill>
                <a:latin typeface="Century Gothic"/>
                <a:ea typeface="Century Gothic"/>
                <a:cs typeface="Century Gothic"/>
                <a:sym typeface="Century Gothic"/>
              </a:rPr>
              <a:t>r1(x), w1(x), r2(x), c2, c1 </a:t>
            </a:r>
            <a:endParaRPr b="0" i="0" sz="2200" u="none" cap="none" strike="noStrike">
              <a:solidFill>
                <a:srgbClr val="000000"/>
              </a:solidFill>
              <a:latin typeface="Century Gothic"/>
              <a:ea typeface="Century Gothic"/>
              <a:cs typeface="Century Gothic"/>
              <a:sym typeface="Century Gothic"/>
            </a:endParaRPr>
          </a:p>
        </p:txBody>
      </p:sp>
      <p:sp>
        <p:nvSpPr>
          <p:cNvPr id="2054" name="Google Shape;2054;p193"/>
          <p:cNvSpPr txBox="1"/>
          <p:nvPr/>
        </p:nvSpPr>
        <p:spPr>
          <a:xfrm>
            <a:off x="8260556" y="3540790"/>
            <a:ext cx="3951287" cy="43088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Century Gothic"/>
              <a:buNone/>
            </a:pPr>
            <a:r>
              <a:rPr b="0" i="0" lang="no-NO" sz="2200" u="none" cap="none" strike="noStrike">
                <a:solidFill>
                  <a:srgbClr val="000000"/>
                </a:solidFill>
                <a:latin typeface="Century Gothic"/>
                <a:ea typeface="Century Gothic"/>
                <a:cs typeface="Century Gothic"/>
                <a:sym typeface="Century Gothic"/>
              </a:rPr>
              <a:t>r1(x), w1(x), r2(x), c1, c2</a:t>
            </a:r>
            <a:endParaRPr b="0" i="0" sz="2200" u="none" cap="none" strike="noStrike">
              <a:solidFill>
                <a:srgbClr val="000000"/>
              </a:solidFill>
              <a:latin typeface="Century Gothic"/>
              <a:ea typeface="Century Gothic"/>
              <a:cs typeface="Century Gothic"/>
              <a:sym typeface="Century Gothic"/>
            </a:endParaRPr>
          </a:p>
        </p:txBody>
      </p:sp>
      <p:sp>
        <p:nvSpPr>
          <p:cNvPr id="2055" name="Google Shape;2055;p193"/>
          <p:cNvSpPr txBox="1"/>
          <p:nvPr/>
        </p:nvSpPr>
        <p:spPr>
          <a:xfrm>
            <a:off x="8228013" y="4314869"/>
            <a:ext cx="3671887" cy="43088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no-NO" sz="2200" u="none" cap="none" strike="noStrike">
                <a:solidFill>
                  <a:srgbClr val="000000"/>
                </a:solidFill>
                <a:latin typeface="Century Gothic"/>
                <a:ea typeface="Century Gothic"/>
                <a:cs typeface="Century Gothic"/>
                <a:sym typeface="Century Gothic"/>
              </a:rPr>
              <a:t>r1(x), w1(x), c1, r2(x), c2</a:t>
            </a:r>
            <a:endParaRPr b="0" i="0" sz="2200" u="none" cap="none" strike="noStrike">
              <a:solidFill>
                <a:srgbClr val="000000"/>
              </a:solidFill>
              <a:latin typeface="Century Gothic"/>
              <a:ea typeface="Century Gothic"/>
              <a:cs typeface="Century Gothic"/>
              <a:sym typeface="Century Gothic"/>
            </a:endParaRPr>
          </a:p>
        </p:txBody>
      </p:sp>
      <p:sp>
        <p:nvSpPr>
          <p:cNvPr id="2056" name="Google Shape;2056;p193"/>
          <p:cNvSpPr txBox="1"/>
          <p:nvPr/>
        </p:nvSpPr>
        <p:spPr>
          <a:xfrm>
            <a:off x="317501" y="5403351"/>
            <a:ext cx="4691062" cy="43088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no-NO" sz="2200" u="none" cap="none" strike="noStrike">
                <a:solidFill>
                  <a:srgbClr val="000000"/>
                </a:solidFill>
                <a:latin typeface="Century Gothic"/>
                <a:ea typeface="Century Gothic"/>
                <a:cs typeface="Century Gothic"/>
                <a:sym typeface="Century Gothic"/>
              </a:rPr>
              <a:t>r1(x), w1(x), w2(x), c1, c2 – ACA!</a:t>
            </a:r>
            <a:endParaRPr b="0" i="0" sz="2200" u="none" cap="none" strike="noStrike">
              <a:solidFill>
                <a:srgbClr val="000000"/>
              </a:solidFill>
              <a:latin typeface="Century Gothic"/>
              <a:ea typeface="Century Gothic"/>
              <a:cs typeface="Century Gothic"/>
              <a:sym typeface="Century Gothic"/>
            </a:endParaRPr>
          </a:p>
        </p:txBody>
      </p:sp>
      <p:sp>
        <p:nvSpPr>
          <p:cNvPr id="2057" name="Google Shape;2057;p193"/>
          <p:cNvSpPr txBox="1"/>
          <p:nvPr/>
        </p:nvSpPr>
        <p:spPr>
          <a:xfrm>
            <a:off x="5662613" y="5393597"/>
            <a:ext cx="5068887" cy="43088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no-NO" sz="2200" u="none" cap="none" strike="noStrike">
                <a:solidFill>
                  <a:srgbClr val="000000"/>
                </a:solidFill>
                <a:latin typeface="Century Gothic"/>
                <a:ea typeface="Century Gothic"/>
                <a:cs typeface="Century Gothic"/>
                <a:sym typeface="Century Gothic"/>
              </a:rPr>
              <a:t>r1(x), w1(x), c1, w2(x), c2 – Strict!</a:t>
            </a:r>
            <a:endParaRPr b="0" i="0" sz="22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1" name="Shape 2061"/>
        <p:cNvGrpSpPr/>
        <p:nvPr/>
      </p:nvGrpSpPr>
      <p:grpSpPr>
        <a:xfrm>
          <a:off x="0" y="0"/>
          <a:ext cx="0" cy="0"/>
          <a:chOff x="0" y="0"/>
          <a:chExt cx="0" cy="0"/>
        </a:xfrm>
      </p:grpSpPr>
      <p:sp>
        <p:nvSpPr>
          <p:cNvPr id="2062" name="Google Shape;2062;p194"/>
          <p:cNvSpPr txBox="1"/>
          <p:nvPr>
            <p:ph type="title"/>
          </p:nvPr>
        </p:nvSpPr>
        <p:spPr>
          <a:xfrm>
            <a:off x="684212" y="685798"/>
            <a:ext cx="8001001" cy="965202"/>
          </a:xfrm>
          <a:prstGeom prst="rect">
            <a:avLst/>
          </a:prstGeom>
          <a:noFill/>
          <a:ln>
            <a:noFill/>
          </a:ln>
        </p:spPr>
        <p:txBody>
          <a:bodyPr anchorCtr="0" anchor="b" bIns="45700" lIns="45700" spcFirstLastPara="1" rIns="45700" wrap="square" tIns="45700">
            <a:noAutofit/>
          </a:bodyPr>
          <a:lstStyle/>
          <a:p>
            <a:pPr indent="0" lvl="0" marL="0" marR="0" rtl="0" algn="l">
              <a:spcBef>
                <a:spcPts val="0"/>
              </a:spcBef>
              <a:spcAft>
                <a:spcPts val="0"/>
              </a:spcAft>
              <a:buNone/>
            </a:pPr>
            <a:r>
              <a:rPr b="0" i="0" lang="no-NO" sz="4320" u="none" cap="none" strike="noStrike">
                <a:solidFill>
                  <a:srgbClr val="FFFFFF"/>
                </a:solidFill>
                <a:latin typeface="Century Gothic"/>
                <a:ea typeface="Century Gothic"/>
                <a:cs typeface="Century Gothic"/>
                <a:sym typeface="Century Gothic"/>
              </a:rPr>
              <a:t>EKSAMENSOPPGAVE – MAI 2015</a:t>
            </a:r>
            <a:endParaRPr b="0" i="0" sz="4320" u="none" cap="none" strike="noStrike">
              <a:solidFill>
                <a:srgbClr val="FFFFFF"/>
              </a:solidFill>
              <a:latin typeface="Century Gothic"/>
              <a:ea typeface="Century Gothic"/>
              <a:cs typeface="Century Gothic"/>
              <a:sym typeface="Century Gothic"/>
            </a:endParaRPr>
          </a:p>
        </p:txBody>
      </p:sp>
      <p:sp>
        <p:nvSpPr>
          <p:cNvPr id="2063" name="Google Shape;2063;p194"/>
          <p:cNvSpPr txBox="1"/>
          <p:nvPr>
            <p:ph idx="1" type="body"/>
          </p:nvPr>
        </p:nvSpPr>
        <p:spPr>
          <a:xfrm>
            <a:off x="684212" y="3843866"/>
            <a:ext cx="6400801" cy="194733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Clr>
                <a:srgbClr val="0F496F"/>
              </a:buClr>
              <a:buSzPts val="2100"/>
              <a:buFont typeface="Noto Sans Symbols"/>
              <a:buNone/>
            </a:pPr>
            <a:r>
              <a:t/>
            </a:r>
            <a:endParaRPr b="0" i="0" sz="2100" u="none" cap="none" strike="noStrike">
              <a:solidFill>
                <a:srgbClr val="0F496F"/>
              </a:solidFill>
              <a:latin typeface="Century Gothic"/>
              <a:ea typeface="Century Gothic"/>
              <a:cs typeface="Century Gothic"/>
              <a:sym typeface="Century Gothic"/>
            </a:endParaRPr>
          </a:p>
        </p:txBody>
      </p:sp>
      <p:pic>
        <p:nvPicPr>
          <p:cNvPr id="2064" name="Google Shape;2064;p194"/>
          <p:cNvPicPr preferRelativeResize="0"/>
          <p:nvPr/>
        </p:nvPicPr>
        <p:blipFill rotWithShape="1">
          <a:blip r:embed="rId3">
            <a:alphaModFix/>
          </a:blip>
          <a:srcRect b="0" l="0" r="0" t="0"/>
          <a:stretch/>
        </p:blipFill>
        <p:spPr>
          <a:xfrm>
            <a:off x="434605" y="2171699"/>
            <a:ext cx="9928595" cy="3675064"/>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pic>
        <p:nvPicPr>
          <p:cNvPr descr="For any licensing enquiries for the Sneezing Baby Panda clip please contact: licensing@bravebison.io&#10;&#10;The Official Sneezing Baby Panda video brought to you by wildlife documentary makers Wild Candy&#10;&#10;Welcome to our channel! This is the official home of Sneezing Baby Panda! Subscribe for monthly wildlife videos including full length documentaries and lots of cute, funny and thought provoking videos like the Sneezing Baby Panda! Stay connected and subscribe now! &#10;&#10;http://bit.ly/1HjvUAy" id="2069" name="Google Shape;2069;p195" title="Sneezing Baby Panda | Original Video">
            <a:hlinkClick r:id="rId3"/>
          </p:cNvPr>
          <p:cNvPicPr preferRelativeResize="0"/>
          <p:nvPr/>
        </p:nvPicPr>
        <p:blipFill>
          <a:blip r:embed="rId4">
            <a:alphaModFix/>
          </a:blip>
          <a:stretch>
            <a:fillRect/>
          </a:stretch>
        </p:blipFill>
        <p:spPr>
          <a:xfrm>
            <a:off x="1334275" y="152400"/>
            <a:ext cx="8940800" cy="67056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3" name="Shape 2073"/>
        <p:cNvGrpSpPr/>
        <p:nvPr/>
      </p:nvGrpSpPr>
      <p:grpSpPr>
        <a:xfrm>
          <a:off x="0" y="0"/>
          <a:ext cx="0" cy="0"/>
          <a:chOff x="0" y="0"/>
          <a:chExt cx="0" cy="0"/>
        </a:xfrm>
      </p:grpSpPr>
      <p:sp>
        <p:nvSpPr>
          <p:cNvPr id="2074" name="Google Shape;2074;p196"/>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SERIALISERBARHET</a:t>
            </a:r>
            <a:endParaRPr/>
          </a:p>
        </p:txBody>
      </p:sp>
      <p:sp>
        <p:nvSpPr>
          <p:cNvPr id="2075" name="Google Shape;2075;p196"/>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Serialiserbarhet</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Ekvivalent med en seriell historie</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Konfliktserialiserbarhet</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Presedensgraf – hvilke transaksjoner må komme før de andre. </a:t>
            </a:r>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Finnes det sykler? Hvis ikke – konfliktserialiserbar.</a:t>
            </a:r>
            <a:endParaRPr b="0" i="0" sz="2000" u="none" cap="none" strike="noStrike">
              <a:solidFill>
                <a:srgbClr val="FFFFFF"/>
              </a:solidFill>
              <a:latin typeface="Century Gothic"/>
              <a:ea typeface="Century Gothic"/>
              <a:cs typeface="Century Gothic"/>
              <a:sym typeface="Century Gothic"/>
            </a:endParaRPr>
          </a:p>
          <a:p>
            <a:pPr indent="-285750" lvl="1" marL="7429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Mindre strengt krav -&gt; Alle serialiserbare grafer er også konfliktserialiserbare</a:t>
            </a:r>
            <a:endParaRPr b="0" i="0" sz="1800" u="none" cap="none" strike="noStrike">
              <a:solidFill>
                <a:srgbClr val="FFFFFF"/>
              </a:solidFill>
              <a:latin typeface="Century Gothic"/>
              <a:ea typeface="Century Gothic"/>
              <a:cs typeface="Century Gothic"/>
              <a:sym typeface="Century Gothic"/>
            </a:endParaRPr>
          </a:p>
          <a:p>
            <a:pPr indent="-308610" lvl="1" marL="742950" marR="0" rtl="0" algn="l">
              <a:spcBef>
                <a:spcPts val="600"/>
              </a:spcBef>
              <a:spcAft>
                <a:spcPts val="0"/>
              </a:spcAft>
              <a:buClr>
                <a:srgbClr val="FFFFFF"/>
              </a:buClr>
              <a:buSzPts val="1800"/>
              <a:buFont typeface="Noto Sans Symbols"/>
              <a:buChar char="▶"/>
            </a:pPr>
            <a:r>
              <a:rPr lang="no-NO" sz="1800">
                <a:solidFill>
                  <a:srgbClr val="FFFFFF"/>
                </a:solidFill>
              </a:rPr>
              <a:t>RaW, WaR, WaW</a:t>
            </a:r>
            <a:endParaRPr sz="1800">
              <a:solidFill>
                <a:srgbClr val="FFFFFF"/>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197"/>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SERIALISERBARHET</a:t>
            </a:r>
            <a:endParaRPr/>
          </a:p>
        </p:txBody>
      </p:sp>
      <p:sp>
        <p:nvSpPr>
          <p:cNvPr id="2081" name="Google Shape;2081;p197"/>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Serialiserbar historie:  - INGEN FORSKJELL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Ikke serialiserbar historie –</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Gir ikke samme resultat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p:txBody>
      </p:sp>
      <p:sp>
        <p:nvSpPr>
          <p:cNvPr id="2082" name="Google Shape;2082;p197"/>
          <p:cNvSpPr txBox="1"/>
          <p:nvPr/>
        </p:nvSpPr>
        <p:spPr>
          <a:xfrm>
            <a:off x="2755899" y="2342635"/>
            <a:ext cx="4244975"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r1(x), r2(y), w1(x), w2(y), r1(z), c1, c2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05" name="Google Shape;205;p36"/>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06" name="Google Shape;206;p36"/>
          <p:cNvPicPr preferRelativeResize="0"/>
          <p:nvPr/>
        </p:nvPicPr>
        <p:blipFill rotWithShape="1">
          <a:blip r:embed="rId3">
            <a:alphaModFix/>
          </a:blip>
          <a:srcRect b="0" l="6593" r="5610" t="0"/>
          <a:stretch/>
        </p:blipFill>
        <p:spPr>
          <a:xfrm>
            <a:off x="-26575" y="0"/>
            <a:ext cx="7766699" cy="6337300"/>
          </a:xfrm>
          <a:prstGeom prst="rect">
            <a:avLst/>
          </a:prstGeom>
          <a:noFill/>
          <a:ln>
            <a:noFill/>
          </a:ln>
        </p:spPr>
      </p:pic>
      <p:sp>
        <p:nvSpPr>
          <p:cNvPr id="207" name="Google Shape;207;p36"/>
          <p:cNvSpPr txBox="1"/>
          <p:nvPr/>
        </p:nvSpPr>
        <p:spPr>
          <a:xfrm>
            <a:off x="8041100" y="370075"/>
            <a:ext cx="4150800" cy="29490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Vehicle(</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Producer, Model, Weight, Length, Height)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PassengerCar(</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Seats)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Bus(</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PassengerSeats, DriversLicenceRequirement, CargoVolume)</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Truck(</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,CargoVolume, MaxCargoWeight, Class) </a:t>
            </a:r>
            <a:endParaRPr sz="1500"/>
          </a:p>
        </p:txBody>
      </p:sp>
      <p:sp>
        <p:nvSpPr>
          <p:cNvPr id="208" name="Google Shape;208;p36"/>
          <p:cNvSpPr txBox="1"/>
          <p:nvPr/>
        </p:nvSpPr>
        <p:spPr>
          <a:xfrm>
            <a:off x="7867725" y="3574275"/>
            <a:ext cx="4150800" cy="29490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b="1" lang="no-NO" sz="1500">
                <a:solidFill>
                  <a:schemeClr val="dk1"/>
                </a:solidFill>
                <a:latin typeface="Helvetica Neue"/>
                <a:ea typeface="Helvetica Neue"/>
                <a:cs typeface="Helvetica Neue"/>
                <a:sym typeface="Helvetica Neue"/>
              </a:rPr>
              <a:t>Alternativ </a:t>
            </a:r>
            <a:endParaRPr b="1"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b="1"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Vehicle(</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Producer, Model, Weight, Length, Height, Seats, PassengerSeats,DriversLicenceRequirement,CargoVolume, MaxCargoWeight, Class, </a:t>
            </a:r>
            <a:r>
              <a:rPr b="1" lang="no-NO" sz="1500">
                <a:solidFill>
                  <a:schemeClr val="dk1"/>
                </a:solidFill>
                <a:latin typeface="Helvetica Neue"/>
                <a:ea typeface="Helvetica Neue"/>
                <a:cs typeface="Helvetica Neue"/>
                <a:sym typeface="Helvetica Neue"/>
              </a:rPr>
              <a:t>Type)</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rgbClr val="FFFFFF"/>
                </a:solidFill>
                <a:latin typeface="Helvetica Neue"/>
                <a:ea typeface="Helvetica Neue"/>
                <a:cs typeface="Helvetica Neue"/>
                <a:sym typeface="Helvetica Neue"/>
              </a:rPr>
              <a:t>Mye </a:t>
            </a:r>
            <a:r>
              <a:rPr b="1" lang="no-NO" sz="1500">
                <a:solidFill>
                  <a:srgbClr val="FFFFFF"/>
                </a:solidFill>
                <a:latin typeface="Helvetica Neue"/>
                <a:ea typeface="Helvetica Neue"/>
                <a:cs typeface="Helvetica Neue"/>
                <a:sym typeface="Helvetica Neue"/>
              </a:rPr>
              <a:t>Null-</a:t>
            </a:r>
            <a:r>
              <a:rPr lang="no-NO" sz="1500">
                <a:solidFill>
                  <a:srgbClr val="FFFFFF"/>
                </a:solidFill>
                <a:latin typeface="Helvetica Neue"/>
                <a:ea typeface="Helvetica Neue"/>
                <a:cs typeface="Helvetica Neue"/>
                <a:sym typeface="Helvetica Neue"/>
              </a:rPr>
              <a:t>verdier. </a:t>
            </a:r>
            <a:endParaRPr sz="1500">
              <a:solidFill>
                <a:srgbClr val="FFFFFF"/>
              </a:solidFill>
              <a:latin typeface="Helvetica Neue"/>
              <a:ea typeface="Helvetica Neue"/>
              <a:cs typeface="Helvetica Neue"/>
              <a:sym typeface="Helvetica Neue"/>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6" name="Shape 2086"/>
        <p:cNvGrpSpPr/>
        <p:nvPr/>
      </p:nvGrpSpPr>
      <p:grpSpPr>
        <a:xfrm>
          <a:off x="0" y="0"/>
          <a:ext cx="0" cy="0"/>
          <a:chOff x="0" y="0"/>
          <a:chExt cx="0" cy="0"/>
        </a:xfrm>
      </p:grpSpPr>
      <p:sp>
        <p:nvSpPr>
          <p:cNvPr id="2087" name="Google Shape;2087;p198"/>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SERIALISERBARHET</a:t>
            </a:r>
            <a:endParaRPr/>
          </a:p>
        </p:txBody>
      </p:sp>
      <p:sp>
        <p:nvSpPr>
          <p:cNvPr id="2088" name="Google Shape;2088;p198"/>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Serialiserbar historie:  - INGEN FORSKJELL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Ikke serialiserbar historie –</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Gir ikke samme resultat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p:txBody>
      </p:sp>
      <p:sp>
        <p:nvSpPr>
          <p:cNvPr id="2089" name="Google Shape;2089;p198"/>
          <p:cNvSpPr txBox="1"/>
          <p:nvPr/>
        </p:nvSpPr>
        <p:spPr>
          <a:xfrm>
            <a:off x="2755899" y="2342635"/>
            <a:ext cx="4244975"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r1(x), r2(y), w1(x), w2(y), r1(z), c1, c2 </a:t>
            </a:r>
            <a:endParaRPr b="0" i="0" sz="1800" u="none" cap="none" strike="noStrike">
              <a:solidFill>
                <a:srgbClr val="000000"/>
              </a:solidFill>
              <a:latin typeface="Century Gothic"/>
              <a:ea typeface="Century Gothic"/>
              <a:cs typeface="Century Gothic"/>
              <a:sym typeface="Century Gothic"/>
            </a:endParaRPr>
          </a:p>
        </p:txBody>
      </p:sp>
      <p:sp>
        <p:nvSpPr>
          <p:cNvPr id="2090" name="Google Shape;2090;p198"/>
          <p:cNvSpPr txBox="1"/>
          <p:nvPr/>
        </p:nvSpPr>
        <p:spPr>
          <a:xfrm>
            <a:off x="7658099" y="2335770"/>
            <a:ext cx="4244975" cy="36933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no-NO" sz="1800" u="none" cap="none" strike="noStrike">
                <a:solidFill>
                  <a:srgbClr val="000000"/>
                </a:solidFill>
                <a:latin typeface="Century Gothic"/>
                <a:ea typeface="Century Gothic"/>
                <a:cs typeface="Century Gothic"/>
                <a:sym typeface="Century Gothic"/>
              </a:rPr>
              <a:t>r1(x), w1(x), r1(z), c1,  r2(y), w2(y), c2 </a:t>
            </a:r>
            <a:endParaRPr b="0" i="0" sz="1800" u="none" cap="none" strike="noStrike">
              <a:solidFill>
                <a:srgbClr val="000000"/>
              </a:solidFill>
              <a:latin typeface="Century Gothic"/>
              <a:ea typeface="Century Gothic"/>
              <a:cs typeface="Century Gothic"/>
              <a:sym typeface="Century Gothic"/>
            </a:endParaRPr>
          </a:p>
        </p:txBody>
      </p:sp>
      <p:cxnSp>
        <p:nvCxnSpPr>
          <p:cNvPr id="2091" name="Google Shape;2091;p198"/>
          <p:cNvCxnSpPr>
            <a:stCxn id="2089" idx="3"/>
          </p:cNvCxnSpPr>
          <p:nvPr/>
        </p:nvCxnSpPr>
        <p:spPr>
          <a:xfrm>
            <a:off x="7000874" y="2527300"/>
            <a:ext cx="492000" cy="0"/>
          </a:xfrm>
          <a:prstGeom prst="straightConnector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5" name="Shape 2095"/>
        <p:cNvGrpSpPr/>
        <p:nvPr/>
      </p:nvGrpSpPr>
      <p:grpSpPr>
        <a:xfrm>
          <a:off x="0" y="0"/>
          <a:ext cx="0" cy="0"/>
          <a:chOff x="0" y="0"/>
          <a:chExt cx="0" cy="0"/>
        </a:xfrm>
      </p:grpSpPr>
      <p:sp>
        <p:nvSpPr>
          <p:cNvPr id="2096" name="Google Shape;2096;p199"/>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SERIALISERBARHET</a:t>
            </a:r>
            <a:endParaRPr/>
          </a:p>
        </p:txBody>
      </p:sp>
      <p:sp>
        <p:nvSpPr>
          <p:cNvPr id="2097" name="Google Shape;2097;p199"/>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Serialiserbar historie:  - INGEN FORSKJELL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Ikke serialiserbar historie –</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Gir ikke samme resultat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p:txBody>
      </p:sp>
      <p:sp>
        <p:nvSpPr>
          <p:cNvPr id="2098" name="Google Shape;2098;p199"/>
          <p:cNvSpPr txBox="1"/>
          <p:nvPr/>
        </p:nvSpPr>
        <p:spPr>
          <a:xfrm>
            <a:off x="2755899" y="2342635"/>
            <a:ext cx="4244975"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r1(x), r2(y), w1(x), w2(y), r1(z), c1, c2 </a:t>
            </a:r>
            <a:endParaRPr b="0" i="0" sz="1800" u="none" cap="none" strike="noStrike">
              <a:solidFill>
                <a:srgbClr val="000000"/>
              </a:solidFill>
              <a:latin typeface="Century Gothic"/>
              <a:ea typeface="Century Gothic"/>
              <a:cs typeface="Century Gothic"/>
              <a:sym typeface="Century Gothic"/>
            </a:endParaRPr>
          </a:p>
        </p:txBody>
      </p:sp>
      <p:sp>
        <p:nvSpPr>
          <p:cNvPr id="2099" name="Google Shape;2099;p199"/>
          <p:cNvSpPr txBox="1"/>
          <p:nvPr/>
        </p:nvSpPr>
        <p:spPr>
          <a:xfrm>
            <a:off x="7658099" y="2335770"/>
            <a:ext cx="4244975" cy="36933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no-NO" sz="1800" u="none" cap="none" strike="noStrike">
                <a:solidFill>
                  <a:srgbClr val="000000"/>
                </a:solidFill>
                <a:latin typeface="Century Gothic"/>
                <a:ea typeface="Century Gothic"/>
                <a:cs typeface="Century Gothic"/>
                <a:sym typeface="Century Gothic"/>
              </a:rPr>
              <a:t>r1(x), w1(x), r1(z), c1,  r2(y), w2(y), c2 </a:t>
            </a:r>
            <a:endParaRPr b="0" i="0" sz="1800" u="none" cap="none" strike="noStrike">
              <a:solidFill>
                <a:srgbClr val="000000"/>
              </a:solidFill>
              <a:latin typeface="Century Gothic"/>
              <a:ea typeface="Century Gothic"/>
              <a:cs typeface="Century Gothic"/>
              <a:sym typeface="Century Gothic"/>
            </a:endParaRPr>
          </a:p>
        </p:txBody>
      </p:sp>
      <p:cxnSp>
        <p:nvCxnSpPr>
          <p:cNvPr id="2100" name="Google Shape;2100;p199"/>
          <p:cNvCxnSpPr>
            <a:stCxn id="2098" idx="3"/>
          </p:cNvCxnSpPr>
          <p:nvPr/>
        </p:nvCxnSpPr>
        <p:spPr>
          <a:xfrm>
            <a:off x="7000874" y="2527300"/>
            <a:ext cx="492000" cy="0"/>
          </a:xfrm>
          <a:prstGeom prst="straightConnector1">
            <a:avLst/>
          </a:prstGeom>
          <a:noFill/>
          <a:ln cap="rnd" cmpd="sng" w="15875">
            <a:solidFill>
              <a:srgbClr val="054361"/>
            </a:solidFill>
            <a:prstDash val="solid"/>
            <a:bevel/>
            <a:headEnd len="sm" w="sm" type="none"/>
            <a:tailEnd len="med" w="med" type="triangle"/>
          </a:ln>
        </p:spPr>
      </p:cxnSp>
      <p:sp>
        <p:nvSpPr>
          <p:cNvPr id="2101" name="Google Shape;2101;p199"/>
          <p:cNvSpPr txBox="1"/>
          <p:nvPr/>
        </p:nvSpPr>
        <p:spPr>
          <a:xfrm>
            <a:off x="2654299" y="4908035"/>
            <a:ext cx="37592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r1(x), r2(x), w1(x), w2(x), c1, c2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5" name="Shape 2105"/>
        <p:cNvGrpSpPr/>
        <p:nvPr/>
      </p:nvGrpSpPr>
      <p:grpSpPr>
        <a:xfrm>
          <a:off x="0" y="0"/>
          <a:ext cx="0" cy="0"/>
          <a:chOff x="0" y="0"/>
          <a:chExt cx="0" cy="0"/>
        </a:xfrm>
      </p:grpSpPr>
      <p:sp>
        <p:nvSpPr>
          <p:cNvPr id="2106" name="Google Shape;2106;p200"/>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SERIALISERBARHET</a:t>
            </a:r>
            <a:endParaRPr/>
          </a:p>
        </p:txBody>
      </p:sp>
      <p:sp>
        <p:nvSpPr>
          <p:cNvPr id="2107" name="Google Shape;2107;p200"/>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Serialiserbar historie:  - INGEN FORSKJELL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Ikke serialiserbar historie –</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Gir ikke samme resultat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p:txBody>
      </p:sp>
      <p:sp>
        <p:nvSpPr>
          <p:cNvPr id="2108" name="Google Shape;2108;p200"/>
          <p:cNvSpPr txBox="1"/>
          <p:nvPr/>
        </p:nvSpPr>
        <p:spPr>
          <a:xfrm>
            <a:off x="2755899" y="2342635"/>
            <a:ext cx="4244975"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r1(x), r2(y), w1(x), w2(y), r1(z), c1, c2 </a:t>
            </a:r>
            <a:endParaRPr b="0" i="0" sz="1800" u="none" cap="none" strike="noStrike">
              <a:solidFill>
                <a:srgbClr val="000000"/>
              </a:solidFill>
              <a:latin typeface="Century Gothic"/>
              <a:ea typeface="Century Gothic"/>
              <a:cs typeface="Century Gothic"/>
              <a:sym typeface="Century Gothic"/>
            </a:endParaRPr>
          </a:p>
        </p:txBody>
      </p:sp>
      <p:sp>
        <p:nvSpPr>
          <p:cNvPr id="2109" name="Google Shape;2109;p200"/>
          <p:cNvSpPr txBox="1"/>
          <p:nvPr/>
        </p:nvSpPr>
        <p:spPr>
          <a:xfrm>
            <a:off x="7658099" y="2335770"/>
            <a:ext cx="4244975" cy="36933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no-NO" sz="1800" u="none" cap="none" strike="noStrike">
                <a:solidFill>
                  <a:srgbClr val="000000"/>
                </a:solidFill>
                <a:latin typeface="Century Gothic"/>
                <a:ea typeface="Century Gothic"/>
                <a:cs typeface="Century Gothic"/>
                <a:sym typeface="Century Gothic"/>
              </a:rPr>
              <a:t>r1(x), w1(x), r1(z), c1,  r2(y), w2(y), c2 </a:t>
            </a:r>
            <a:endParaRPr b="0" i="0" sz="1800" u="none" cap="none" strike="noStrike">
              <a:solidFill>
                <a:srgbClr val="000000"/>
              </a:solidFill>
              <a:latin typeface="Century Gothic"/>
              <a:ea typeface="Century Gothic"/>
              <a:cs typeface="Century Gothic"/>
              <a:sym typeface="Century Gothic"/>
            </a:endParaRPr>
          </a:p>
        </p:txBody>
      </p:sp>
      <p:cxnSp>
        <p:nvCxnSpPr>
          <p:cNvPr id="2110" name="Google Shape;2110;p200"/>
          <p:cNvCxnSpPr>
            <a:stCxn id="2108" idx="3"/>
          </p:cNvCxnSpPr>
          <p:nvPr/>
        </p:nvCxnSpPr>
        <p:spPr>
          <a:xfrm>
            <a:off x="7000874" y="2527300"/>
            <a:ext cx="492000" cy="0"/>
          </a:xfrm>
          <a:prstGeom prst="straightConnector1">
            <a:avLst/>
          </a:prstGeom>
          <a:noFill/>
          <a:ln cap="rnd" cmpd="sng" w="15875">
            <a:solidFill>
              <a:srgbClr val="054361"/>
            </a:solidFill>
            <a:prstDash val="solid"/>
            <a:bevel/>
            <a:headEnd len="sm" w="sm" type="none"/>
            <a:tailEnd len="med" w="med" type="triangle"/>
          </a:ln>
        </p:spPr>
      </p:cxnSp>
      <p:sp>
        <p:nvSpPr>
          <p:cNvPr id="2111" name="Google Shape;2111;p200"/>
          <p:cNvSpPr txBox="1"/>
          <p:nvPr/>
        </p:nvSpPr>
        <p:spPr>
          <a:xfrm>
            <a:off x="2654299" y="4908035"/>
            <a:ext cx="37592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r1(x), r2(x), w1(x), w2(x), c1, c2 </a:t>
            </a:r>
            <a:endParaRPr b="0" i="0" sz="1800" u="none" cap="none" strike="noStrike">
              <a:solidFill>
                <a:srgbClr val="000000"/>
              </a:solidFill>
              <a:latin typeface="Century Gothic"/>
              <a:ea typeface="Century Gothic"/>
              <a:cs typeface="Century Gothic"/>
              <a:sym typeface="Century Gothic"/>
            </a:endParaRPr>
          </a:p>
        </p:txBody>
      </p:sp>
      <p:sp>
        <p:nvSpPr>
          <p:cNvPr id="2112" name="Google Shape;2112;p200"/>
          <p:cNvSpPr txBox="1"/>
          <p:nvPr/>
        </p:nvSpPr>
        <p:spPr>
          <a:xfrm>
            <a:off x="7280273" y="4908035"/>
            <a:ext cx="37592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r2(x), w2(x), c2, r1(x), w1(x),, c1</a:t>
            </a:r>
            <a:endParaRPr b="0" i="0" sz="1800" u="none" cap="none" strike="noStrike">
              <a:solidFill>
                <a:srgbClr val="000000"/>
              </a:solidFill>
              <a:latin typeface="Century Gothic"/>
              <a:ea typeface="Century Gothic"/>
              <a:cs typeface="Century Gothic"/>
              <a:sym typeface="Century Gothic"/>
            </a:endParaRPr>
          </a:p>
        </p:txBody>
      </p:sp>
      <p:cxnSp>
        <p:nvCxnSpPr>
          <p:cNvPr id="2113" name="Google Shape;2113;p200"/>
          <p:cNvCxnSpPr>
            <a:endCxn id="2112" idx="1"/>
          </p:cNvCxnSpPr>
          <p:nvPr/>
        </p:nvCxnSpPr>
        <p:spPr>
          <a:xfrm>
            <a:off x="6210173" y="5092700"/>
            <a:ext cx="1070100" cy="0"/>
          </a:xfrm>
          <a:prstGeom prst="straightConnector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201"/>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KONFLIKTSERIALISERBARHET</a:t>
            </a:r>
            <a:endParaRPr b="0" i="0" sz="3600" u="none" cap="none" strike="noStrike">
              <a:solidFill>
                <a:srgbClr val="FFFFFF"/>
              </a:solidFill>
              <a:latin typeface="Century Gothic"/>
              <a:ea typeface="Century Gothic"/>
              <a:cs typeface="Century Gothic"/>
              <a:sym typeface="Century Gothic"/>
            </a:endParaRPr>
          </a:p>
        </p:txBody>
      </p:sp>
      <p:sp>
        <p:nvSpPr>
          <p:cNvPr id="2119" name="Google Shape;2119;p201"/>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Enkelt å sjekke for konfliktserialiserbarhet</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Tegn opp grafen</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Noder = Transaksjoner</a:t>
            </a:r>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Kanter = </a:t>
            </a:r>
            <a:endParaRPr/>
          </a:p>
          <a:p>
            <a:pPr indent="-357187" lvl="2" marL="1271587"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WAR -&gt; Write After Read</a:t>
            </a:r>
            <a:endParaRPr/>
          </a:p>
          <a:p>
            <a:pPr indent="-357187" lvl="2" marL="1271587"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WAW -&gt; Writer after Write</a:t>
            </a:r>
            <a:endParaRPr/>
          </a:p>
          <a:p>
            <a:pPr indent="-357187" lvl="2" marL="1271587"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RAW -&gt; Read After Write</a:t>
            </a:r>
            <a:endParaRPr b="0" i="0" sz="2000" u="none" cap="none" strike="noStrike">
              <a:solidFill>
                <a:srgbClr val="FFFFFF"/>
              </a:solidFill>
              <a:latin typeface="Century Gothic"/>
              <a:ea typeface="Century Gothic"/>
              <a:cs typeface="Century Gothic"/>
              <a:sym typeface="Century Gothic"/>
            </a:endParaRPr>
          </a:p>
        </p:txBody>
      </p:sp>
      <p:sp>
        <p:nvSpPr>
          <p:cNvPr id="2120" name="Google Shape;2120;p201"/>
          <p:cNvSpPr txBox="1"/>
          <p:nvPr/>
        </p:nvSpPr>
        <p:spPr>
          <a:xfrm>
            <a:off x="741362" y="1566347"/>
            <a:ext cx="37592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r1(x), r2(x), w1(x), w2(x), c1, c2 </a:t>
            </a:r>
            <a:endParaRPr b="0" i="0" sz="1800" u="none" cap="none" strike="noStrike">
              <a:solidFill>
                <a:srgbClr val="000000"/>
              </a:solidFill>
              <a:latin typeface="Century Gothic"/>
              <a:ea typeface="Century Gothic"/>
              <a:cs typeface="Century Gothic"/>
              <a:sym typeface="Century Gothic"/>
            </a:endParaRPr>
          </a:p>
        </p:txBody>
      </p:sp>
      <p:sp>
        <p:nvSpPr>
          <p:cNvPr id="2121" name="Google Shape;2121;p201"/>
          <p:cNvSpPr txBox="1"/>
          <p:nvPr/>
        </p:nvSpPr>
        <p:spPr>
          <a:xfrm>
            <a:off x="5367336" y="1566347"/>
            <a:ext cx="37592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r2(x), w2(x), c2, r1(x), w1(x),, c1</a:t>
            </a:r>
            <a:endParaRPr b="0" i="0" sz="1800" u="none" cap="none" strike="noStrike">
              <a:solidFill>
                <a:srgbClr val="000000"/>
              </a:solidFill>
              <a:latin typeface="Century Gothic"/>
              <a:ea typeface="Century Gothic"/>
              <a:cs typeface="Century Gothic"/>
              <a:sym typeface="Century Gothic"/>
            </a:endParaRPr>
          </a:p>
        </p:txBody>
      </p:sp>
      <p:cxnSp>
        <p:nvCxnSpPr>
          <p:cNvPr id="2122" name="Google Shape;2122;p201"/>
          <p:cNvCxnSpPr>
            <a:endCxn id="2121" idx="1"/>
          </p:cNvCxnSpPr>
          <p:nvPr/>
        </p:nvCxnSpPr>
        <p:spPr>
          <a:xfrm>
            <a:off x="4297236" y="1751012"/>
            <a:ext cx="1070100" cy="0"/>
          </a:xfrm>
          <a:prstGeom prst="straightConnector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Google Shape;2127;p202"/>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KONFLIKTSERIALISERBARHET</a:t>
            </a:r>
            <a:endParaRPr b="0" i="0" sz="3600" u="none" cap="none" strike="noStrike">
              <a:solidFill>
                <a:srgbClr val="FFFFFF"/>
              </a:solidFill>
              <a:latin typeface="Century Gothic"/>
              <a:ea typeface="Century Gothic"/>
              <a:cs typeface="Century Gothic"/>
              <a:sym typeface="Century Gothic"/>
            </a:endParaRPr>
          </a:p>
        </p:txBody>
      </p:sp>
      <p:sp>
        <p:nvSpPr>
          <p:cNvPr id="2128" name="Google Shape;2128;p202"/>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Enkelt å sjekke for konfliktserialiserbarhet</a:t>
            </a:r>
            <a:endParaRPr b="0" i="0" sz="1800" u="none" cap="none" strike="noStrike">
              <a:solidFill>
                <a:srgbClr val="FFFFFF"/>
              </a:solidFill>
              <a:latin typeface="Century Gothic"/>
              <a:ea typeface="Century Gothic"/>
              <a:cs typeface="Century Gothic"/>
              <a:sym typeface="Century Gothic"/>
            </a:endParaRPr>
          </a:p>
          <a:p>
            <a:pPr indent="-308610" lvl="0" marL="285750" marR="0" rtl="0" algn="l">
              <a:spcBef>
                <a:spcPts val="0"/>
              </a:spcBef>
              <a:spcAft>
                <a:spcPts val="0"/>
              </a:spcAft>
              <a:buClr>
                <a:srgbClr val="FFFFFF"/>
              </a:buClr>
              <a:buSzPts val="1800"/>
              <a:buFont typeface="Noto Sans Symbols"/>
              <a:buChar char="▶"/>
            </a:pPr>
            <a:r>
              <a:rPr lang="no-NO" sz="1800">
                <a:solidFill>
                  <a:srgbClr val="FFFFFF"/>
                </a:solidFill>
              </a:rPr>
              <a:t>En kant betyr at transaksjonen bør skje før den andre. </a:t>
            </a:r>
            <a:endParaRPr sz="1800">
              <a:solidFill>
                <a:srgbClr val="FFFFFF"/>
              </a:solidFill>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Tegn opp grafen</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Noder = Transaksjoner</a:t>
            </a:r>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Kanter = </a:t>
            </a:r>
            <a:endParaRPr/>
          </a:p>
          <a:p>
            <a:pPr indent="-357187" lvl="2" marL="1271587"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WAR -&gt; Write After Read</a:t>
            </a:r>
            <a:endParaRPr/>
          </a:p>
          <a:p>
            <a:pPr indent="-357187" lvl="2" marL="1271587"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WAW -&gt; Writer after Write</a:t>
            </a:r>
            <a:endParaRPr/>
          </a:p>
          <a:p>
            <a:pPr indent="-357187" lvl="2" marL="1271587"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RAW -&gt; Read After Write</a:t>
            </a:r>
            <a:endParaRPr b="0" i="0" sz="2000" u="none" cap="none" strike="noStrike">
              <a:solidFill>
                <a:srgbClr val="FFFFFF"/>
              </a:solidFill>
              <a:latin typeface="Century Gothic"/>
              <a:ea typeface="Century Gothic"/>
              <a:cs typeface="Century Gothic"/>
              <a:sym typeface="Century Gothic"/>
            </a:endParaRPr>
          </a:p>
        </p:txBody>
      </p:sp>
      <p:sp>
        <p:nvSpPr>
          <p:cNvPr id="2129" name="Google Shape;2129;p202"/>
          <p:cNvSpPr txBox="1"/>
          <p:nvPr/>
        </p:nvSpPr>
        <p:spPr>
          <a:xfrm>
            <a:off x="741362" y="1566347"/>
            <a:ext cx="37592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r1(x), r2(x), w1(x), w2(x), c1, c2 </a:t>
            </a:r>
            <a:endParaRPr b="0" i="0" sz="1800" u="none" cap="none" strike="noStrike">
              <a:solidFill>
                <a:srgbClr val="000000"/>
              </a:solidFill>
              <a:latin typeface="Century Gothic"/>
              <a:ea typeface="Century Gothic"/>
              <a:cs typeface="Century Gothic"/>
              <a:sym typeface="Century Gothic"/>
            </a:endParaRPr>
          </a:p>
        </p:txBody>
      </p:sp>
      <p:sp>
        <p:nvSpPr>
          <p:cNvPr id="2130" name="Google Shape;2130;p202"/>
          <p:cNvSpPr txBox="1"/>
          <p:nvPr/>
        </p:nvSpPr>
        <p:spPr>
          <a:xfrm>
            <a:off x="5367336" y="1566347"/>
            <a:ext cx="37592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r2(x), w2(x), c2, r1(x), w1(x),, c1</a:t>
            </a:r>
            <a:endParaRPr b="0" i="0" sz="1800" u="none" cap="none" strike="noStrike">
              <a:solidFill>
                <a:srgbClr val="000000"/>
              </a:solidFill>
              <a:latin typeface="Century Gothic"/>
              <a:ea typeface="Century Gothic"/>
              <a:cs typeface="Century Gothic"/>
              <a:sym typeface="Century Gothic"/>
            </a:endParaRPr>
          </a:p>
        </p:txBody>
      </p:sp>
      <p:cxnSp>
        <p:nvCxnSpPr>
          <p:cNvPr id="2131" name="Google Shape;2131;p202"/>
          <p:cNvCxnSpPr>
            <a:endCxn id="2130" idx="1"/>
          </p:cNvCxnSpPr>
          <p:nvPr/>
        </p:nvCxnSpPr>
        <p:spPr>
          <a:xfrm>
            <a:off x="4297236" y="1751012"/>
            <a:ext cx="1070100" cy="0"/>
          </a:xfrm>
          <a:prstGeom prst="straightConnector1">
            <a:avLst/>
          </a:prstGeom>
          <a:noFill/>
          <a:ln cap="rnd" cmpd="sng" w="15875">
            <a:solidFill>
              <a:srgbClr val="054361"/>
            </a:solidFill>
            <a:prstDash val="solid"/>
            <a:bevel/>
            <a:headEnd len="sm" w="sm" type="none"/>
            <a:tailEnd len="med" w="med" type="triangle"/>
          </a:ln>
        </p:spPr>
      </p:cxnSp>
      <p:sp>
        <p:nvSpPr>
          <p:cNvPr id="2132" name="Google Shape;2132;p202"/>
          <p:cNvSpPr/>
          <p:nvPr/>
        </p:nvSpPr>
        <p:spPr>
          <a:xfrm>
            <a:off x="7886700" y="2709289"/>
            <a:ext cx="1201440" cy="519348"/>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133" name="Google Shape;2133;p202"/>
          <p:cNvSpPr/>
          <p:nvPr/>
        </p:nvSpPr>
        <p:spPr>
          <a:xfrm>
            <a:off x="9563100" y="4182489"/>
            <a:ext cx="1201440" cy="519348"/>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134" name="Google Shape;2134;p202"/>
          <p:cNvSpPr/>
          <p:nvPr/>
        </p:nvSpPr>
        <p:spPr>
          <a:xfrm rot="10800000">
            <a:off x="1473200" y="1928254"/>
            <a:ext cx="723900" cy="413823"/>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135" name="Google Shape;2135;p202"/>
          <p:cNvSpPr txBox="1"/>
          <p:nvPr/>
        </p:nvSpPr>
        <p:spPr>
          <a:xfrm>
            <a:off x="2324406" y="2120877"/>
            <a:ext cx="624528"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WAR</a:t>
            </a:r>
            <a:endParaRPr b="0" i="0" sz="1800" u="none" cap="none" strike="noStrike">
              <a:solidFill>
                <a:srgbClr val="000000"/>
              </a:solidFill>
              <a:latin typeface="Century Gothic"/>
              <a:ea typeface="Century Gothic"/>
              <a:cs typeface="Century Gothic"/>
              <a:sym typeface="Century Gothic"/>
            </a:endParaRPr>
          </a:p>
        </p:txBody>
      </p:sp>
      <p:cxnSp>
        <p:nvCxnSpPr>
          <p:cNvPr id="2136" name="Google Shape;2136;p202"/>
          <p:cNvCxnSpPr>
            <a:endCxn id="2132" idx="6"/>
          </p:cNvCxnSpPr>
          <p:nvPr/>
        </p:nvCxnSpPr>
        <p:spPr>
          <a:xfrm flipH="1" rot="5400000">
            <a:off x="9087240" y="2969863"/>
            <a:ext cx="1213500" cy="1211700"/>
          </a:xfrm>
          <a:prstGeom prst="curvedConnector2">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203"/>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KONFLIKTSERIALISERBARHET</a:t>
            </a:r>
            <a:endParaRPr b="0" i="0" sz="3600" u="none" cap="none" strike="noStrike">
              <a:solidFill>
                <a:srgbClr val="FFFFFF"/>
              </a:solidFill>
              <a:latin typeface="Century Gothic"/>
              <a:ea typeface="Century Gothic"/>
              <a:cs typeface="Century Gothic"/>
              <a:sym typeface="Century Gothic"/>
            </a:endParaRPr>
          </a:p>
        </p:txBody>
      </p:sp>
      <p:sp>
        <p:nvSpPr>
          <p:cNvPr id="2142" name="Google Shape;2142;p203"/>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Enkelt å sjekke for konfliktserialiserbarhet</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Tegn opp grafen</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Noder = Transaksjoner</a:t>
            </a:r>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Kanter = </a:t>
            </a:r>
            <a:endParaRPr/>
          </a:p>
          <a:p>
            <a:pPr indent="-357187" lvl="2" marL="1271587"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WAR -&gt; Write After Read</a:t>
            </a:r>
            <a:endParaRPr/>
          </a:p>
          <a:p>
            <a:pPr indent="-357187" lvl="2" marL="1271587"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WAW -&gt; Writer after Write</a:t>
            </a:r>
            <a:endParaRPr/>
          </a:p>
          <a:p>
            <a:pPr indent="-357187" lvl="2" marL="1271587"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RAW -&gt; Read After Write</a:t>
            </a:r>
            <a:endParaRPr b="0" i="0" sz="2000" u="none" cap="none" strike="noStrike">
              <a:solidFill>
                <a:srgbClr val="FFFFFF"/>
              </a:solidFill>
              <a:latin typeface="Century Gothic"/>
              <a:ea typeface="Century Gothic"/>
              <a:cs typeface="Century Gothic"/>
              <a:sym typeface="Century Gothic"/>
            </a:endParaRPr>
          </a:p>
        </p:txBody>
      </p:sp>
      <p:sp>
        <p:nvSpPr>
          <p:cNvPr id="2143" name="Google Shape;2143;p203"/>
          <p:cNvSpPr txBox="1"/>
          <p:nvPr/>
        </p:nvSpPr>
        <p:spPr>
          <a:xfrm>
            <a:off x="741362" y="1566347"/>
            <a:ext cx="37592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r1(x), r2(x), w1(x), w2(x), c1, c2 </a:t>
            </a:r>
            <a:endParaRPr b="0" i="0" sz="1800" u="none" cap="none" strike="noStrike">
              <a:solidFill>
                <a:srgbClr val="000000"/>
              </a:solidFill>
              <a:latin typeface="Century Gothic"/>
              <a:ea typeface="Century Gothic"/>
              <a:cs typeface="Century Gothic"/>
              <a:sym typeface="Century Gothic"/>
            </a:endParaRPr>
          </a:p>
        </p:txBody>
      </p:sp>
      <p:sp>
        <p:nvSpPr>
          <p:cNvPr id="2144" name="Google Shape;2144;p203"/>
          <p:cNvSpPr txBox="1"/>
          <p:nvPr/>
        </p:nvSpPr>
        <p:spPr>
          <a:xfrm>
            <a:off x="5367336" y="1566347"/>
            <a:ext cx="37592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r2(x), w2(x), c2, r1(x), w1(x),, c1</a:t>
            </a:r>
            <a:endParaRPr b="0" i="0" sz="1800" u="none" cap="none" strike="noStrike">
              <a:solidFill>
                <a:srgbClr val="000000"/>
              </a:solidFill>
              <a:latin typeface="Century Gothic"/>
              <a:ea typeface="Century Gothic"/>
              <a:cs typeface="Century Gothic"/>
              <a:sym typeface="Century Gothic"/>
            </a:endParaRPr>
          </a:p>
        </p:txBody>
      </p:sp>
      <p:cxnSp>
        <p:nvCxnSpPr>
          <p:cNvPr id="2145" name="Google Shape;2145;p203"/>
          <p:cNvCxnSpPr>
            <a:endCxn id="2144" idx="1"/>
          </p:cNvCxnSpPr>
          <p:nvPr/>
        </p:nvCxnSpPr>
        <p:spPr>
          <a:xfrm>
            <a:off x="4297236" y="1751012"/>
            <a:ext cx="1070100" cy="0"/>
          </a:xfrm>
          <a:prstGeom prst="straightConnector1">
            <a:avLst/>
          </a:prstGeom>
          <a:noFill/>
          <a:ln cap="rnd" cmpd="sng" w="15875">
            <a:solidFill>
              <a:srgbClr val="054361"/>
            </a:solidFill>
            <a:prstDash val="solid"/>
            <a:bevel/>
            <a:headEnd len="sm" w="sm" type="none"/>
            <a:tailEnd len="med" w="med" type="triangle"/>
          </a:ln>
        </p:spPr>
      </p:cxnSp>
      <p:sp>
        <p:nvSpPr>
          <p:cNvPr id="2146" name="Google Shape;2146;p203"/>
          <p:cNvSpPr/>
          <p:nvPr/>
        </p:nvSpPr>
        <p:spPr>
          <a:xfrm>
            <a:off x="7886700" y="2709289"/>
            <a:ext cx="1201440" cy="519348"/>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147" name="Google Shape;2147;p203"/>
          <p:cNvSpPr/>
          <p:nvPr/>
        </p:nvSpPr>
        <p:spPr>
          <a:xfrm>
            <a:off x="9563100" y="4182489"/>
            <a:ext cx="1201440" cy="519348"/>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148" name="Google Shape;2148;p203"/>
          <p:cNvSpPr/>
          <p:nvPr/>
        </p:nvSpPr>
        <p:spPr>
          <a:xfrm rot="10800000">
            <a:off x="2222500" y="1928254"/>
            <a:ext cx="723900" cy="413823"/>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149" name="Google Shape;2149;p203"/>
          <p:cNvSpPr txBox="1"/>
          <p:nvPr/>
        </p:nvSpPr>
        <p:spPr>
          <a:xfrm>
            <a:off x="3073706" y="2120877"/>
            <a:ext cx="706282"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WAW</a:t>
            </a:r>
            <a:endParaRPr b="0" i="0" sz="1800" u="none" cap="none" strike="noStrike">
              <a:solidFill>
                <a:srgbClr val="000000"/>
              </a:solidFill>
              <a:latin typeface="Century Gothic"/>
              <a:ea typeface="Century Gothic"/>
              <a:cs typeface="Century Gothic"/>
              <a:sym typeface="Century Gothic"/>
            </a:endParaRPr>
          </a:p>
        </p:txBody>
      </p:sp>
      <p:cxnSp>
        <p:nvCxnSpPr>
          <p:cNvPr id="2150" name="Google Shape;2150;p203"/>
          <p:cNvCxnSpPr>
            <a:endCxn id="2146" idx="6"/>
          </p:cNvCxnSpPr>
          <p:nvPr/>
        </p:nvCxnSpPr>
        <p:spPr>
          <a:xfrm flipH="1" rot="5400000">
            <a:off x="9087240" y="2969863"/>
            <a:ext cx="1213500" cy="1211700"/>
          </a:xfrm>
          <a:prstGeom prst="curvedConnector2">
            <a:avLst/>
          </a:prstGeom>
          <a:noFill/>
          <a:ln cap="rnd" cmpd="sng" w="15875">
            <a:solidFill>
              <a:srgbClr val="054361"/>
            </a:solidFill>
            <a:prstDash val="solid"/>
            <a:bevel/>
            <a:headEnd len="sm" w="sm" type="none"/>
            <a:tailEnd len="med" w="med" type="triangle"/>
          </a:ln>
        </p:spPr>
      </p:cxnSp>
      <p:cxnSp>
        <p:nvCxnSpPr>
          <p:cNvPr id="2151" name="Google Shape;2151;p203"/>
          <p:cNvCxnSpPr/>
          <p:nvPr/>
        </p:nvCxnSpPr>
        <p:spPr>
          <a:xfrm>
            <a:off x="8487420" y="3228637"/>
            <a:ext cx="1206600" cy="1181100"/>
          </a:xfrm>
          <a:prstGeom prst="curvedConnector3">
            <a:avLst>
              <a:gd fmla="val 50000" name="adj1"/>
            </a:avLst>
          </a:prstGeom>
          <a:noFill/>
          <a:ln cap="rnd" cmpd="sng" w="15875">
            <a:solidFill>
              <a:srgbClr val="054361"/>
            </a:solidFill>
            <a:prstDash val="solid"/>
            <a:bevel/>
            <a:headEnd len="sm" w="sm" type="none"/>
            <a:tailEnd len="med" w="med" type="triangle"/>
          </a:ln>
        </p:spPr>
      </p:cxnSp>
      <p:sp>
        <p:nvSpPr>
          <p:cNvPr id="2152" name="Google Shape;2152;p203"/>
          <p:cNvSpPr txBox="1"/>
          <p:nvPr/>
        </p:nvSpPr>
        <p:spPr>
          <a:xfrm>
            <a:off x="7543800" y="3851631"/>
            <a:ext cx="1034901"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Sykel!</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pic>
        <p:nvPicPr>
          <p:cNvPr descr="Oh, hello hooman. Welcome to #thatpetlife! BAMBOOZLED &#10;Boop the snoot: http://bit.ly/2tz6DO5&#10;&#10;If ure happeh an u kno it say meow! Me-WOW!&#10;&#10;More. More. More. &#10;Twitter: https://twitter.com/petlifeyo&#10;Facebook: https://www.facebook.com/ThatPetLifeYo/" id="2157" name="Google Shape;2157;p204" title="If You're Happy And You Know It Say Meow | #thatpetlife">
            <a:hlinkClick r:id="rId3"/>
          </p:cNvPr>
          <p:cNvPicPr preferRelativeResize="0"/>
          <p:nvPr/>
        </p:nvPicPr>
        <p:blipFill>
          <a:blip r:embed="rId4">
            <a:alphaModFix/>
          </a:blip>
          <a:stretch>
            <a:fillRect/>
          </a:stretch>
        </p:blipFill>
        <p:spPr>
          <a:xfrm>
            <a:off x="949875" y="0"/>
            <a:ext cx="9144000" cy="68580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1" name="Shape 2161"/>
        <p:cNvGrpSpPr/>
        <p:nvPr/>
      </p:nvGrpSpPr>
      <p:grpSpPr>
        <a:xfrm>
          <a:off x="0" y="0"/>
          <a:ext cx="0" cy="0"/>
          <a:chOff x="0" y="0"/>
          <a:chExt cx="0" cy="0"/>
        </a:xfrm>
      </p:grpSpPr>
      <p:sp>
        <p:nvSpPr>
          <p:cNvPr id="2162" name="Google Shape;2162;p205"/>
          <p:cNvSpPr txBox="1"/>
          <p:nvPr>
            <p:ph type="title"/>
          </p:nvPr>
        </p:nvSpPr>
        <p:spPr>
          <a:xfrm>
            <a:off x="684212" y="4487331"/>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EKSAMEN – KONT 2016</a:t>
            </a:r>
            <a:endParaRPr b="0" i="0" sz="3600" u="none" cap="none" strike="noStrike">
              <a:solidFill>
                <a:srgbClr val="FFFFFF"/>
              </a:solidFill>
              <a:latin typeface="Century Gothic"/>
              <a:ea typeface="Century Gothic"/>
              <a:cs typeface="Century Gothic"/>
              <a:sym typeface="Century Gothic"/>
            </a:endParaRPr>
          </a:p>
        </p:txBody>
      </p:sp>
      <p:pic>
        <p:nvPicPr>
          <p:cNvPr id="2163" name="Google Shape;2163;p205"/>
          <p:cNvPicPr preferRelativeResize="0"/>
          <p:nvPr/>
        </p:nvPicPr>
        <p:blipFill rotWithShape="1">
          <a:blip r:embed="rId3">
            <a:alphaModFix/>
          </a:blip>
          <a:srcRect b="0" l="0" r="0" t="0"/>
          <a:stretch/>
        </p:blipFill>
        <p:spPr>
          <a:xfrm>
            <a:off x="684212" y="1489452"/>
            <a:ext cx="8534401" cy="200743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7" name="Shape 2167"/>
        <p:cNvGrpSpPr/>
        <p:nvPr/>
      </p:nvGrpSpPr>
      <p:grpSpPr>
        <a:xfrm>
          <a:off x="0" y="0"/>
          <a:ext cx="0" cy="0"/>
          <a:chOff x="0" y="0"/>
          <a:chExt cx="0" cy="0"/>
        </a:xfrm>
      </p:grpSpPr>
      <p:sp>
        <p:nvSpPr>
          <p:cNvPr id="2168" name="Google Shape;2168;p206"/>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169" name="Google Shape;2169;p206"/>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170" name="Google Shape;2170;p206"/>
          <p:cNvPicPr preferRelativeResize="0"/>
          <p:nvPr/>
        </p:nvPicPr>
        <p:blipFill rotWithShape="1">
          <a:blip r:embed="rId3">
            <a:alphaModFix/>
          </a:blip>
          <a:srcRect b="0" l="0" r="0" t="0"/>
          <a:stretch/>
        </p:blipFill>
        <p:spPr>
          <a:xfrm>
            <a:off x="0" y="0"/>
            <a:ext cx="8534402" cy="2007435"/>
          </a:xfrm>
          <a:prstGeom prst="rect">
            <a:avLst/>
          </a:prstGeom>
          <a:noFill/>
          <a:ln>
            <a:noFill/>
          </a:ln>
        </p:spPr>
      </p:pic>
      <p:sp>
        <p:nvSpPr>
          <p:cNvPr id="2171" name="Google Shape;2171;p206"/>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172" name="Google Shape;2172;p206"/>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173" name="Google Shape;2173;p206"/>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207"/>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179" name="Google Shape;2179;p207"/>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180" name="Google Shape;2180;p207"/>
          <p:cNvPicPr preferRelativeResize="0"/>
          <p:nvPr/>
        </p:nvPicPr>
        <p:blipFill rotWithShape="1">
          <a:blip r:embed="rId3">
            <a:alphaModFix/>
          </a:blip>
          <a:srcRect b="16289" l="0" r="0" t="0"/>
          <a:stretch/>
        </p:blipFill>
        <p:spPr>
          <a:xfrm>
            <a:off x="0" y="1"/>
            <a:ext cx="8534402" cy="1680432"/>
          </a:xfrm>
          <a:prstGeom prst="rect">
            <a:avLst/>
          </a:prstGeom>
          <a:noFill/>
          <a:ln>
            <a:noFill/>
          </a:ln>
        </p:spPr>
      </p:pic>
      <p:sp>
        <p:nvSpPr>
          <p:cNvPr id="2181" name="Google Shape;2181;p207"/>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182" name="Google Shape;2182;p207"/>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183" name="Google Shape;2183;p207"/>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
        <p:nvSpPr>
          <p:cNvPr id="2184" name="Google Shape;2184;p207"/>
          <p:cNvSpPr/>
          <p:nvPr/>
        </p:nvSpPr>
        <p:spPr>
          <a:xfrm rot="10800000">
            <a:off x="2868809" y="1587494"/>
            <a:ext cx="1391400" cy="495300"/>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185" name="Google Shape;2185;p207"/>
          <p:cNvSpPr txBox="1"/>
          <p:nvPr/>
        </p:nvSpPr>
        <p:spPr>
          <a:xfrm>
            <a:off x="4260209" y="1713464"/>
            <a:ext cx="6246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WAR</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14" name="Google Shape;214;p37"/>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15" name="Google Shape;215;p37"/>
          <p:cNvPicPr preferRelativeResize="0"/>
          <p:nvPr/>
        </p:nvPicPr>
        <p:blipFill rotWithShape="1">
          <a:blip r:embed="rId3">
            <a:alphaModFix/>
          </a:blip>
          <a:srcRect b="0" l="6593" r="5610" t="0"/>
          <a:stretch/>
        </p:blipFill>
        <p:spPr>
          <a:xfrm>
            <a:off x="-26575" y="0"/>
            <a:ext cx="7766699" cy="6337300"/>
          </a:xfrm>
          <a:prstGeom prst="rect">
            <a:avLst/>
          </a:prstGeom>
          <a:noFill/>
          <a:ln>
            <a:noFill/>
          </a:ln>
        </p:spPr>
      </p:pic>
      <p:sp>
        <p:nvSpPr>
          <p:cNvPr id="216" name="Google Shape;216;p37"/>
          <p:cNvSpPr txBox="1"/>
          <p:nvPr/>
        </p:nvSpPr>
        <p:spPr>
          <a:xfrm>
            <a:off x="8041100" y="370075"/>
            <a:ext cx="4150800" cy="29490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Vehicle(</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Producer, Model, Weight, Length, Height)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PassengerCar(</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Seats)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Bus(</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PassengerSeats, DriversLicenceRequirement, CargoVolume)</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Truck(</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,CargoVolume, MaxCargoWeight, Class) </a:t>
            </a:r>
            <a:endParaRPr sz="1500"/>
          </a:p>
        </p:txBody>
      </p:sp>
      <p:sp>
        <p:nvSpPr>
          <p:cNvPr id="217" name="Google Shape;217;p37"/>
          <p:cNvSpPr txBox="1"/>
          <p:nvPr/>
        </p:nvSpPr>
        <p:spPr>
          <a:xfrm>
            <a:off x="7936325" y="3148750"/>
            <a:ext cx="4150800" cy="34620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t/>
            </a:r>
            <a:endParaRPr b="1"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b="1"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Vehicle(</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Producer, Model, Weight, Length, Height, Seats, PassengerSeats,DriversLicenceRequirement,CargoVolume, MaxCargoWeight, Class, </a:t>
            </a:r>
            <a:r>
              <a:rPr b="1" lang="no-NO" sz="1500">
                <a:solidFill>
                  <a:schemeClr val="dk1"/>
                </a:solidFill>
                <a:latin typeface="Helvetica Neue"/>
                <a:ea typeface="Helvetica Neue"/>
                <a:cs typeface="Helvetica Neue"/>
                <a:sym typeface="Helvetica Neue"/>
              </a:rPr>
              <a:t>Type)</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b="1" lang="no-NO" sz="1500">
                <a:solidFill>
                  <a:srgbClr val="FFFFFF"/>
                </a:solidFill>
                <a:latin typeface="Helvetica Neue"/>
                <a:ea typeface="Helvetica Neue"/>
                <a:cs typeface="Helvetica Neue"/>
                <a:sym typeface="Helvetica Neue"/>
              </a:rPr>
              <a:t>Hva hvis de hadde vært overlappende istedenfor disjunkt? </a:t>
            </a:r>
            <a:endParaRPr b="1" sz="1500">
              <a:solidFill>
                <a:srgbClr val="FFFFFF"/>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b="1" sz="1500">
              <a:solidFill>
                <a:srgbClr val="FFFFFF"/>
              </a:solidFill>
              <a:latin typeface="Helvetica Neue"/>
              <a:ea typeface="Helvetica Neue"/>
              <a:cs typeface="Helvetica Neue"/>
              <a:sym typeface="Helvetica Neue"/>
            </a:endParaRPr>
          </a:p>
          <a:p>
            <a:pPr indent="0" lvl="0" marL="0" rtl="0" algn="l">
              <a:lnSpc>
                <a:spcPct val="117999"/>
              </a:lnSpc>
              <a:spcBef>
                <a:spcPts val="0"/>
              </a:spcBef>
              <a:spcAft>
                <a:spcPts val="0"/>
              </a:spcAft>
              <a:buClr>
                <a:schemeClr val="dk1"/>
              </a:buClr>
              <a:buSzPts val="1100"/>
              <a:buFont typeface="Arial"/>
              <a:buNone/>
            </a:pPr>
            <a:r>
              <a:rPr b="1" lang="no-NO" sz="1500">
                <a:solidFill>
                  <a:schemeClr val="dk1"/>
                </a:solidFill>
                <a:latin typeface="Helvetica Neue"/>
                <a:ea typeface="Helvetica Neue"/>
                <a:cs typeface="Helvetica Neue"/>
                <a:sym typeface="Helvetica Neue"/>
              </a:rPr>
              <a:t>Type -&gt; isPassengerCar, isBus, isTruck</a:t>
            </a:r>
            <a:endParaRPr sz="1500">
              <a:solidFill>
                <a:srgbClr val="FFFFFF"/>
              </a:solidFill>
              <a:latin typeface="Helvetica Neue"/>
              <a:ea typeface="Helvetica Neue"/>
              <a:cs typeface="Helvetica Neue"/>
              <a:sym typeface="Helvetica Neue"/>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9" name="Shape 2189"/>
        <p:cNvGrpSpPr/>
        <p:nvPr/>
      </p:nvGrpSpPr>
      <p:grpSpPr>
        <a:xfrm>
          <a:off x="0" y="0"/>
          <a:ext cx="0" cy="0"/>
          <a:chOff x="0" y="0"/>
          <a:chExt cx="0" cy="0"/>
        </a:xfrm>
      </p:grpSpPr>
      <p:sp>
        <p:nvSpPr>
          <p:cNvPr id="2190" name="Google Shape;2190;p208"/>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191" name="Google Shape;2191;p208"/>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192" name="Google Shape;2192;p208"/>
          <p:cNvPicPr preferRelativeResize="0"/>
          <p:nvPr/>
        </p:nvPicPr>
        <p:blipFill rotWithShape="1">
          <a:blip r:embed="rId3">
            <a:alphaModFix/>
          </a:blip>
          <a:srcRect b="16289" l="0" r="0" t="0"/>
          <a:stretch/>
        </p:blipFill>
        <p:spPr>
          <a:xfrm>
            <a:off x="0" y="1"/>
            <a:ext cx="8534402" cy="1680432"/>
          </a:xfrm>
          <a:prstGeom prst="rect">
            <a:avLst/>
          </a:prstGeom>
          <a:noFill/>
          <a:ln>
            <a:noFill/>
          </a:ln>
        </p:spPr>
      </p:pic>
      <p:sp>
        <p:nvSpPr>
          <p:cNvPr id="2193" name="Google Shape;2193;p208"/>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194" name="Google Shape;2194;p208"/>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195" name="Google Shape;2195;p208"/>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
        <p:nvSpPr>
          <p:cNvPr id="2196" name="Google Shape;2196;p208"/>
          <p:cNvSpPr/>
          <p:nvPr/>
        </p:nvSpPr>
        <p:spPr>
          <a:xfrm rot="10800000">
            <a:off x="2868809" y="1587494"/>
            <a:ext cx="1391400" cy="495300"/>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197" name="Google Shape;2197;p208"/>
          <p:cNvSpPr txBox="1"/>
          <p:nvPr/>
        </p:nvSpPr>
        <p:spPr>
          <a:xfrm>
            <a:off x="4260209" y="1713464"/>
            <a:ext cx="6246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WAR</a:t>
            </a:r>
            <a:endParaRPr b="0" i="0" sz="1800" u="none" cap="none" strike="noStrike">
              <a:solidFill>
                <a:schemeClr val="lt1"/>
              </a:solidFill>
              <a:latin typeface="Century Gothic"/>
              <a:ea typeface="Century Gothic"/>
              <a:cs typeface="Century Gothic"/>
              <a:sym typeface="Century Gothic"/>
            </a:endParaRPr>
          </a:p>
        </p:txBody>
      </p:sp>
      <p:cxnSp>
        <p:nvCxnSpPr>
          <p:cNvPr id="2198" name="Google Shape;2198;p208"/>
          <p:cNvCxnSpPr/>
          <p:nvPr/>
        </p:nvCxnSpPr>
        <p:spPr>
          <a:xfrm rot="-5400000">
            <a:off x="8341270" y="3556178"/>
            <a:ext cx="891600" cy="2400"/>
          </a:xfrm>
          <a:prstGeom prst="curvedConnector3">
            <a:avLst>
              <a:gd fmla="val 50000" name="adj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2" name="Shape 2202"/>
        <p:cNvGrpSpPr/>
        <p:nvPr/>
      </p:nvGrpSpPr>
      <p:grpSpPr>
        <a:xfrm>
          <a:off x="0" y="0"/>
          <a:ext cx="0" cy="0"/>
          <a:chOff x="0" y="0"/>
          <a:chExt cx="0" cy="0"/>
        </a:xfrm>
      </p:grpSpPr>
      <p:sp>
        <p:nvSpPr>
          <p:cNvPr id="2203" name="Google Shape;2203;p209"/>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204" name="Google Shape;2204;p209"/>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205" name="Google Shape;2205;p209"/>
          <p:cNvPicPr preferRelativeResize="0"/>
          <p:nvPr/>
        </p:nvPicPr>
        <p:blipFill rotWithShape="1">
          <a:blip r:embed="rId3">
            <a:alphaModFix/>
          </a:blip>
          <a:srcRect b="16289" l="0" r="0" t="0"/>
          <a:stretch/>
        </p:blipFill>
        <p:spPr>
          <a:xfrm>
            <a:off x="0" y="1"/>
            <a:ext cx="8534402" cy="1680432"/>
          </a:xfrm>
          <a:prstGeom prst="rect">
            <a:avLst/>
          </a:prstGeom>
          <a:noFill/>
          <a:ln>
            <a:noFill/>
          </a:ln>
        </p:spPr>
      </p:pic>
      <p:sp>
        <p:nvSpPr>
          <p:cNvPr id="2206" name="Google Shape;2206;p209"/>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207" name="Google Shape;2207;p209"/>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208" name="Google Shape;2208;p209"/>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
        <p:nvSpPr>
          <p:cNvPr id="2209" name="Google Shape;2209;p209"/>
          <p:cNvSpPr/>
          <p:nvPr/>
        </p:nvSpPr>
        <p:spPr>
          <a:xfrm flipH="1" rot="10800000">
            <a:off x="4260208" y="1587493"/>
            <a:ext cx="2115300" cy="495300"/>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210" name="Google Shape;2210;p209"/>
          <p:cNvSpPr txBox="1"/>
          <p:nvPr/>
        </p:nvSpPr>
        <p:spPr>
          <a:xfrm>
            <a:off x="6435083" y="1788378"/>
            <a:ext cx="6246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RAW</a:t>
            </a:r>
            <a:endParaRPr b="0" i="0" sz="1800" u="none" cap="none" strike="noStrike">
              <a:solidFill>
                <a:schemeClr val="lt1"/>
              </a:solidFill>
              <a:latin typeface="Century Gothic"/>
              <a:ea typeface="Century Gothic"/>
              <a:cs typeface="Century Gothic"/>
              <a:sym typeface="Century Gothic"/>
            </a:endParaRPr>
          </a:p>
        </p:txBody>
      </p:sp>
      <p:cxnSp>
        <p:nvCxnSpPr>
          <p:cNvPr id="2211" name="Google Shape;2211;p209"/>
          <p:cNvCxnSpPr/>
          <p:nvPr/>
        </p:nvCxnSpPr>
        <p:spPr>
          <a:xfrm rot="-5400000">
            <a:off x="8341270" y="3556178"/>
            <a:ext cx="891600" cy="2400"/>
          </a:xfrm>
          <a:prstGeom prst="curvedConnector3">
            <a:avLst>
              <a:gd fmla="val 50000" name="adj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5" name="Shape 2215"/>
        <p:cNvGrpSpPr/>
        <p:nvPr/>
      </p:nvGrpSpPr>
      <p:grpSpPr>
        <a:xfrm>
          <a:off x="0" y="0"/>
          <a:ext cx="0" cy="0"/>
          <a:chOff x="0" y="0"/>
          <a:chExt cx="0" cy="0"/>
        </a:xfrm>
      </p:grpSpPr>
      <p:sp>
        <p:nvSpPr>
          <p:cNvPr id="2216" name="Google Shape;2216;p210"/>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217" name="Google Shape;2217;p210"/>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218" name="Google Shape;2218;p210"/>
          <p:cNvPicPr preferRelativeResize="0"/>
          <p:nvPr/>
        </p:nvPicPr>
        <p:blipFill rotWithShape="1">
          <a:blip r:embed="rId3">
            <a:alphaModFix/>
          </a:blip>
          <a:srcRect b="16289" l="0" r="0" t="0"/>
          <a:stretch/>
        </p:blipFill>
        <p:spPr>
          <a:xfrm>
            <a:off x="0" y="1"/>
            <a:ext cx="8534402" cy="1680432"/>
          </a:xfrm>
          <a:prstGeom prst="rect">
            <a:avLst/>
          </a:prstGeom>
          <a:noFill/>
          <a:ln>
            <a:noFill/>
          </a:ln>
        </p:spPr>
      </p:pic>
      <p:sp>
        <p:nvSpPr>
          <p:cNvPr id="2219" name="Google Shape;2219;p210"/>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220" name="Google Shape;2220;p210"/>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221" name="Google Shape;2221;p210"/>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
        <p:nvSpPr>
          <p:cNvPr id="2222" name="Google Shape;2222;p210"/>
          <p:cNvSpPr/>
          <p:nvPr/>
        </p:nvSpPr>
        <p:spPr>
          <a:xfrm flipH="1" rot="10800000">
            <a:off x="4260208" y="1587493"/>
            <a:ext cx="2115300" cy="495300"/>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223" name="Google Shape;2223;p210"/>
          <p:cNvSpPr txBox="1"/>
          <p:nvPr/>
        </p:nvSpPr>
        <p:spPr>
          <a:xfrm>
            <a:off x="6435083" y="1788378"/>
            <a:ext cx="6246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RAW</a:t>
            </a:r>
            <a:endParaRPr b="0" i="0" sz="1800" u="none" cap="none" strike="noStrike">
              <a:solidFill>
                <a:schemeClr val="lt1"/>
              </a:solidFill>
              <a:latin typeface="Century Gothic"/>
              <a:ea typeface="Century Gothic"/>
              <a:cs typeface="Century Gothic"/>
              <a:sym typeface="Century Gothic"/>
            </a:endParaRPr>
          </a:p>
        </p:txBody>
      </p:sp>
      <p:cxnSp>
        <p:nvCxnSpPr>
          <p:cNvPr id="2224" name="Google Shape;2224;p210"/>
          <p:cNvCxnSpPr/>
          <p:nvPr/>
        </p:nvCxnSpPr>
        <p:spPr>
          <a:xfrm rot="-5400000">
            <a:off x="8341270" y="3556178"/>
            <a:ext cx="891600" cy="2400"/>
          </a:xfrm>
          <a:prstGeom prst="curvedConnector3">
            <a:avLst>
              <a:gd fmla="val 50000" name="adj1"/>
            </a:avLst>
          </a:prstGeom>
          <a:noFill/>
          <a:ln cap="rnd" cmpd="sng" w="15875">
            <a:solidFill>
              <a:srgbClr val="054361"/>
            </a:solidFill>
            <a:prstDash val="solid"/>
            <a:bevel/>
            <a:headEnd len="sm" w="sm" type="none"/>
            <a:tailEnd len="med" w="med" type="triangle"/>
          </a:ln>
        </p:spPr>
      </p:cxnSp>
      <p:cxnSp>
        <p:nvCxnSpPr>
          <p:cNvPr id="2225" name="Google Shape;2225;p210"/>
          <p:cNvCxnSpPr>
            <a:stCxn id="2219" idx="6"/>
            <a:endCxn id="2220" idx="1"/>
          </p:cNvCxnSpPr>
          <p:nvPr/>
        </p:nvCxnSpPr>
        <p:spPr>
          <a:xfrm>
            <a:off x="9088200" y="2968939"/>
            <a:ext cx="1247700" cy="438600"/>
          </a:xfrm>
          <a:prstGeom prst="curvedConnector2">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9" name="Shape 2229"/>
        <p:cNvGrpSpPr/>
        <p:nvPr/>
      </p:nvGrpSpPr>
      <p:grpSpPr>
        <a:xfrm>
          <a:off x="0" y="0"/>
          <a:ext cx="0" cy="0"/>
          <a:chOff x="0" y="0"/>
          <a:chExt cx="0" cy="0"/>
        </a:xfrm>
      </p:grpSpPr>
      <p:sp>
        <p:nvSpPr>
          <p:cNvPr id="2230" name="Google Shape;2230;p211"/>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231" name="Google Shape;2231;p211"/>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232" name="Google Shape;2232;p211"/>
          <p:cNvPicPr preferRelativeResize="0"/>
          <p:nvPr/>
        </p:nvPicPr>
        <p:blipFill rotWithShape="1">
          <a:blip r:embed="rId3">
            <a:alphaModFix/>
          </a:blip>
          <a:srcRect b="16289" l="0" r="0" t="0"/>
          <a:stretch/>
        </p:blipFill>
        <p:spPr>
          <a:xfrm>
            <a:off x="0" y="1"/>
            <a:ext cx="8534402" cy="1680432"/>
          </a:xfrm>
          <a:prstGeom prst="rect">
            <a:avLst/>
          </a:prstGeom>
          <a:noFill/>
          <a:ln>
            <a:noFill/>
          </a:ln>
        </p:spPr>
      </p:pic>
      <p:sp>
        <p:nvSpPr>
          <p:cNvPr id="2233" name="Google Shape;2233;p211"/>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234" name="Google Shape;2234;p211"/>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235" name="Google Shape;2235;p211"/>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
        <p:nvSpPr>
          <p:cNvPr id="2236" name="Google Shape;2236;p211"/>
          <p:cNvSpPr/>
          <p:nvPr/>
        </p:nvSpPr>
        <p:spPr>
          <a:xfrm rot="10800000">
            <a:off x="1816101" y="1587491"/>
            <a:ext cx="3352800" cy="495300"/>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237" name="Google Shape;2237;p211"/>
          <p:cNvSpPr txBox="1"/>
          <p:nvPr/>
        </p:nvSpPr>
        <p:spPr>
          <a:xfrm>
            <a:off x="5103040" y="1914117"/>
            <a:ext cx="6246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WAR</a:t>
            </a:r>
            <a:endParaRPr b="0" i="0" sz="1800" u="none" cap="none" strike="noStrike">
              <a:solidFill>
                <a:schemeClr val="lt1"/>
              </a:solidFill>
              <a:latin typeface="Century Gothic"/>
              <a:ea typeface="Century Gothic"/>
              <a:cs typeface="Century Gothic"/>
              <a:sym typeface="Century Gothic"/>
            </a:endParaRPr>
          </a:p>
        </p:txBody>
      </p:sp>
      <p:cxnSp>
        <p:nvCxnSpPr>
          <p:cNvPr id="2238" name="Google Shape;2238;p211"/>
          <p:cNvCxnSpPr/>
          <p:nvPr/>
        </p:nvCxnSpPr>
        <p:spPr>
          <a:xfrm rot="-5400000">
            <a:off x="8341270" y="3556178"/>
            <a:ext cx="891600" cy="2400"/>
          </a:xfrm>
          <a:prstGeom prst="curvedConnector3">
            <a:avLst>
              <a:gd fmla="val 50000" name="adj1"/>
            </a:avLst>
          </a:prstGeom>
          <a:noFill/>
          <a:ln cap="rnd" cmpd="sng" w="15875">
            <a:solidFill>
              <a:srgbClr val="054361"/>
            </a:solidFill>
            <a:prstDash val="solid"/>
            <a:bevel/>
            <a:headEnd len="sm" w="sm" type="none"/>
            <a:tailEnd len="med" w="med" type="triangle"/>
          </a:ln>
        </p:spPr>
      </p:cxnSp>
      <p:cxnSp>
        <p:nvCxnSpPr>
          <p:cNvPr id="2239" name="Google Shape;2239;p211"/>
          <p:cNvCxnSpPr>
            <a:stCxn id="2233" idx="6"/>
            <a:endCxn id="2234" idx="1"/>
          </p:cNvCxnSpPr>
          <p:nvPr/>
        </p:nvCxnSpPr>
        <p:spPr>
          <a:xfrm>
            <a:off x="9088200" y="2968939"/>
            <a:ext cx="1247700" cy="438600"/>
          </a:xfrm>
          <a:prstGeom prst="curvedConnector2">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212"/>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245" name="Google Shape;2245;p212"/>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246" name="Google Shape;2246;p212"/>
          <p:cNvPicPr preferRelativeResize="0"/>
          <p:nvPr/>
        </p:nvPicPr>
        <p:blipFill rotWithShape="1">
          <a:blip r:embed="rId3">
            <a:alphaModFix/>
          </a:blip>
          <a:srcRect b="16289" l="0" r="0" t="0"/>
          <a:stretch/>
        </p:blipFill>
        <p:spPr>
          <a:xfrm>
            <a:off x="0" y="1"/>
            <a:ext cx="8534402" cy="1680432"/>
          </a:xfrm>
          <a:prstGeom prst="rect">
            <a:avLst/>
          </a:prstGeom>
          <a:noFill/>
          <a:ln>
            <a:noFill/>
          </a:ln>
        </p:spPr>
      </p:pic>
      <p:sp>
        <p:nvSpPr>
          <p:cNvPr id="2247" name="Google Shape;2247;p212"/>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248" name="Google Shape;2248;p212"/>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249" name="Google Shape;2249;p212"/>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
        <p:nvSpPr>
          <p:cNvPr id="2250" name="Google Shape;2250;p212"/>
          <p:cNvSpPr/>
          <p:nvPr/>
        </p:nvSpPr>
        <p:spPr>
          <a:xfrm rot="10800000">
            <a:off x="1816101" y="1587491"/>
            <a:ext cx="3352800" cy="495300"/>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251" name="Google Shape;2251;p212"/>
          <p:cNvSpPr txBox="1"/>
          <p:nvPr/>
        </p:nvSpPr>
        <p:spPr>
          <a:xfrm>
            <a:off x="5103040" y="1914117"/>
            <a:ext cx="6246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WAR</a:t>
            </a:r>
            <a:endParaRPr b="0" i="0" sz="1800" u="none" cap="none" strike="noStrike">
              <a:solidFill>
                <a:schemeClr val="lt1"/>
              </a:solidFill>
              <a:latin typeface="Century Gothic"/>
              <a:ea typeface="Century Gothic"/>
              <a:cs typeface="Century Gothic"/>
              <a:sym typeface="Century Gothic"/>
            </a:endParaRPr>
          </a:p>
        </p:txBody>
      </p:sp>
      <p:cxnSp>
        <p:nvCxnSpPr>
          <p:cNvPr id="2252" name="Google Shape;2252;p212"/>
          <p:cNvCxnSpPr/>
          <p:nvPr/>
        </p:nvCxnSpPr>
        <p:spPr>
          <a:xfrm rot="-5400000">
            <a:off x="8341270" y="3556178"/>
            <a:ext cx="891600" cy="2400"/>
          </a:xfrm>
          <a:prstGeom prst="curvedConnector3">
            <a:avLst>
              <a:gd fmla="val 50000" name="adj1"/>
            </a:avLst>
          </a:prstGeom>
          <a:noFill/>
          <a:ln cap="rnd" cmpd="sng" w="15875">
            <a:solidFill>
              <a:srgbClr val="054361"/>
            </a:solidFill>
            <a:prstDash val="solid"/>
            <a:bevel/>
            <a:headEnd len="sm" w="sm" type="none"/>
            <a:tailEnd len="med" w="med" type="triangle"/>
          </a:ln>
        </p:spPr>
      </p:cxnSp>
      <p:cxnSp>
        <p:nvCxnSpPr>
          <p:cNvPr id="2253" name="Google Shape;2253;p212"/>
          <p:cNvCxnSpPr>
            <a:stCxn id="2247" idx="6"/>
            <a:endCxn id="2248" idx="1"/>
          </p:cNvCxnSpPr>
          <p:nvPr/>
        </p:nvCxnSpPr>
        <p:spPr>
          <a:xfrm>
            <a:off x="9088200" y="2968939"/>
            <a:ext cx="1247700" cy="438600"/>
          </a:xfrm>
          <a:prstGeom prst="curvedConnector2">
            <a:avLst/>
          </a:prstGeom>
          <a:noFill/>
          <a:ln cap="rnd" cmpd="sng" w="15875">
            <a:solidFill>
              <a:srgbClr val="054361"/>
            </a:solidFill>
            <a:prstDash val="solid"/>
            <a:bevel/>
            <a:headEnd len="sm" w="sm" type="none"/>
            <a:tailEnd len="med" w="med" type="triangle"/>
          </a:ln>
        </p:spPr>
      </p:cxnSp>
      <p:cxnSp>
        <p:nvCxnSpPr>
          <p:cNvPr id="2254" name="Google Shape;2254;p212"/>
          <p:cNvCxnSpPr>
            <a:stCxn id="2248" idx="4"/>
          </p:cNvCxnSpPr>
          <p:nvPr/>
        </p:nvCxnSpPr>
        <p:spPr>
          <a:xfrm rot="5400000">
            <a:off x="9810500" y="3433439"/>
            <a:ext cx="532800" cy="1367700"/>
          </a:xfrm>
          <a:prstGeom prst="curvedConnector2">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8" name="Shape 2258"/>
        <p:cNvGrpSpPr/>
        <p:nvPr/>
      </p:nvGrpSpPr>
      <p:grpSpPr>
        <a:xfrm>
          <a:off x="0" y="0"/>
          <a:ext cx="0" cy="0"/>
          <a:chOff x="0" y="0"/>
          <a:chExt cx="0" cy="0"/>
        </a:xfrm>
      </p:grpSpPr>
      <p:sp>
        <p:nvSpPr>
          <p:cNvPr id="2259" name="Google Shape;2259;p213"/>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260" name="Google Shape;2260;p213"/>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261" name="Google Shape;2261;p213"/>
          <p:cNvPicPr preferRelativeResize="0"/>
          <p:nvPr/>
        </p:nvPicPr>
        <p:blipFill rotWithShape="1">
          <a:blip r:embed="rId3">
            <a:alphaModFix/>
          </a:blip>
          <a:srcRect b="16289" l="0" r="0" t="0"/>
          <a:stretch/>
        </p:blipFill>
        <p:spPr>
          <a:xfrm>
            <a:off x="0" y="1"/>
            <a:ext cx="8534402" cy="1680432"/>
          </a:xfrm>
          <a:prstGeom prst="rect">
            <a:avLst/>
          </a:prstGeom>
          <a:noFill/>
          <a:ln>
            <a:noFill/>
          </a:ln>
        </p:spPr>
      </p:pic>
      <p:sp>
        <p:nvSpPr>
          <p:cNvPr id="2262" name="Google Shape;2262;p213"/>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263" name="Google Shape;2263;p213"/>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264" name="Google Shape;2264;p213"/>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
        <p:nvSpPr>
          <p:cNvPr id="2265" name="Google Shape;2265;p213"/>
          <p:cNvSpPr/>
          <p:nvPr/>
        </p:nvSpPr>
        <p:spPr>
          <a:xfrm rot="10800000">
            <a:off x="2489300" y="1587490"/>
            <a:ext cx="2679600" cy="495300"/>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266" name="Google Shape;2266;p213"/>
          <p:cNvSpPr txBox="1"/>
          <p:nvPr/>
        </p:nvSpPr>
        <p:spPr>
          <a:xfrm>
            <a:off x="5103040" y="1914117"/>
            <a:ext cx="6246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WAR</a:t>
            </a:r>
            <a:endParaRPr b="0" i="0" sz="1800" u="none" cap="none" strike="noStrike">
              <a:solidFill>
                <a:schemeClr val="lt1"/>
              </a:solidFill>
              <a:latin typeface="Century Gothic"/>
              <a:ea typeface="Century Gothic"/>
              <a:cs typeface="Century Gothic"/>
              <a:sym typeface="Century Gothic"/>
            </a:endParaRPr>
          </a:p>
        </p:txBody>
      </p:sp>
      <p:cxnSp>
        <p:nvCxnSpPr>
          <p:cNvPr id="2267" name="Google Shape;2267;p213"/>
          <p:cNvCxnSpPr/>
          <p:nvPr/>
        </p:nvCxnSpPr>
        <p:spPr>
          <a:xfrm rot="-5400000">
            <a:off x="8341270" y="3556178"/>
            <a:ext cx="891600" cy="2400"/>
          </a:xfrm>
          <a:prstGeom prst="curvedConnector3">
            <a:avLst>
              <a:gd fmla="val 50000" name="adj1"/>
            </a:avLst>
          </a:prstGeom>
          <a:noFill/>
          <a:ln cap="rnd" cmpd="sng" w="15875">
            <a:solidFill>
              <a:srgbClr val="054361"/>
            </a:solidFill>
            <a:prstDash val="solid"/>
            <a:bevel/>
            <a:headEnd len="sm" w="sm" type="none"/>
            <a:tailEnd len="med" w="med" type="triangle"/>
          </a:ln>
        </p:spPr>
      </p:cxnSp>
      <p:cxnSp>
        <p:nvCxnSpPr>
          <p:cNvPr id="2268" name="Google Shape;2268;p213"/>
          <p:cNvCxnSpPr>
            <a:stCxn id="2262" idx="6"/>
            <a:endCxn id="2263" idx="1"/>
          </p:cNvCxnSpPr>
          <p:nvPr/>
        </p:nvCxnSpPr>
        <p:spPr>
          <a:xfrm>
            <a:off x="9088200" y="2968939"/>
            <a:ext cx="1247700" cy="438600"/>
          </a:xfrm>
          <a:prstGeom prst="curvedConnector2">
            <a:avLst/>
          </a:prstGeom>
          <a:noFill/>
          <a:ln cap="rnd" cmpd="sng" w="15875">
            <a:solidFill>
              <a:srgbClr val="054361"/>
            </a:solidFill>
            <a:prstDash val="solid"/>
            <a:bevel/>
            <a:headEnd len="sm" w="sm" type="none"/>
            <a:tailEnd len="med" w="med" type="triangle"/>
          </a:ln>
        </p:spPr>
      </p:cxnSp>
      <p:cxnSp>
        <p:nvCxnSpPr>
          <p:cNvPr id="2269" name="Google Shape;2269;p213"/>
          <p:cNvCxnSpPr>
            <a:stCxn id="2263" idx="4"/>
          </p:cNvCxnSpPr>
          <p:nvPr/>
        </p:nvCxnSpPr>
        <p:spPr>
          <a:xfrm rot="5400000">
            <a:off x="9810500" y="3433439"/>
            <a:ext cx="532800" cy="1367700"/>
          </a:xfrm>
          <a:prstGeom prst="curvedConnector2">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3" name="Shape 2273"/>
        <p:cNvGrpSpPr/>
        <p:nvPr/>
      </p:nvGrpSpPr>
      <p:grpSpPr>
        <a:xfrm>
          <a:off x="0" y="0"/>
          <a:ext cx="0" cy="0"/>
          <a:chOff x="0" y="0"/>
          <a:chExt cx="0" cy="0"/>
        </a:xfrm>
      </p:grpSpPr>
      <p:sp>
        <p:nvSpPr>
          <p:cNvPr id="2274" name="Google Shape;2274;p214"/>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275" name="Google Shape;2275;p214"/>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276" name="Google Shape;2276;p214"/>
          <p:cNvPicPr preferRelativeResize="0"/>
          <p:nvPr/>
        </p:nvPicPr>
        <p:blipFill rotWithShape="1">
          <a:blip r:embed="rId3">
            <a:alphaModFix/>
          </a:blip>
          <a:srcRect b="16289" l="0" r="0" t="0"/>
          <a:stretch/>
        </p:blipFill>
        <p:spPr>
          <a:xfrm>
            <a:off x="0" y="1"/>
            <a:ext cx="8534402" cy="1680432"/>
          </a:xfrm>
          <a:prstGeom prst="rect">
            <a:avLst/>
          </a:prstGeom>
          <a:noFill/>
          <a:ln>
            <a:noFill/>
          </a:ln>
        </p:spPr>
      </p:pic>
      <p:sp>
        <p:nvSpPr>
          <p:cNvPr id="2277" name="Google Shape;2277;p214"/>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278" name="Google Shape;2278;p214"/>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279" name="Google Shape;2279;p214"/>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
        <p:nvSpPr>
          <p:cNvPr id="2280" name="Google Shape;2280;p214"/>
          <p:cNvSpPr/>
          <p:nvPr/>
        </p:nvSpPr>
        <p:spPr>
          <a:xfrm rot="10800000">
            <a:off x="2489300" y="1587490"/>
            <a:ext cx="2679600" cy="495300"/>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281" name="Google Shape;2281;p214"/>
          <p:cNvSpPr txBox="1"/>
          <p:nvPr/>
        </p:nvSpPr>
        <p:spPr>
          <a:xfrm>
            <a:off x="5103040" y="1914117"/>
            <a:ext cx="6246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WAR</a:t>
            </a:r>
            <a:endParaRPr b="0" i="0" sz="1800" u="none" cap="none" strike="noStrike">
              <a:solidFill>
                <a:schemeClr val="lt1"/>
              </a:solidFill>
              <a:latin typeface="Century Gothic"/>
              <a:ea typeface="Century Gothic"/>
              <a:cs typeface="Century Gothic"/>
              <a:sym typeface="Century Gothic"/>
            </a:endParaRPr>
          </a:p>
        </p:txBody>
      </p:sp>
      <p:cxnSp>
        <p:nvCxnSpPr>
          <p:cNvPr id="2282" name="Google Shape;2282;p214"/>
          <p:cNvCxnSpPr/>
          <p:nvPr/>
        </p:nvCxnSpPr>
        <p:spPr>
          <a:xfrm rot="-5400000">
            <a:off x="8341270" y="3556178"/>
            <a:ext cx="891600" cy="2400"/>
          </a:xfrm>
          <a:prstGeom prst="curvedConnector3">
            <a:avLst>
              <a:gd fmla="val 50000" name="adj1"/>
            </a:avLst>
          </a:prstGeom>
          <a:noFill/>
          <a:ln cap="rnd" cmpd="sng" w="15875">
            <a:solidFill>
              <a:srgbClr val="054361"/>
            </a:solidFill>
            <a:prstDash val="solid"/>
            <a:bevel/>
            <a:headEnd len="sm" w="sm" type="none"/>
            <a:tailEnd len="med" w="med" type="triangle"/>
          </a:ln>
        </p:spPr>
      </p:cxnSp>
      <p:cxnSp>
        <p:nvCxnSpPr>
          <p:cNvPr id="2283" name="Google Shape;2283;p214"/>
          <p:cNvCxnSpPr>
            <a:stCxn id="2277" idx="6"/>
            <a:endCxn id="2278" idx="1"/>
          </p:cNvCxnSpPr>
          <p:nvPr/>
        </p:nvCxnSpPr>
        <p:spPr>
          <a:xfrm>
            <a:off x="9088200" y="2968939"/>
            <a:ext cx="1247700" cy="438600"/>
          </a:xfrm>
          <a:prstGeom prst="curvedConnector2">
            <a:avLst/>
          </a:prstGeom>
          <a:noFill/>
          <a:ln cap="rnd" cmpd="sng" w="15875">
            <a:solidFill>
              <a:srgbClr val="054361"/>
            </a:solidFill>
            <a:prstDash val="solid"/>
            <a:bevel/>
            <a:headEnd len="sm" w="sm" type="none"/>
            <a:tailEnd len="med" w="med" type="triangle"/>
          </a:ln>
        </p:spPr>
      </p:cxnSp>
      <p:cxnSp>
        <p:nvCxnSpPr>
          <p:cNvPr id="2284" name="Google Shape;2284;p214"/>
          <p:cNvCxnSpPr>
            <a:stCxn id="2277" idx="2"/>
            <a:endCxn id="2279" idx="2"/>
          </p:cNvCxnSpPr>
          <p:nvPr/>
        </p:nvCxnSpPr>
        <p:spPr>
          <a:xfrm>
            <a:off x="7886700" y="2968939"/>
            <a:ext cx="304800" cy="1287600"/>
          </a:xfrm>
          <a:prstGeom prst="curvedConnector3">
            <a:avLst>
              <a:gd fmla="val -75000" name="adj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8" name="Shape 2288"/>
        <p:cNvGrpSpPr/>
        <p:nvPr/>
      </p:nvGrpSpPr>
      <p:grpSpPr>
        <a:xfrm>
          <a:off x="0" y="0"/>
          <a:ext cx="0" cy="0"/>
          <a:chOff x="0" y="0"/>
          <a:chExt cx="0" cy="0"/>
        </a:xfrm>
      </p:grpSpPr>
      <p:sp>
        <p:nvSpPr>
          <p:cNvPr id="2289" name="Google Shape;2289;p215"/>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SYKLER -&gt; IKKE KONFLIKTSERIALISERBAR</a:t>
            </a:r>
            <a:endParaRPr b="0" i="0" sz="3600" u="none" cap="none" strike="noStrike">
              <a:solidFill>
                <a:srgbClr val="FFFFFF"/>
              </a:solidFill>
              <a:latin typeface="Century Gothic"/>
              <a:ea typeface="Century Gothic"/>
              <a:cs typeface="Century Gothic"/>
              <a:sym typeface="Century Gothic"/>
            </a:endParaRPr>
          </a:p>
        </p:txBody>
      </p:sp>
      <p:sp>
        <p:nvSpPr>
          <p:cNvPr id="2290" name="Google Shape;2290;p215"/>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291" name="Google Shape;2291;p215"/>
          <p:cNvPicPr preferRelativeResize="0"/>
          <p:nvPr/>
        </p:nvPicPr>
        <p:blipFill rotWithShape="1">
          <a:blip r:embed="rId3">
            <a:alphaModFix/>
          </a:blip>
          <a:srcRect b="16289" l="0" r="0" t="0"/>
          <a:stretch/>
        </p:blipFill>
        <p:spPr>
          <a:xfrm>
            <a:off x="0" y="1"/>
            <a:ext cx="8534402" cy="1680432"/>
          </a:xfrm>
          <a:prstGeom prst="rect">
            <a:avLst/>
          </a:prstGeom>
          <a:noFill/>
          <a:ln>
            <a:noFill/>
          </a:ln>
        </p:spPr>
      </p:pic>
      <p:sp>
        <p:nvSpPr>
          <p:cNvPr id="2292" name="Google Shape;2292;p215"/>
          <p:cNvSpPr/>
          <p:nvPr/>
        </p:nvSpPr>
        <p:spPr>
          <a:xfrm>
            <a:off x="7886700" y="27092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a:t>
            </a:r>
            <a:endParaRPr b="0" i="0" sz="1800" u="none" cap="none" strike="noStrike">
              <a:solidFill>
                <a:srgbClr val="000000"/>
              </a:solidFill>
              <a:latin typeface="Century Gothic"/>
              <a:ea typeface="Century Gothic"/>
              <a:cs typeface="Century Gothic"/>
              <a:sym typeface="Century Gothic"/>
            </a:endParaRPr>
          </a:p>
        </p:txBody>
      </p:sp>
      <p:sp>
        <p:nvSpPr>
          <p:cNvPr id="2293" name="Google Shape;2293;p215"/>
          <p:cNvSpPr/>
          <p:nvPr/>
        </p:nvSpPr>
        <p:spPr>
          <a:xfrm>
            <a:off x="10160000" y="3331589"/>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T2</a:t>
            </a:r>
            <a:endParaRPr b="0" i="0" sz="1800" u="none" cap="none" strike="noStrike">
              <a:solidFill>
                <a:srgbClr val="000000"/>
              </a:solidFill>
              <a:latin typeface="Century Gothic"/>
              <a:ea typeface="Century Gothic"/>
              <a:cs typeface="Century Gothic"/>
              <a:sym typeface="Century Gothic"/>
            </a:endParaRPr>
          </a:p>
        </p:txBody>
      </p:sp>
      <p:sp>
        <p:nvSpPr>
          <p:cNvPr id="2294" name="Google Shape;2294;p215"/>
          <p:cNvSpPr/>
          <p:nvPr/>
        </p:nvSpPr>
        <p:spPr>
          <a:xfrm>
            <a:off x="8191500" y="3996828"/>
            <a:ext cx="1201500" cy="519300"/>
          </a:xfrm>
          <a:prstGeom prst="ellipse">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a:t>
            </a:r>
            <a:endParaRPr b="0" i="0" sz="1800" u="none" cap="none" strike="noStrike">
              <a:solidFill>
                <a:srgbClr val="000000"/>
              </a:solidFill>
              <a:latin typeface="Century Gothic"/>
              <a:ea typeface="Century Gothic"/>
              <a:cs typeface="Century Gothic"/>
              <a:sym typeface="Century Gothic"/>
            </a:endParaRPr>
          </a:p>
        </p:txBody>
      </p:sp>
      <p:sp>
        <p:nvSpPr>
          <p:cNvPr id="2295" name="Google Shape;2295;p215"/>
          <p:cNvSpPr/>
          <p:nvPr/>
        </p:nvSpPr>
        <p:spPr>
          <a:xfrm rot="10800000">
            <a:off x="2489300" y="1587490"/>
            <a:ext cx="2679600" cy="495300"/>
          </a:xfrm>
          <a:prstGeom prst="uturnArrow">
            <a:avLst>
              <a:gd fmla="val 25000" name="adj1"/>
              <a:gd fmla="val 25000" name="adj2"/>
              <a:gd fmla="val 25000" name="adj3"/>
              <a:gd fmla="val 5000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296" name="Google Shape;2296;p215"/>
          <p:cNvSpPr txBox="1"/>
          <p:nvPr/>
        </p:nvSpPr>
        <p:spPr>
          <a:xfrm>
            <a:off x="5103040" y="1914117"/>
            <a:ext cx="6246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WAR</a:t>
            </a:r>
            <a:endParaRPr b="0" i="0" sz="1800" u="none" cap="none" strike="noStrike">
              <a:solidFill>
                <a:schemeClr val="lt1"/>
              </a:solidFill>
              <a:latin typeface="Century Gothic"/>
              <a:ea typeface="Century Gothic"/>
              <a:cs typeface="Century Gothic"/>
              <a:sym typeface="Century Gothic"/>
            </a:endParaRPr>
          </a:p>
        </p:txBody>
      </p:sp>
      <p:cxnSp>
        <p:nvCxnSpPr>
          <p:cNvPr id="2297" name="Google Shape;2297;p215"/>
          <p:cNvCxnSpPr/>
          <p:nvPr/>
        </p:nvCxnSpPr>
        <p:spPr>
          <a:xfrm rot="-5400000">
            <a:off x="8341270" y="3556178"/>
            <a:ext cx="891600" cy="2400"/>
          </a:xfrm>
          <a:prstGeom prst="curvedConnector3">
            <a:avLst>
              <a:gd fmla="val 50000" name="adj1"/>
            </a:avLst>
          </a:prstGeom>
          <a:noFill/>
          <a:ln cap="rnd" cmpd="sng" w="15875">
            <a:solidFill>
              <a:srgbClr val="054361"/>
            </a:solidFill>
            <a:prstDash val="solid"/>
            <a:bevel/>
            <a:headEnd len="sm" w="sm" type="none"/>
            <a:tailEnd len="med" w="med" type="triangle"/>
          </a:ln>
        </p:spPr>
      </p:cxnSp>
      <p:cxnSp>
        <p:nvCxnSpPr>
          <p:cNvPr id="2298" name="Google Shape;2298;p215"/>
          <p:cNvCxnSpPr>
            <a:stCxn id="2292" idx="6"/>
            <a:endCxn id="2293" idx="1"/>
          </p:cNvCxnSpPr>
          <p:nvPr/>
        </p:nvCxnSpPr>
        <p:spPr>
          <a:xfrm>
            <a:off x="9088200" y="2968939"/>
            <a:ext cx="1247700" cy="438600"/>
          </a:xfrm>
          <a:prstGeom prst="curvedConnector2">
            <a:avLst/>
          </a:prstGeom>
          <a:noFill/>
          <a:ln cap="rnd" cmpd="sng" w="15875">
            <a:solidFill>
              <a:srgbClr val="054361"/>
            </a:solidFill>
            <a:prstDash val="solid"/>
            <a:bevel/>
            <a:headEnd len="sm" w="sm" type="none"/>
            <a:tailEnd len="med" w="med" type="triangle"/>
          </a:ln>
        </p:spPr>
      </p:cxnSp>
      <p:cxnSp>
        <p:nvCxnSpPr>
          <p:cNvPr id="2299" name="Google Shape;2299;p215"/>
          <p:cNvCxnSpPr>
            <a:stCxn id="2292" idx="2"/>
            <a:endCxn id="2294" idx="2"/>
          </p:cNvCxnSpPr>
          <p:nvPr/>
        </p:nvCxnSpPr>
        <p:spPr>
          <a:xfrm>
            <a:off x="7886700" y="2968939"/>
            <a:ext cx="304800" cy="1287600"/>
          </a:xfrm>
          <a:prstGeom prst="curvedConnector3">
            <a:avLst>
              <a:gd fmla="val -75000" name="adj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3" name="Shape 2303"/>
        <p:cNvGrpSpPr/>
        <p:nvPr/>
      </p:nvGrpSpPr>
      <p:grpSpPr>
        <a:xfrm>
          <a:off x="0" y="0"/>
          <a:ext cx="0" cy="0"/>
          <a:chOff x="0" y="0"/>
          <a:chExt cx="0" cy="0"/>
        </a:xfrm>
      </p:grpSpPr>
      <p:sp>
        <p:nvSpPr>
          <p:cNvPr id="2304" name="Google Shape;2304;p216"/>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LÅSER</a:t>
            </a:r>
            <a:endParaRPr/>
          </a:p>
        </p:txBody>
      </p:sp>
      <p:sp>
        <p:nvSpPr>
          <p:cNvPr id="2305" name="Google Shape;2305;p216"/>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2PL: Alle låseoperasjoner skjer før alle opplåsningsoperasjoner</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Garanterer serialiserbarhet!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Basic: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Konservativ: Låser alt man trenger aller først. Unngår deadlocks</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Strict: Opplåsing av skrivelåser etter ferdig transaksjon</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Rigorous: Opplåsing av alle låser etter ferdig transaksjon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9" name="Shape 2309"/>
        <p:cNvGrpSpPr/>
        <p:nvPr/>
      </p:nvGrpSpPr>
      <p:grpSpPr>
        <a:xfrm>
          <a:off x="0" y="0"/>
          <a:ext cx="0" cy="0"/>
          <a:chOff x="0" y="0"/>
          <a:chExt cx="0" cy="0"/>
        </a:xfrm>
      </p:grpSpPr>
      <p:sp>
        <p:nvSpPr>
          <p:cNvPr id="2310" name="Google Shape;2310;p217"/>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LÅSER</a:t>
            </a:r>
            <a:endParaRPr/>
          </a:p>
        </p:txBody>
      </p:sp>
      <p:sp>
        <p:nvSpPr>
          <p:cNvPr id="2311" name="Google Shape;2311;p217"/>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2PL: Alle låseoperasjoner skjer før alle opplåsningsoperasjoner</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Garanterer serialiserbarhet! </a:t>
            </a:r>
            <a:endParaRPr b="0" i="0" sz="2000" u="none" cap="none" strike="noStrike">
              <a:solidFill>
                <a:srgbClr val="FFFFFF"/>
              </a:solidFill>
              <a:latin typeface="Century Gothic"/>
              <a:ea typeface="Century Gothic"/>
              <a:cs typeface="Century Gothic"/>
              <a:sym typeface="Century Gothic"/>
            </a:endParaRPr>
          </a:p>
        </p:txBody>
      </p:sp>
      <p:cxnSp>
        <p:nvCxnSpPr>
          <p:cNvPr id="2312" name="Google Shape;2312;p217"/>
          <p:cNvCxnSpPr/>
          <p:nvPr/>
        </p:nvCxnSpPr>
        <p:spPr>
          <a:xfrm flipH="1" rot="10800000">
            <a:off x="5110163" y="1751012"/>
            <a:ext cx="1049337" cy="863600"/>
          </a:xfrm>
          <a:prstGeom prst="straightConnector1">
            <a:avLst/>
          </a:prstGeom>
          <a:noFill/>
          <a:ln cap="rnd" cmpd="sng" w="15875">
            <a:solidFill>
              <a:srgbClr val="054361"/>
            </a:solidFill>
            <a:prstDash val="solid"/>
            <a:bevel/>
            <a:headEnd len="sm" w="sm" type="none"/>
            <a:tailEnd len="sm" w="sm" type="none"/>
          </a:ln>
        </p:spPr>
      </p:cxnSp>
      <p:cxnSp>
        <p:nvCxnSpPr>
          <p:cNvPr id="2313" name="Google Shape;2313;p217"/>
          <p:cNvCxnSpPr/>
          <p:nvPr/>
        </p:nvCxnSpPr>
        <p:spPr>
          <a:xfrm>
            <a:off x="6159500" y="1751012"/>
            <a:ext cx="889000" cy="863600"/>
          </a:xfrm>
          <a:prstGeom prst="straightConnector1">
            <a:avLst/>
          </a:prstGeom>
          <a:noFill/>
          <a:ln cap="rnd" cmpd="sng" w="15875">
            <a:solidFill>
              <a:srgbClr val="054361"/>
            </a:solidFill>
            <a:prstDash val="solid"/>
            <a:bevel/>
            <a:headEnd len="sm" w="sm" type="none"/>
            <a:tailEnd len="sm" w="sm" type="none"/>
          </a:ln>
        </p:spPr>
      </p:cxnSp>
      <p:sp>
        <p:nvSpPr>
          <p:cNvPr id="2314" name="Google Shape;2314;p217"/>
          <p:cNvSpPr txBox="1"/>
          <p:nvPr/>
        </p:nvSpPr>
        <p:spPr>
          <a:xfrm rot="-2288871">
            <a:off x="4645026" y="1968500"/>
            <a:ext cx="1171574"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Låsefase</a:t>
            </a:r>
            <a:endParaRPr b="0" i="0" sz="1800" u="none" cap="none" strike="noStrike">
              <a:solidFill>
                <a:srgbClr val="000000"/>
              </a:solidFill>
              <a:latin typeface="Century Gothic"/>
              <a:ea typeface="Century Gothic"/>
              <a:cs typeface="Century Gothic"/>
              <a:sym typeface="Century Gothic"/>
            </a:endParaRPr>
          </a:p>
        </p:txBody>
      </p:sp>
      <p:sp>
        <p:nvSpPr>
          <p:cNvPr id="2315" name="Google Shape;2315;p217"/>
          <p:cNvSpPr txBox="1"/>
          <p:nvPr/>
        </p:nvSpPr>
        <p:spPr>
          <a:xfrm rot="2681788">
            <a:off x="6083639" y="1920460"/>
            <a:ext cx="194864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Opplåsningfase</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291312" y="1435101"/>
            <a:ext cx="11609400" cy="4662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1" lang="no-NO" sz="4000"/>
              <a:t>Innspill: </a:t>
            </a:r>
            <a:r>
              <a:rPr b="1" lang="no-NO" sz="4000" u="sng">
                <a:solidFill>
                  <a:schemeClr val="hlink"/>
                </a:solidFill>
                <a:hlinkClick r:id="rId3"/>
              </a:rPr>
              <a:t>https://tinyurl.com/database-sporsmol</a:t>
            </a:r>
            <a:endParaRPr b="1" i="0" sz="4000" u="none" cap="none" strike="noStrike">
              <a:solidFill>
                <a:srgbClr val="FFFFFF"/>
              </a:solidFill>
              <a:latin typeface="Century Gothic"/>
              <a:ea typeface="Century Gothic"/>
              <a:cs typeface="Century Gothic"/>
              <a:sym typeface="Century Gothic"/>
            </a:endParaRPr>
          </a:p>
          <a:p>
            <a:pPr indent="0" lvl="0" marL="0" marR="0" rtl="0" algn="l">
              <a:spcBef>
                <a:spcPts val="0"/>
              </a:spcBef>
              <a:spcAft>
                <a:spcPts val="0"/>
              </a:spcAft>
              <a:buNone/>
            </a:pPr>
            <a:r>
              <a:t/>
            </a:r>
            <a:endParaRPr sz="4000"/>
          </a:p>
          <a:p>
            <a:pPr indent="0" lvl="0" marL="0" marR="0" rtl="0" algn="l">
              <a:spcBef>
                <a:spcPts val="0"/>
              </a:spcBef>
              <a:spcAft>
                <a:spcPts val="0"/>
              </a:spcAft>
              <a:buNone/>
            </a:pPr>
            <a:r>
              <a:rPr b="1" lang="no-NO" sz="4000"/>
              <a:t>Slides</a:t>
            </a:r>
            <a:r>
              <a:rPr lang="no-NO" sz="4000"/>
              <a:t>: </a:t>
            </a:r>
            <a:r>
              <a:rPr lang="no-NO" sz="4000" u="sng">
                <a:solidFill>
                  <a:schemeClr val="hlink"/>
                </a:solidFill>
                <a:hlinkClick r:id="rId4"/>
              </a:rPr>
              <a:t>HTTP://TINYURL:COM/SLIDES-DATABASE</a:t>
            </a:r>
            <a:endParaRPr sz="4000"/>
          </a:p>
          <a:p>
            <a:pPr indent="0" lvl="0" marL="0" marR="0" rtl="0" algn="l">
              <a:spcBef>
                <a:spcPts val="0"/>
              </a:spcBef>
              <a:spcAft>
                <a:spcPts val="0"/>
              </a:spcAft>
              <a:buNone/>
            </a:pPr>
            <a:br>
              <a:rPr b="0" i="0" lang="no-NO" sz="4000" u="none" cap="none" strike="noStrike">
                <a:solidFill>
                  <a:srgbClr val="FFFFFF"/>
                </a:solidFill>
                <a:latin typeface="Century Gothic"/>
                <a:ea typeface="Century Gothic"/>
                <a:cs typeface="Century Gothic"/>
                <a:sym typeface="Century Gothic"/>
              </a:rPr>
            </a:br>
            <a:endParaRPr b="0" i="0" sz="4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23" name="Google Shape;223;p38"/>
          <p:cNvSpPr txBox="1"/>
          <p:nvPr>
            <p:ph idx="1" type="body"/>
          </p:nvPr>
        </p:nvSpPr>
        <p:spPr>
          <a:xfrm>
            <a:off x="684212" y="603015"/>
            <a:ext cx="8534400" cy="3780900"/>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24" name="Google Shape;224;p38"/>
          <p:cNvPicPr preferRelativeResize="0"/>
          <p:nvPr/>
        </p:nvPicPr>
        <p:blipFill rotWithShape="1">
          <a:blip r:embed="rId3">
            <a:alphaModFix/>
          </a:blip>
          <a:srcRect b="0" l="6593" r="5610" t="0"/>
          <a:stretch/>
        </p:blipFill>
        <p:spPr>
          <a:xfrm>
            <a:off x="-26575" y="0"/>
            <a:ext cx="7766699" cy="6337300"/>
          </a:xfrm>
          <a:prstGeom prst="rect">
            <a:avLst/>
          </a:prstGeom>
          <a:noFill/>
          <a:ln>
            <a:noFill/>
          </a:ln>
        </p:spPr>
      </p:pic>
      <p:sp>
        <p:nvSpPr>
          <p:cNvPr id="225" name="Google Shape;225;p38"/>
          <p:cNvSpPr txBox="1"/>
          <p:nvPr/>
        </p:nvSpPr>
        <p:spPr>
          <a:xfrm>
            <a:off x="8041100" y="370075"/>
            <a:ext cx="4150800" cy="29490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Vehicle(</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Producer, Model, Weight, Length, Height)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PassengerCar(</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Seats)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Bus(</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PassengerSeats, DriversLicenceRequirement, CargoVolume)</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Truck(</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,CargoVolume, MaxCargoWeight, Class) </a:t>
            </a:r>
            <a:endParaRPr sz="1500"/>
          </a:p>
        </p:txBody>
      </p:sp>
      <p:sp>
        <p:nvSpPr>
          <p:cNvPr id="226" name="Google Shape;226;p38"/>
          <p:cNvSpPr txBox="1"/>
          <p:nvPr/>
        </p:nvSpPr>
        <p:spPr>
          <a:xfrm>
            <a:off x="7936325" y="3148750"/>
            <a:ext cx="4150800" cy="34620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t/>
            </a:r>
            <a:endParaRPr b="1"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Vehicle(</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Producer, Model, Weight, Length, Height, Seats, PassengerSeats,DriversLicenceRequirement,CargoVolume, MaxCargoWeight, Class, </a:t>
            </a:r>
            <a:r>
              <a:rPr b="1" lang="no-NO" sz="1500">
                <a:solidFill>
                  <a:schemeClr val="dk1"/>
                </a:solidFill>
                <a:latin typeface="Helvetica Neue"/>
                <a:ea typeface="Helvetica Neue"/>
                <a:cs typeface="Helvetica Neue"/>
                <a:sym typeface="Helvetica Neue"/>
              </a:rPr>
              <a:t>Type)</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b="1" lang="no-NO" sz="1500">
                <a:solidFill>
                  <a:srgbClr val="FFFFFF"/>
                </a:solidFill>
                <a:latin typeface="Helvetica Neue"/>
                <a:ea typeface="Helvetica Neue"/>
                <a:cs typeface="Helvetica Neue"/>
                <a:sym typeface="Helvetica Neue"/>
              </a:rPr>
              <a:t>Hvis det hadde vært totalSpesialisering</a:t>
            </a:r>
            <a:endParaRPr b="1" sz="1500">
              <a:solidFill>
                <a:srgbClr val="FFFFFF"/>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b="1" sz="1500">
              <a:solidFill>
                <a:srgbClr val="FFFFFF"/>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no-NO" sz="1500">
                <a:solidFill>
                  <a:schemeClr val="dk1"/>
                </a:solidFill>
                <a:latin typeface="Helvetica Neue"/>
                <a:ea typeface="Helvetica Neue"/>
                <a:cs typeface="Helvetica Neue"/>
                <a:sym typeface="Helvetica Neue"/>
              </a:rPr>
              <a:t>PassengerCar(</a:t>
            </a:r>
            <a:r>
              <a:rPr lang="no-NO" sz="1500" u="sng">
                <a:solidFill>
                  <a:schemeClr val="dk1"/>
                </a:solidFill>
                <a:latin typeface="Helvetica Neue"/>
                <a:ea typeface="Helvetica Neue"/>
                <a:cs typeface="Helvetica Neue"/>
                <a:sym typeface="Helvetica Neue"/>
              </a:rPr>
              <a:t>RegNo</a:t>
            </a:r>
            <a:r>
              <a:rPr lang="no-NO" sz="1500">
                <a:solidFill>
                  <a:schemeClr val="dk1"/>
                </a:solidFill>
                <a:latin typeface="Helvetica Neue"/>
                <a:ea typeface="Helvetica Neue"/>
                <a:cs typeface="Helvetica Neue"/>
                <a:sym typeface="Helvetica Neue"/>
              </a:rPr>
              <a:t>, Seats, Producer, Model, Weight, Length, Height)</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Clr>
                <a:schemeClr val="dk1"/>
              </a:buClr>
              <a:buSzPts val="1100"/>
              <a:buFont typeface="Arial"/>
              <a:buNone/>
            </a:pPr>
            <a:r>
              <a:rPr lang="no-NO" sz="1500">
                <a:solidFill>
                  <a:srgbClr val="FFFFFF"/>
                </a:solidFill>
                <a:latin typeface="Helvetica Neue"/>
                <a:ea typeface="Helvetica Neue"/>
                <a:cs typeface="Helvetica Neue"/>
                <a:sym typeface="Helvetica Neue"/>
              </a:rPr>
              <a:t>Legger til alle attributtene fra superklassen. </a:t>
            </a:r>
            <a:r>
              <a:rPr lang="no-NO" sz="1500">
                <a:solidFill>
                  <a:schemeClr val="dk1"/>
                </a:solidFill>
                <a:latin typeface="Helvetica Neue"/>
                <a:ea typeface="Helvetica Neue"/>
                <a:cs typeface="Helvetica Neue"/>
                <a:sym typeface="Helvetica Neue"/>
              </a:rPr>
              <a:t>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Clr>
                <a:schemeClr val="dk1"/>
              </a:buClr>
              <a:buSzPts val="1100"/>
              <a:buFont typeface="Arial"/>
              <a:buNone/>
            </a:pPr>
            <a:r>
              <a:t/>
            </a:r>
            <a:endParaRPr sz="1500">
              <a:solidFill>
                <a:schemeClr val="dk1"/>
              </a:solidFill>
              <a:latin typeface="Helvetica Neue"/>
              <a:ea typeface="Helvetica Neue"/>
              <a:cs typeface="Helvetica Neue"/>
              <a:sym typeface="Helvetica Neue"/>
            </a:endParaRPr>
          </a:p>
          <a:p>
            <a:pPr indent="0" lvl="0" marL="0" rtl="0" algn="l">
              <a:lnSpc>
                <a:spcPct val="117999"/>
              </a:lnSpc>
              <a:spcBef>
                <a:spcPts val="0"/>
              </a:spcBef>
              <a:spcAft>
                <a:spcPts val="0"/>
              </a:spcAft>
              <a:buClr>
                <a:schemeClr val="dk1"/>
              </a:buClr>
              <a:buSzPts val="1100"/>
              <a:buFont typeface="Arial"/>
              <a:buNone/>
            </a:pPr>
            <a:r>
              <a:t/>
            </a:r>
            <a:endParaRPr b="1" sz="1500">
              <a:solidFill>
                <a:srgbClr val="FFFFFF"/>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b="1" sz="1500">
              <a:solidFill>
                <a:srgbClr val="FFFFFF"/>
              </a:solidFill>
              <a:latin typeface="Helvetica Neue"/>
              <a:ea typeface="Helvetica Neue"/>
              <a:cs typeface="Helvetica Neue"/>
              <a:sym typeface="Helvetica Neue"/>
            </a:endParaRPr>
          </a:p>
          <a:p>
            <a:pPr indent="0" lvl="0" marL="0" rtl="0" algn="l">
              <a:lnSpc>
                <a:spcPct val="117999"/>
              </a:lnSpc>
              <a:spcBef>
                <a:spcPts val="0"/>
              </a:spcBef>
              <a:spcAft>
                <a:spcPts val="0"/>
              </a:spcAft>
              <a:buClr>
                <a:schemeClr val="dk1"/>
              </a:buClr>
              <a:buFont typeface="Arial"/>
              <a:buNone/>
            </a:pPr>
            <a:r>
              <a:t/>
            </a:r>
            <a:endParaRPr b="1" sz="1500">
              <a:solidFill>
                <a:srgbClr val="FFFFFF"/>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b="1" sz="1500">
              <a:solidFill>
                <a:srgbClr val="FFFFFF"/>
              </a:solidFill>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1500">
              <a:solidFill>
                <a:srgbClr val="FFFFFF"/>
              </a:solidFill>
              <a:latin typeface="Helvetica Neue"/>
              <a:ea typeface="Helvetica Neue"/>
              <a:cs typeface="Helvetica Neue"/>
              <a:sym typeface="Helvetica Neue"/>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9" name="Shape 2319"/>
        <p:cNvGrpSpPr/>
        <p:nvPr/>
      </p:nvGrpSpPr>
      <p:grpSpPr>
        <a:xfrm>
          <a:off x="0" y="0"/>
          <a:ext cx="0" cy="0"/>
          <a:chOff x="0" y="0"/>
          <a:chExt cx="0" cy="0"/>
        </a:xfrm>
      </p:grpSpPr>
      <p:sp>
        <p:nvSpPr>
          <p:cNvPr id="2320" name="Google Shape;2320;p218"/>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LÅSER</a:t>
            </a:r>
            <a:endParaRPr/>
          </a:p>
        </p:txBody>
      </p:sp>
      <p:sp>
        <p:nvSpPr>
          <p:cNvPr id="2321" name="Google Shape;2321;p218"/>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2PL: Alle låseoperasjoner skjer før alle opplåsningsoperasjoner</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Garanterer serialiserbarhet!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Basic: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Konservativ: Låser alt man trenger aller først. Unngår deadlocks</a:t>
            </a:r>
            <a:endParaRPr b="0" i="0" sz="2000" u="none" cap="none" strike="noStrike">
              <a:solidFill>
                <a:srgbClr val="FFFFFF"/>
              </a:solidFill>
              <a:latin typeface="Century Gothic"/>
              <a:ea typeface="Century Gothic"/>
              <a:cs typeface="Century Gothic"/>
              <a:sym typeface="Century Gothic"/>
            </a:endParaRPr>
          </a:p>
        </p:txBody>
      </p:sp>
      <p:cxnSp>
        <p:nvCxnSpPr>
          <p:cNvPr id="2322" name="Google Shape;2322;p218"/>
          <p:cNvCxnSpPr/>
          <p:nvPr/>
        </p:nvCxnSpPr>
        <p:spPr>
          <a:xfrm flipH="1" rot="10800000">
            <a:off x="5110163" y="1751012"/>
            <a:ext cx="1049337" cy="863600"/>
          </a:xfrm>
          <a:prstGeom prst="straightConnector1">
            <a:avLst/>
          </a:prstGeom>
          <a:noFill/>
          <a:ln cap="rnd" cmpd="sng" w="15875">
            <a:solidFill>
              <a:srgbClr val="054361"/>
            </a:solidFill>
            <a:prstDash val="solid"/>
            <a:bevel/>
            <a:headEnd len="sm" w="sm" type="none"/>
            <a:tailEnd len="sm" w="sm" type="none"/>
          </a:ln>
        </p:spPr>
      </p:cxnSp>
      <p:cxnSp>
        <p:nvCxnSpPr>
          <p:cNvPr id="2323" name="Google Shape;2323;p218"/>
          <p:cNvCxnSpPr/>
          <p:nvPr/>
        </p:nvCxnSpPr>
        <p:spPr>
          <a:xfrm>
            <a:off x="6159500" y="1751012"/>
            <a:ext cx="889000" cy="863600"/>
          </a:xfrm>
          <a:prstGeom prst="straightConnector1">
            <a:avLst/>
          </a:prstGeom>
          <a:noFill/>
          <a:ln cap="rnd" cmpd="sng" w="15875">
            <a:solidFill>
              <a:srgbClr val="054361"/>
            </a:solidFill>
            <a:prstDash val="solid"/>
            <a:bevel/>
            <a:headEnd len="sm" w="sm" type="none"/>
            <a:tailEnd len="sm" w="sm" type="none"/>
          </a:ln>
        </p:spPr>
      </p:cxnSp>
      <p:cxnSp>
        <p:nvCxnSpPr>
          <p:cNvPr id="2324" name="Google Shape;2324;p218"/>
          <p:cNvCxnSpPr/>
          <p:nvPr/>
        </p:nvCxnSpPr>
        <p:spPr>
          <a:xfrm rot="10800000">
            <a:off x="7302500" y="4756681"/>
            <a:ext cx="13495" cy="914402"/>
          </a:xfrm>
          <a:prstGeom prst="straightConnector1">
            <a:avLst/>
          </a:prstGeom>
          <a:noFill/>
          <a:ln cap="rnd" cmpd="sng" w="15875">
            <a:solidFill>
              <a:srgbClr val="054361"/>
            </a:solidFill>
            <a:prstDash val="solid"/>
            <a:bevel/>
            <a:headEnd len="sm" w="sm" type="none"/>
            <a:tailEnd len="sm" w="sm" type="none"/>
          </a:ln>
        </p:spPr>
      </p:cxnSp>
      <p:cxnSp>
        <p:nvCxnSpPr>
          <p:cNvPr id="2325" name="Google Shape;2325;p218"/>
          <p:cNvCxnSpPr/>
          <p:nvPr/>
        </p:nvCxnSpPr>
        <p:spPr>
          <a:xfrm>
            <a:off x="7315995" y="4756681"/>
            <a:ext cx="1472405" cy="1016000"/>
          </a:xfrm>
          <a:prstGeom prst="straightConnector1">
            <a:avLst/>
          </a:prstGeom>
          <a:noFill/>
          <a:ln cap="rnd" cmpd="sng" w="15875">
            <a:solidFill>
              <a:srgbClr val="054361"/>
            </a:solidFill>
            <a:prstDash val="solid"/>
            <a:bevel/>
            <a:headEnd len="sm" w="sm" type="none"/>
            <a:tailEnd len="sm" w="sm" type="none"/>
          </a:ln>
        </p:spPr>
      </p:cxnSp>
      <p:sp>
        <p:nvSpPr>
          <p:cNvPr id="2326" name="Google Shape;2326;p218"/>
          <p:cNvSpPr txBox="1"/>
          <p:nvPr/>
        </p:nvSpPr>
        <p:spPr>
          <a:xfrm rot="-2288871">
            <a:off x="4645026" y="1968500"/>
            <a:ext cx="1171574"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Låsefase</a:t>
            </a:r>
            <a:endParaRPr b="0" i="0" sz="1800" u="none" cap="none" strike="noStrike">
              <a:solidFill>
                <a:srgbClr val="000000"/>
              </a:solidFill>
              <a:latin typeface="Century Gothic"/>
              <a:ea typeface="Century Gothic"/>
              <a:cs typeface="Century Gothic"/>
              <a:sym typeface="Century Gothic"/>
            </a:endParaRPr>
          </a:p>
        </p:txBody>
      </p:sp>
      <p:sp>
        <p:nvSpPr>
          <p:cNvPr id="2327" name="Google Shape;2327;p218"/>
          <p:cNvSpPr txBox="1"/>
          <p:nvPr/>
        </p:nvSpPr>
        <p:spPr>
          <a:xfrm rot="2681788">
            <a:off x="6083639" y="1920460"/>
            <a:ext cx="194864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Opplåsningfase</a:t>
            </a:r>
            <a:endParaRPr b="0" i="0" sz="1800" u="none" cap="none" strike="noStrike">
              <a:solidFill>
                <a:srgbClr val="000000"/>
              </a:solidFill>
              <a:latin typeface="Century Gothic"/>
              <a:ea typeface="Century Gothic"/>
              <a:cs typeface="Century Gothic"/>
              <a:sym typeface="Century Gothic"/>
            </a:endParaRPr>
          </a:p>
        </p:txBody>
      </p:sp>
      <p:sp>
        <p:nvSpPr>
          <p:cNvPr id="2328" name="Google Shape;2328;p218"/>
          <p:cNvSpPr txBox="1"/>
          <p:nvPr/>
        </p:nvSpPr>
        <p:spPr>
          <a:xfrm rot="-5400000">
            <a:off x="6412213" y="5157803"/>
            <a:ext cx="1171574"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Låsefase</a:t>
            </a:r>
            <a:endParaRPr b="0" i="0" sz="1800" u="none" cap="none" strike="noStrike">
              <a:solidFill>
                <a:srgbClr val="000000"/>
              </a:solidFill>
              <a:latin typeface="Century Gothic"/>
              <a:ea typeface="Century Gothic"/>
              <a:cs typeface="Century Gothic"/>
              <a:sym typeface="Century Gothic"/>
            </a:endParaRPr>
          </a:p>
        </p:txBody>
      </p:sp>
      <p:sp>
        <p:nvSpPr>
          <p:cNvPr id="2329" name="Google Shape;2329;p218"/>
          <p:cNvSpPr txBox="1"/>
          <p:nvPr/>
        </p:nvSpPr>
        <p:spPr>
          <a:xfrm rot="2681788">
            <a:off x="7653313" y="5177862"/>
            <a:ext cx="194864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Opplåsningfase</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3" name="Shape 2333"/>
        <p:cNvGrpSpPr/>
        <p:nvPr/>
      </p:nvGrpSpPr>
      <p:grpSpPr>
        <a:xfrm>
          <a:off x="0" y="0"/>
          <a:ext cx="0" cy="0"/>
          <a:chOff x="0" y="0"/>
          <a:chExt cx="0" cy="0"/>
        </a:xfrm>
      </p:grpSpPr>
      <p:sp>
        <p:nvSpPr>
          <p:cNvPr id="2334" name="Google Shape;2334;p219"/>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LÅSER</a:t>
            </a:r>
            <a:endParaRPr/>
          </a:p>
        </p:txBody>
      </p:sp>
      <p:sp>
        <p:nvSpPr>
          <p:cNvPr id="2335" name="Google Shape;2335;p219"/>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2PL: Alle låseoperasjoner skjer før alle opplåsningsoperasjoner</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Garanterer serialiserbarhet!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Basic: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Konservativ: Låser alt man trenger aller først. Unngår deadlocks</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Strict: Opplåsing av skrivelåser etter ferdig transaksjon</a:t>
            </a:r>
            <a:endParaRPr b="0" i="0" sz="2000" u="none" cap="none" strike="noStrike">
              <a:solidFill>
                <a:srgbClr val="FFFFFF"/>
              </a:solidFill>
              <a:latin typeface="Century Gothic"/>
              <a:ea typeface="Century Gothic"/>
              <a:cs typeface="Century Gothic"/>
              <a:sym typeface="Century Gothic"/>
            </a:endParaRPr>
          </a:p>
        </p:txBody>
      </p:sp>
      <p:cxnSp>
        <p:nvCxnSpPr>
          <p:cNvPr id="2336" name="Google Shape;2336;p219"/>
          <p:cNvCxnSpPr/>
          <p:nvPr/>
        </p:nvCxnSpPr>
        <p:spPr>
          <a:xfrm flipH="1" rot="10800000">
            <a:off x="5110163" y="1751012"/>
            <a:ext cx="1049337" cy="863600"/>
          </a:xfrm>
          <a:prstGeom prst="straightConnector1">
            <a:avLst/>
          </a:prstGeom>
          <a:noFill/>
          <a:ln cap="rnd" cmpd="sng" w="15875">
            <a:solidFill>
              <a:srgbClr val="054361"/>
            </a:solidFill>
            <a:prstDash val="solid"/>
            <a:bevel/>
            <a:headEnd len="sm" w="sm" type="none"/>
            <a:tailEnd len="sm" w="sm" type="none"/>
          </a:ln>
        </p:spPr>
      </p:cxnSp>
      <p:cxnSp>
        <p:nvCxnSpPr>
          <p:cNvPr id="2337" name="Google Shape;2337;p219"/>
          <p:cNvCxnSpPr/>
          <p:nvPr/>
        </p:nvCxnSpPr>
        <p:spPr>
          <a:xfrm>
            <a:off x="6159500" y="1751012"/>
            <a:ext cx="889000" cy="863600"/>
          </a:xfrm>
          <a:prstGeom prst="straightConnector1">
            <a:avLst/>
          </a:prstGeom>
          <a:noFill/>
          <a:ln cap="rnd" cmpd="sng" w="15875">
            <a:solidFill>
              <a:srgbClr val="054361"/>
            </a:solidFill>
            <a:prstDash val="solid"/>
            <a:bevel/>
            <a:headEnd len="sm" w="sm" type="none"/>
            <a:tailEnd len="sm" w="sm" type="none"/>
          </a:ln>
        </p:spPr>
      </p:cxnSp>
      <p:cxnSp>
        <p:nvCxnSpPr>
          <p:cNvPr id="2338" name="Google Shape;2338;p219"/>
          <p:cNvCxnSpPr/>
          <p:nvPr/>
        </p:nvCxnSpPr>
        <p:spPr>
          <a:xfrm rot="10800000">
            <a:off x="9312275" y="2921682"/>
            <a:ext cx="13495" cy="914402"/>
          </a:xfrm>
          <a:prstGeom prst="straightConnector1">
            <a:avLst/>
          </a:prstGeom>
          <a:noFill/>
          <a:ln cap="rnd" cmpd="sng" w="15875">
            <a:solidFill>
              <a:srgbClr val="054361"/>
            </a:solidFill>
            <a:prstDash val="solid"/>
            <a:bevel/>
            <a:headEnd len="sm" w="sm" type="none"/>
            <a:tailEnd len="sm" w="sm" type="none"/>
          </a:ln>
        </p:spPr>
      </p:cxnSp>
      <p:cxnSp>
        <p:nvCxnSpPr>
          <p:cNvPr id="2339" name="Google Shape;2339;p219"/>
          <p:cNvCxnSpPr/>
          <p:nvPr/>
        </p:nvCxnSpPr>
        <p:spPr>
          <a:xfrm>
            <a:off x="9325770" y="2921682"/>
            <a:ext cx="1472405" cy="1016000"/>
          </a:xfrm>
          <a:prstGeom prst="straightConnector1">
            <a:avLst/>
          </a:prstGeom>
          <a:noFill/>
          <a:ln cap="rnd" cmpd="sng" w="15875">
            <a:solidFill>
              <a:srgbClr val="054361"/>
            </a:solidFill>
            <a:prstDash val="solid"/>
            <a:bevel/>
            <a:headEnd len="sm" w="sm" type="none"/>
            <a:tailEnd len="sm" w="sm" type="none"/>
          </a:ln>
        </p:spPr>
      </p:cxnSp>
      <p:cxnSp>
        <p:nvCxnSpPr>
          <p:cNvPr id="2340" name="Google Shape;2340;p219"/>
          <p:cNvCxnSpPr/>
          <p:nvPr/>
        </p:nvCxnSpPr>
        <p:spPr>
          <a:xfrm flipH="1" rot="10800000">
            <a:off x="9032875" y="4343400"/>
            <a:ext cx="1049337" cy="863600"/>
          </a:xfrm>
          <a:prstGeom prst="straightConnector1">
            <a:avLst/>
          </a:prstGeom>
          <a:noFill/>
          <a:ln cap="rnd" cmpd="sng" w="15875">
            <a:solidFill>
              <a:srgbClr val="054361"/>
            </a:solidFill>
            <a:prstDash val="solid"/>
            <a:bevel/>
            <a:headEnd len="sm" w="sm" type="none"/>
            <a:tailEnd len="sm" w="sm" type="none"/>
          </a:ln>
        </p:spPr>
      </p:cxnSp>
      <p:cxnSp>
        <p:nvCxnSpPr>
          <p:cNvPr id="2341" name="Google Shape;2341;p219"/>
          <p:cNvCxnSpPr/>
          <p:nvPr/>
        </p:nvCxnSpPr>
        <p:spPr>
          <a:xfrm>
            <a:off x="10082212" y="4343400"/>
            <a:ext cx="839788" cy="431800"/>
          </a:xfrm>
          <a:prstGeom prst="straightConnector1">
            <a:avLst/>
          </a:prstGeom>
          <a:noFill/>
          <a:ln cap="rnd" cmpd="sng" w="15875">
            <a:solidFill>
              <a:srgbClr val="054361"/>
            </a:solidFill>
            <a:prstDash val="solid"/>
            <a:bevel/>
            <a:headEnd len="sm" w="sm" type="none"/>
            <a:tailEnd len="sm" w="sm" type="none"/>
          </a:ln>
        </p:spPr>
      </p:cxnSp>
      <p:cxnSp>
        <p:nvCxnSpPr>
          <p:cNvPr id="2342" name="Google Shape;2342;p219"/>
          <p:cNvCxnSpPr/>
          <p:nvPr/>
        </p:nvCxnSpPr>
        <p:spPr>
          <a:xfrm>
            <a:off x="10922000" y="4775200"/>
            <a:ext cx="0" cy="431800"/>
          </a:xfrm>
          <a:prstGeom prst="straightConnector1">
            <a:avLst/>
          </a:prstGeom>
          <a:noFill/>
          <a:ln cap="rnd" cmpd="sng" w="15875">
            <a:solidFill>
              <a:srgbClr val="054361"/>
            </a:solidFill>
            <a:prstDash val="solid"/>
            <a:bevel/>
            <a:headEnd len="sm" w="sm" type="none"/>
            <a:tailEnd len="sm" w="sm" type="none"/>
          </a:ln>
        </p:spPr>
      </p:cxnSp>
      <p:sp>
        <p:nvSpPr>
          <p:cNvPr id="2343" name="Google Shape;2343;p219"/>
          <p:cNvSpPr txBox="1"/>
          <p:nvPr/>
        </p:nvSpPr>
        <p:spPr>
          <a:xfrm rot="-2288871">
            <a:off x="4645026" y="1968500"/>
            <a:ext cx="1171574"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Låsefase</a:t>
            </a:r>
            <a:endParaRPr b="0" i="0" sz="1800" u="none" cap="none" strike="noStrike">
              <a:solidFill>
                <a:srgbClr val="000000"/>
              </a:solidFill>
              <a:latin typeface="Century Gothic"/>
              <a:ea typeface="Century Gothic"/>
              <a:cs typeface="Century Gothic"/>
              <a:sym typeface="Century Gothic"/>
            </a:endParaRPr>
          </a:p>
        </p:txBody>
      </p:sp>
      <p:sp>
        <p:nvSpPr>
          <p:cNvPr id="2344" name="Google Shape;2344;p219"/>
          <p:cNvSpPr txBox="1"/>
          <p:nvPr/>
        </p:nvSpPr>
        <p:spPr>
          <a:xfrm rot="2681788">
            <a:off x="6083639" y="1920460"/>
            <a:ext cx="194864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Opplåsningfase</a:t>
            </a:r>
            <a:endParaRPr b="0" i="0" sz="1800" u="none" cap="none" strike="noStrike">
              <a:solidFill>
                <a:srgbClr val="000000"/>
              </a:solidFill>
              <a:latin typeface="Century Gothic"/>
              <a:ea typeface="Century Gothic"/>
              <a:cs typeface="Century Gothic"/>
              <a:sym typeface="Century Gothic"/>
            </a:endParaRPr>
          </a:p>
        </p:txBody>
      </p:sp>
      <p:sp>
        <p:nvSpPr>
          <p:cNvPr id="2345" name="Google Shape;2345;p219"/>
          <p:cNvSpPr txBox="1"/>
          <p:nvPr/>
        </p:nvSpPr>
        <p:spPr>
          <a:xfrm rot="-2288871">
            <a:off x="8645525" y="4516015"/>
            <a:ext cx="1171574"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Låsefase</a:t>
            </a:r>
            <a:endParaRPr b="0" i="0" sz="1800" u="none" cap="none" strike="noStrike">
              <a:solidFill>
                <a:srgbClr val="000000"/>
              </a:solidFill>
              <a:latin typeface="Century Gothic"/>
              <a:ea typeface="Century Gothic"/>
              <a:cs typeface="Century Gothic"/>
              <a:sym typeface="Century Gothic"/>
            </a:endParaRPr>
          </a:p>
        </p:txBody>
      </p:sp>
      <p:sp>
        <p:nvSpPr>
          <p:cNvPr id="2346" name="Google Shape;2346;p219"/>
          <p:cNvSpPr txBox="1"/>
          <p:nvPr/>
        </p:nvSpPr>
        <p:spPr>
          <a:xfrm rot="2681788">
            <a:off x="10084138" y="4467975"/>
            <a:ext cx="194864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Opplåsningfase</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0" name="Shape 2350"/>
        <p:cNvGrpSpPr/>
        <p:nvPr/>
      </p:nvGrpSpPr>
      <p:grpSpPr>
        <a:xfrm>
          <a:off x="0" y="0"/>
          <a:ext cx="0" cy="0"/>
          <a:chOff x="0" y="0"/>
          <a:chExt cx="0" cy="0"/>
        </a:xfrm>
      </p:grpSpPr>
      <p:sp>
        <p:nvSpPr>
          <p:cNvPr id="2351" name="Google Shape;2351;p220"/>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LÅSER</a:t>
            </a:r>
            <a:endParaRPr/>
          </a:p>
        </p:txBody>
      </p:sp>
      <p:sp>
        <p:nvSpPr>
          <p:cNvPr id="2352" name="Google Shape;2352;p220"/>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2PL: Alle låseoperasjoner skjer før alle opplåsningsoperasjoner</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Garanterer serialiserbarhet!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Basic: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Konservativ: Låser alt man trenger aller først. Unngår deadlocks</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Strict: Opplåsing av skrivelåser etter ferdig transaksjon</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Rigorous: Opplåsing av alle låser etter ferdig transaksjon</a:t>
            </a:r>
            <a:endParaRPr/>
          </a:p>
        </p:txBody>
      </p:sp>
      <p:cxnSp>
        <p:nvCxnSpPr>
          <p:cNvPr id="2353" name="Google Shape;2353;p220"/>
          <p:cNvCxnSpPr/>
          <p:nvPr/>
        </p:nvCxnSpPr>
        <p:spPr>
          <a:xfrm flipH="1" rot="10800000">
            <a:off x="5110163" y="1751012"/>
            <a:ext cx="1049337" cy="863600"/>
          </a:xfrm>
          <a:prstGeom prst="straightConnector1">
            <a:avLst/>
          </a:prstGeom>
          <a:noFill/>
          <a:ln cap="rnd" cmpd="sng" w="15875">
            <a:solidFill>
              <a:srgbClr val="054361"/>
            </a:solidFill>
            <a:prstDash val="solid"/>
            <a:bevel/>
            <a:headEnd len="sm" w="sm" type="none"/>
            <a:tailEnd len="sm" w="sm" type="none"/>
          </a:ln>
        </p:spPr>
      </p:cxnSp>
      <p:cxnSp>
        <p:nvCxnSpPr>
          <p:cNvPr id="2354" name="Google Shape;2354;p220"/>
          <p:cNvCxnSpPr/>
          <p:nvPr/>
        </p:nvCxnSpPr>
        <p:spPr>
          <a:xfrm>
            <a:off x="6159500" y="1751012"/>
            <a:ext cx="889000" cy="863600"/>
          </a:xfrm>
          <a:prstGeom prst="straightConnector1">
            <a:avLst/>
          </a:prstGeom>
          <a:noFill/>
          <a:ln cap="rnd" cmpd="sng" w="15875">
            <a:solidFill>
              <a:srgbClr val="054361"/>
            </a:solidFill>
            <a:prstDash val="solid"/>
            <a:bevel/>
            <a:headEnd len="sm" w="sm" type="none"/>
            <a:tailEnd len="sm" w="sm" type="none"/>
          </a:ln>
        </p:spPr>
      </p:cxnSp>
      <p:cxnSp>
        <p:nvCxnSpPr>
          <p:cNvPr id="2355" name="Google Shape;2355;p220"/>
          <p:cNvCxnSpPr/>
          <p:nvPr/>
        </p:nvCxnSpPr>
        <p:spPr>
          <a:xfrm rot="10800000">
            <a:off x="9182100" y="3124200"/>
            <a:ext cx="13495" cy="914402"/>
          </a:xfrm>
          <a:prstGeom prst="straightConnector1">
            <a:avLst/>
          </a:prstGeom>
          <a:noFill/>
          <a:ln cap="rnd" cmpd="sng" w="15875">
            <a:solidFill>
              <a:srgbClr val="054361"/>
            </a:solidFill>
            <a:prstDash val="solid"/>
            <a:bevel/>
            <a:headEnd len="sm" w="sm" type="none"/>
            <a:tailEnd len="sm" w="sm" type="none"/>
          </a:ln>
        </p:spPr>
      </p:cxnSp>
      <p:cxnSp>
        <p:nvCxnSpPr>
          <p:cNvPr id="2356" name="Google Shape;2356;p220"/>
          <p:cNvCxnSpPr/>
          <p:nvPr/>
        </p:nvCxnSpPr>
        <p:spPr>
          <a:xfrm>
            <a:off x="9195595" y="3124200"/>
            <a:ext cx="1472405" cy="1016000"/>
          </a:xfrm>
          <a:prstGeom prst="straightConnector1">
            <a:avLst/>
          </a:prstGeom>
          <a:noFill/>
          <a:ln cap="rnd" cmpd="sng" w="15875">
            <a:solidFill>
              <a:srgbClr val="054361"/>
            </a:solidFill>
            <a:prstDash val="solid"/>
            <a:bevel/>
            <a:headEnd len="sm" w="sm" type="none"/>
            <a:tailEnd len="sm" w="sm" type="none"/>
          </a:ln>
        </p:spPr>
      </p:cxnSp>
      <p:cxnSp>
        <p:nvCxnSpPr>
          <p:cNvPr id="2357" name="Google Shape;2357;p220"/>
          <p:cNvCxnSpPr/>
          <p:nvPr/>
        </p:nvCxnSpPr>
        <p:spPr>
          <a:xfrm flipH="1" rot="10800000">
            <a:off x="9032875" y="4343400"/>
            <a:ext cx="1049337" cy="863600"/>
          </a:xfrm>
          <a:prstGeom prst="straightConnector1">
            <a:avLst/>
          </a:prstGeom>
          <a:noFill/>
          <a:ln cap="rnd" cmpd="sng" w="15875">
            <a:solidFill>
              <a:srgbClr val="054361"/>
            </a:solidFill>
            <a:prstDash val="solid"/>
            <a:bevel/>
            <a:headEnd len="sm" w="sm" type="none"/>
            <a:tailEnd len="sm" w="sm" type="none"/>
          </a:ln>
        </p:spPr>
      </p:cxnSp>
      <p:cxnSp>
        <p:nvCxnSpPr>
          <p:cNvPr id="2358" name="Google Shape;2358;p220"/>
          <p:cNvCxnSpPr/>
          <p:nvPr/>
        </p:nvCxnSpPr>
        <p:spPr>
          <a:xfrm>
            <a:off x="10082212" y="4343400"/>
            <a:ext cx="839788" cy="431800"/>
          </a:xfrm>
          <a:prstGeom prst="straightConnector1">
            <a:avLst/>
          </a:prstGeom>
          <a:noFill/>
          <a:ln cap="rnd" cmpd="sng" w="15875">
            <a:solidFill>
              <a:srgbClr val="054361"/>
            </a:solidFill>
            <a:prstDash val="solid"/>
            <a:bevel/>
            <a:headEnd len="sm" w="sm" type="none"/>
            <a:tailEnd len="sm" w="sm" type="none"/>
          </a:ln>
        </p:spPr>
      </p:cxnSp>
      <p:cxnSp>
        <p:nvCxnSpPr>
          <p:cNvPr id="2359" name="Google Shape;2359;p220"/>
          <p:cNvCxnSpPr/>
          <p:nvPr/>
        </p:nvCxnSpPr>
        <p:spPr>
          <a:xfrm flipH="1" rot="10800000">
            <a:off x="4645026" y="5594881"/>
            <a:ext cx="1049337" cy="863600"/>
          </a:xfrm>
          <a:prstGeom prst="straightConnector1">
            <a:avLst/>
          </a:prstGeom>
          <a:noFill/>
          <a:ln cap="rnd" cmpd="sng" w="15875">
            <a:solidFill>
              <a:srgbClr val="054361"/>
            </a:solidFill>
            <a:prstDash val="solid"/>
            <a:bevel/>
            <a:headEnd len="sm" w="sm" type="none"/>
            <a:tailEnd len="sm" w="sm" type="none"/>
          </a:ln>
        </p:spPr>
      </p:cxnSp>
      <p:cxnSp>
        <p:nvCxnSpPr>
          <p:cNvPr id="2360" name="Google Shape;2360;p220"/>
          <p:cNvCxnSpPr/>
          <p:nvPr/>
        </p:nvCxnSpPr>
        <p:spPr>
          <a:xfrm>
            <a:off x="5694363" y="5594881"/>
            <a:ext cx="0" cy="812800"/>
          </a:xfrm>
          <a:prstGeom prst="straightConnector1">
            <a:avLst/>
          </a:prstGeom>
          <a:noFill/>
          <a:ln cap="rnd" cmpd="sng" w="15875">
            <a:solidFill>
              <a:srgbClr val="054361"/>
            </a:solidFill>
            <a:prstDash val="solid"/>
            <a:bevel/>
            <a:headEnd len="sm" w="sm" type="none"/>
            <a:tailEnd len="sm" w="sm" type="none"/>
          </a:ln>
        </p:spPr>
      </p:cxnSp>
      <p:cxnSp>
        <p:nvCxnSpPr>
          <p:cNvPr id="2361" name="Google Shape;2361;p220"/>
          <p:cNvCxnSpPr/>
          <p:nvPr/>
        </p:nvCxnSpPr>
        <p:spPr>
          <a:xfrm>
            <a:off x="10922000" y="4775200"/>
            <a:ext cx="0" cy="431800"/>
          </a:xfrm>
          <a:prstGeom prst="straightConnector1">
            <a:avLst/>
          </a:prstGeom>
          <a:noFill/>
          <a:ln cap="rnd" cmpd="sng" w="15875">
            <a:solidFill>
              <a:srgbClr val="054361"/>
            </a:solidFill>
            <a:prstDash val="solid"/>
            <a:bevel/>
            <a:headEnd len="sm" w="sm" type="none"/>
            <a:tailEnd len="sm" w="sm" type="none"/>
          </a:ln>
        </p:spPr>
      </p:cxnSp>
      <p:sp>
        <p:nvSpPr>
          <p:cNvPr id="2362" name="Google Shape;2362;p220"/>
          <p:cNvSpPr txBox="1"/>
          <p:nvPr/>
        </p:nvSpPr>
        <p:spPr>
          <a:xfrm rot="-2288871">
            <a:off x="4151232" y="5753100"/>
            <a:ext cx="1171574"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Låsefase</a:t>
            </a:r>
            <a:endParaRPr b="0" i="0" sz="1800" u="none" cap="none" strike="noStrike">
              <a:solidFill>
                <a:srgbClr val="000000"/>
              </a:solidFill>
              <a:latin typeface="Century Gothic"/>
              <a:ea typeface="Century Gothic"/>
              <a:cs typeface="Century Gothic"/>
              <a:sym typeface="Century Gothic"/>
            </a:endParaRPr>
          </a:p>
        </p:txBody>
      </p:sp>
      <p:sp>
        <p:nvSpPr>
          <p:cNvPr id="2363" name="Google Shape;2363;p220"/>
          <p:cNvSpPr txBox="1"/>
          <p:nvPr/>
        </p:nvSpPr>
        <p:spPr>
          <a:xfrm rot="3133980">
            <a:off x="5331477" y="5790030"/>
            <a:ext cx="194864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Opplåsningfase</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7" name="Shape 2367"/>
        <p:cNvGrpSpPr/>
        <p:nvPr/>
      </p:nvGrpSpPr>
      <p:grpSpPr>
        <a:xfrm>
          <a:off x="0" y="0"/>
          <a:ext cx="0" cy="0"/>
          <a:chOff x="0" y="0"/>
          <a:chExt cx="0" cy="0"/>
        </a:xfrm>
      </p:grpSpPr>
      <p:sp>
        <p:nvSpPr>
          <p:cNvPr id="2368" name="Google Shape;2368;p221"/>
          <p:cNvSpPr txBox="1"/>
          <p:nvPr>
            <p:ph type="title"/>
          </p:nvPr>
        </p:nvSpPr>
        <p:spPr>
          <a:xfrm>
            <a:off x="684212" y="4487331"/>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EKSAMEN – MAI 2013</a:t>
            </a:r>
            <a:endParaRPr b="0" i="0" sz="3600" u="none" cap="none" strike="noStrike">
              <a:solidFill>
                <a:srgbClr val="FFFFFF"/>
              </a:solidFill>
              <a:latin typeface="Century Gothic"/>
              <a:ea typeface="Century Gothic"/>
              <a:cs typeface="Century Gothic"/>
              <a:sym typeface="Century Gothic"/>
            </a:endParaRPr>
          </a:p>
        </p:txBody>
      </p:sp>
      <p:pic>
        <p:nvPicPr>
          <p:cNvPr id="2369" name="Google Shape;2369;p221"/>
          <p:cNvPicPr preferRelativeResize="0"/>
          <p:nvPr/>
        </p:nvPicPr>
        <p:blipFill rotWithShape="1">
          <a:blip r:embed="rId3">
            <a:alphaModFix/>
          </a:blip>
          <a:srcRect b="0" l="0" r="0" t="0"/>
          <a:stretch/>
        </p:blipFill>
        <p:spPr>
          <a:xfrm>
            <a:off x="684212" y="807728"/>
            <a:ext cx="8534401" cy="2170731"/>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3" name="Shape 2373"/>
        <p:cNvGrpSpPr/>
        <p:nvPr/>
      </p:nvGrpSpPr>
      <p:grpSpPr>
        <a:xfrm>
          <a:off x="0" y="0"/>
          <a:ext cx="0" cy="0"/>
          <a:chOff x="0" y="0"/>
          <a:chExt cx="0" cy="0"/>
        </a:xfrm>
      </p:grpSpPr>
      <p:sp>
        <p:nvSpPr>
          <p:cNvPr id="2374" name="Google Shape;2374;p222"/>
          <p:cNvSpPr txBox="1"/>
          <p:nvPr>
            <p:ph type="title"/>
          </p:nvPr>
        </p:nvSpPr>
        <p:spPr>
          <a:xfrm>
            <a:off x="176212" y="44600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375" name="Google Shape;2375;p222"/>
          <p:cNvGraphicFramePr/>
          <p:nvPr/>
        </p:nvGraphicFramePr>
        <p:xfrm>
          <a:off x="6362700" y="0"/>
          <a:ext cx="3000000" cy="3000000"/>
        </p:xfrm>
        <a:graphic>
          <a:graphicData uri="http://schemas.openxmlformats.org/drawingml/2006/table">
            <a:tbl>
              <a:tblPr bandRow="1" firstRow="1">
                <a:noFill/>
                <a:tableStyleId>{906CD106-9F42-4B0F-B9EC-3C1E958D2C3D}</a:tableStyleId>
              </a:tblPr>
              <a:tblGrid>
                <a:gridCol w="939800"/>
                <a:gridCol w="1996325"/>
                <a:gridCol w="2484975"/>
              </a:tblGrid>
              <a:tr h="294925">
                <a:tc>
                  <a:txBody>
                    <a:bodyPr>
                      <a:noAutofit/>
                    </a:bodyPr>
                    <a:lstStyle/>
                    <a:p>
                      <a:pPr indent="0" lvl="0" marL="0" marR="0" rtl="0" algn="r">
                        <a:spcBef>
                          <a:spcPts val="0"/>
                        </a:spcBef>
                        <a:spcAft>
                          <a:spcPts val="0"/>
                        </a:spcAft>
                        <a:buNone/>
                      </a:pPr>
                      <a:r>
                        <a:rPr b="1" lang="no-NO" sz="1500"/>
                        <a:t>Original</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Med lås</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Kommentar</a:t>
                      </a:r>
                      <a:endParaRPr b="1" sz="1500"/>
                    </a:p>
                  </a:txBody>
                  <a:tcPr marT="45725" marB="45725" marR="91450" marL="91450"/>
                </a:tc>
              </a:tr>
              <a:tr h="596750">
                <a:tc rowSpan="2">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rPr lang="no-NO" sz="1500"/>
                        <a:t>rl1(A)</a:t>
                      </a:r>
                      <a:endParaRPr sz="1500"/>
                    </a:p>
                  </a:txBody>
                  <a:tcPr marT="45725" marB="45725" marR="91450" marL="91450"/>
                </a:tc>
                <a:tc>
                  <a:txBody>
                    <a:bodyPr>
                      <a:noAutofit/>
                    </a:bodyPr>
                    <a:lstStyle/>
                    <a:p>
                      <a:pPr indent="0" lvl="0" marL="0" marR="0" rtl="0" algn="r">
                        <a:spcBef>
                          <a:spcPts val="0"/>
                        </a:spcBef>
                        <a:spcAft>
                          <a:spcPts val="0"/>
                        </a:spcAft>
                        <a:buNone/>
                      </a:pPr>
                      <a:r>
                        <a:rPr lang="no-NO" sz="1500"/>
                        <a:t>Låser ressurser</a:t>
                      </a:r>
                      <a:r>
                        <a:rPr lang="no-NO" sz="1500"/>
                        <a:t> før lesing skjer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bl>
          </a:graphicData>
        </a:graphic>
      </p:graphicFrame>
      <p:pic>
        <p:nvPicPr>
          <p:cNvPr id="2376" name="Google Shape;2376;p222"/>
          <p:cNvPicPr preferRelativeResize="0"/>
          <p:nvPr/>
        </p:nvPicPr>
        <p:blipFill rotWithShape="1">
          <a:blip r:embed="rId3">
            <a:alphaModFix/>
          </a:blip>
          <a:srcRect b="0" l="0" r="0" t="0"/>
          <a:stretch/>
        </p:blipFill>
        <p:spPr>
          <a:xfrm>
            <a:off x="0" y="0"/>
            <a:ext cx="6341244" cy="16129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0" name="Shape 2380"/>
        <p:cNvGrpSpPr/>
        <p:nvPr/>
      </p:nvGrpSpPr>
      <p:grpSpPr>
        <a:xfrm>
          <a:off x="0" y="0"/>
          <a:ext cx="0" cy="0"/>
          <a:chOff x="0" y="0"/>
          <a:chExt cx="0" cy="0"/>
        </a:xfrm>
      </p:grpSpPr>
      <p:sp>
        <p:nvSpPr>
          <p:cNvPr id="2381" name="Google Shape;2381;p223"/>
          <p:cNvSpPr txBox="1"/>
          <p:nvPr>
            <p:ph type="title"/>
          </p:nvPr>
        </p:nvSpPr>
        <p:spPr>
          <a:xfrm>
            <a:off x="176212" y="44600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382" name="Google Shape;2382;p223"/>
          <p:cNvGraphicFramePr/>
          <p:nvPr/>
        </p:nvGraphicFramePr>
        <p:xfrm>
          <a:off x="6362700" y="0"/>
          <a:ext cx="3000000" cy="3000000"/>
        </p:xfrm>
        <a:graphic>
          <a:graphicData uri="http://schemas.openxmlformats.org/drawingml/2006/table">
            <a:tbl>
              <a:tblPr bandRow="1" firstRow="1">
                <a:noFill/>
                <a:tableStyleId>{906CD106-9F42-4B0F-B9EC-3C1E958D2C3D}</a:tableStyleId>
              </a:tblPr>
              <a:tblGrid>
                <a:gridCol w="939800"/>
                <a:gridCol w="1996325"/>
                <a:gridCol w="2484975"/>
              </a:tblGrid>
              <a:tr h="294925">
                <a:tc>
                  <a:txBody>
                    <a:bodyPr>
                      <a:noAutofit/>
                    </a:bodyPr>
                    <a:lstStyle/>
                    <a:p>
                      <a:pPr indent="0" lvl="0" marL="0" marR="0" rtl="0" algn="r">
                        <a:spcBef>
                          <a:spcPts val="0"/>
                        </a:spcBef>
                        <a:spcAft>
                          <a:spcPts val="0"/>
                        </a:spcAft>
                        <a:buNone/>
                      </a:pPr>
                      <a:r>
                        <a:rPr b="1" lang="no-NO" sz="1500"/>
                        <a:t>Original</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Med lås</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Kommentar</a:t>
                      </a:r>
                      <a:endParaRPr b="1" sz="1500"/>
                    </a:p>
                  </a:txBody>
                  <a:tcPr marT="45725" marB="45725" marR="91450" marL="91450"/>
                </a:tc>
              </a:tr>
              <a:tr h="596750">
                <a:tc rowSpan="2">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rPr lang="no-NO" sz="1500"/>
                        <a:t>rl1(A)</a:t>
                      </a:r>
                      <a:endParaRPr sz="1500"/>
                    </a:p>
                  </a:txBody>
                  <a:tcPr marT="45725" marB="45725" marR="91450" marL="91450"/>
                </a:tc>
                <a:tc>
                  <a:txBody>
                    <a:bodyPr>
                      <a:noAutofit/>
                    </a:bodyPr>
                    <a:lstStyle/>
                    <a:p>
                      <a:pPr indent="0" lvl="0" marL="0" marR="0" rtl="0" algn="r">
                        <a:spcBef>
                          <a:spcPts val="0"/>
                        </a:spcBef>
                        <a:spcAft>
                          <a:spcPts val="0"/>
                        </a:spcAft>
                        <a:buNone/>
                      </a:pPr>
                      <a:r>
                        <a:rPr lang="no-NO" sz="1500"/>
                        <a:t>Låser ressurser</a:t>
                      </a:r>
                      <a:r>
                        <a:rPr lang="no-NO" sz="1500"/>
                        <a:t> før lesing skjer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rPr lang="no-NO" sz="1500"/>
                        <a:t>r2l(B)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bl>
          </a:graphicData>
        </a:graphic>
      </p:graphicFrame>
      <p:pic>
        <p:nvPicPr>
          <p:cNvPr id="2383" name="Google Shape;2383;p223"/>
          <p:cNvPicPr preferRelativeResize="0"/>
          <p:nvPr/>
        </p:nvPicPr>
        <p:blipFill rotWithShape="1">
          <a:blip r:embed="rId3">
            <a:alphaModFix/>
          </a:blip>
          <a:srcRect b="0" l="0" r="0" t="0"/>
          <a:stretch/>
        </p:blipFill>
        <p:spPr>
          <a:xfrm>
            <a:off x="0" y="0"/>
            <a:ext cx="6341244" cy="16129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7" name="Shape 2387"/>
        <p:cNvGrpSpPr/>
        <p:nvPr/>
      </p:nvGrpSpPr>
      <p:grpSpPr>
        <a:xfrm>
          <a:off x="0" y="0"/>
          <a:ext cx="0" cy="0"/>
          <a:chOff x="0" y="0"/>
          <a:chExt cx="0" cy="0"/>
        </a:xfrm>
      </p:grpSpPr>
      <p:sp>
        <p:nvSpPr>
          <p:cNvPr id="2388" name="Google Shape;2388;p224"/>
          <p:cNvSpPr txBox="1"/>
          <p:nvPr>
            <p:ph type="title"/>
          </p:nvPr>
        </p:nvSpPr>
        <p:spPr>
          <a:xfrm>
            <a:off x="176212" y="44600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389" name="Google Shape;2389;p224"/>
          <p:cNvGraphicFramePr/>
          <p:nvPr/>
        </p:nvGraphicFramePr>
        <p:xfrm>
          <a:off x="6362700" y="0"/>
          <a:ext cx="3000000" cy="3000000"/>
        </p:xfrm>
        <a:graphic>
          <a:graphicData uri="http://schemas.openxmlformats.org/drawingml/2006/table">
            <a:tbl>
              <a:tblPr bandRow="1" firstRow="1">
                <a:noFill/>
                <a:tableStyleId>{906CD106-9F42-4B0F-B9EC-3C1E958D2C3D}</a:tableStyleId>
              </a:tblPr>
              <a:tblGrid>
                <a:gridCol w="939800"/>
                <a:gridCol w="1996325"/>
                <a:gridCol w="2484975"/>
              </a:tblGrid>
              <a:tr h="294925">
                <a:tc>
                  <a:txBody>
                    <a:bodyPr>
                      <a:noAutofit/>
                    </a:bodyPr>
                    <a:lstStyle/>
                    <a:p>
                      <a:pPr indent="0" lvl="0" marL="0" marR="0" rtl="0" algn="r">
                        <a:spcBef>
                          <a:spcPts val="0"/>
                        </a:spcBef>
                        <a:spcAft>
                          <a:spcPts val="0"/>
                        </a:spcAft>
                        <a:buNone/>
                      </a:pPr>
                      <a:r>
                        <a:rPr b="1" lang="no-NO" sz="1500"/>
                        <a:t>Original</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Med lås</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Kommentar</a:t>
                      </a:r>
                      <a:endParaRPr b="1" sz="1500"/>
                    </a:p>
                  </a:txBody>
                  <a:tcPr marT="45725" marB="45725" marR="91450" marL="91450"/>
                </a:tc>
              </a:tr>
              <a:tr h="596750">
                <a:tc rowSpan="2">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rPr lang="no-NO" sz="1500"/>
                        <a:t>rl1(A)</a:t>
                      </a:r>
                      <a:endParaRPr sz="1500"/>
                    </a:p>
                  </a:txBody>
                  <a:tcPr marT="45725" marB="45725" marR="91450" marL="91450"/>
                </a:tc>
                <a:tc>
                  <a:txBody>
                    <a:bodyPr>
                      <a:noAutofit/>
                    </a:bodyPr>
                    <a:lstStyle/>
                    <a:p>
                      <a:pPr indent="0" lvl="0" marL="0" marR="0" rtl="0" algn="r">
                        <a:spcBef>
                          <a:spcPts val="0"/>
                        </a:spcBef>
                        <a:spcAft>
                          <a:spcPts val="0"/>
                        </a:spcAft>
                        <a:buNone/>
                      </a:pPr>
                      <a:r>
                        <a:rPr lang="no-NO" sz="1500"/>
                        <a:t>Låser ressurser</a:t>
                      </a:r>
                      <a:r>
                        <a:rPr lang="no-NO" sz="1500"/>
                        <a:t> før lesing skjer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rPr lang="no-NO" sz="1500"/>
                        <a:t>r2l(B)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729575">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FÅR KKE LOV!</a:t>
                      </a:r>
                      <a:r>
                        <a:rPr lang="no-NO" sz="1500"/>
                        <a:t> Finnes en read lock på B. Transaksjon 1 må vente</a:t>
                      </a:r>
                      <a:endParaRPr sz="1500"/>
                    </a:p>
                  </a:txBody>
                  <a:tcPr marT="45725" marB="45725" marR="91450" marL="91450"/>
                </a:tc>
              </a:tr>
            </a:tbl>
          </a:graphicData>
        </a:graphic>
      </p:graphicFrame>
      <p:pic>
        <p:nvPicPr>
          <p:cNvPr id="2390" name="Google Shape;2390;p224"/>
          <p:cNvPicPr preferRelativeResize="0"/>
          <p:nvPr/>
        </p:nvPicPr>
        <p:blipFill rotWithShape="1">
          <a:blip r:embed="rId3">
            <a:alphaModFix/>
          </a:blip>
          <a:srcRect b="0" l="0" r="0" t="0"/>
          <a:stretch/>
        </p:blipFill>
        <p:spPr>
          <a:xfrm>
            <a:off x="0" y="0"/>
            <a:ext cx="6341244" cy="16129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4" name="Shape 2394"/>
        <p:cNvGrpSpPr/>
        <p:nvPr/>
      </p:nvGrpSpPr>
      <p:grpSpPr>
        <a:xfrm>
          <a:off x="0" y="0"/>
          <a:ext cx="0" cy="0"/>
          <a:chOff x="0" y="0"/>
          <a:chExt cx="0" cy="0"/>
        </a:xfrm>
      </p:grpSpPr>
      <p:sp>
        <p:nvSpPr>
          <p:cNvPr id="2395" name="Google Shape;2395;p225"/>
          <p:cNvSpPr txBox="1"/>
          <p:nvPr>
            <p:ph type="title"/>
          </p:nvPr>
        </p:nvSpPr>
        <p:spPr>
          <a:xfrm>
            <a:off x="176212" y="44600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396" name="Google Shape;2396;p225"/>
          <p:cNvGraphicFramePr/>
          <p:nvPr/>
        </p:nvGraphicFramePr>
        <p:xfrm>
          <a:off x="6362700" y="0"/>
          <a:ext cx="3000000" cy="3000000"/>
        </p:xfrm>
        <a:graphic>
          <a:graphicData uri="http://schemas.openxmlformats.org/drawingml/2006/table">
            <a:tbl>
              <a:tblPr bandRow="1" firstRow="1">
                <a:noFill/>
                <a:tableStyleId>{906CD106-9F42-4B0F-B9EC-3C1E958D2C3D}</a:tableStyleId>
              </a:tblPr>
              <a:tblGrid>
                <a:gridCol w="939800"/>
                <a:gridCol w="1996325"/>
                <a:gridCol w="2484975"/>
              </a:tblGrid>
              <a:tr h="294925">
                <a:tc>
                  <a:txBody>
                    <a:bodyPr>
                      <a:noAutofit/>
                    </a:bodyPr>
                    <a:lstStyle/>
                    <a:p>
                      <a:pPr indent="0" lvl="0" marL="0" marR="0" rtl="0" algn="r">
                        <a:spcBef>
                          <a:spcPts val="0"/>
                        </a:spcBef>
                        <a:spcAft>
                          <a:spcPts val="0"/>
                        </a:spcAft>
                        <a:buNone/>
                      </a:pPr>
                      <a:r>
                        <a:rPr b="1" lang="no-NO" sz="1500"/>
                        <a:t>Original</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Med lås</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Kommentar</a:t>
                      </a:r>
                      <a:endParaRPr b="1" sz="1500"/>
                    </a:p>
                  </a:txBody>
                  <a:tcPr marT="45725" marB="45725" marR="91450" marL="91450"/>
                </a:tc>
              </a:tr>
              <a:tr h="596750">
                <a:tc rowSpan="2">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rPr lang="no-NO" sz="1500"/>
                        <a:t>rl1(A)</a:t>
                      </a:r>
                      <a:endParaRPr sz="1500"/>
                    </a:p>
                  </a:txBody>
                  <a:tcPr marT="45725" marB="45725" marR="91450" marL="91450"/>
                </a:tc>
                <a:tc>
                  <a:txBody>
                    <a:bodyPr>
                      <a:noAutofit/>
                    </a:bodyPr>
                    <a:lstStyle/>
                    <a:p>
                      <a:pPr indent="0" lvl="0" marL="0" marR="0" rtl="0" algn="r">
                        <a:spcBef>
                          <a:spcPts val="0"/>
                        </a:spcBef>
                        <a:spcAft>
                          <a:spcPts val="0"/>
                        </a:spcAft>
                        <a:buNone/>
                      </a:pPr>
                      <a:r>
                        <a:rPr lang="no-NO" sz="1500"/>
                        <a:t>Låser ressurser</a:t>
                      </a:r>
                      <a:r>
                        <a:rPr lang="no-NO" sz="1500"/>
                        <a:t> før lesing skjer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rPr lang="no-NO" sz="1500"/>
                        <a:t>r2l(B)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729575">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FÅR KKE LOV!</a:t>
                      </a:r>
                      <a:r>
                        <a:rPr lang="no-NO" sz="1500"/>
                        <a:t> Finnes en read lock på B. Transaksjon 1 må vente</a:t>
                      </a:r>
                      <a:endParaRPr sz="1500"/>
                    </a:p>
                  </a:txBody>
                  <a:tcPr marT="45725" marB="45725" marR="91450" marL="91450"/>
                </a:tc>
              </a:tr>
              <a:tr h="345725">
                <a:tc>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c>
                  <a:txBody>
                    <a:bodyPr>
                      <a:noAutofit/>
                    </a:bodyPr>
                    <a:lstStyle/>
                    <a:p>
                      <a:pPr indent="0" lvl="0" marL="0" marR="0" rtl="0" algn="r">
                        <a:spcBef>
                          <a:spcPts val="0"/>
                        </a:spcBef>
                        <a:spcAft>
                          <a:spcPts val="0"/>
                        </a:spcAft>
                        <a:buNone/>
                      </a:pPr>
                      <a:r>
                        <a:rPr lang="no-NO" sz="1500"/>
                        <a:t>Transaksjon</a:t>
                      </a:r>
                      <a:r>
                        <a:rPr lang="no-NO" sz="1500"/>
                        <a:t> 1 venter på B, så denne kjører ikke</a:t>
                      </a:r>
                      <a:endParaRPr sz="1500"/>
                    </a:p>
                  </a:txBody>
                  <a:tcPr marT="45725" marB="45725" marR="91450" marL="91450"/>
                </a:tc>
              </a:tr>
            </a:tbl>
          </a:graphicData>
        </a:graphic>
      </p:graphicFrame>
      <p:pic>
        <p:nvPicPr>
          <p:cNvPr id="2397" name="Google Shape;2397;p225"/>
          <p:cNvPicPr preferRelativeResize="0"/>
          <p:nvPr/>
        </p:nvPicPr>
        <p:blipFill rotWithShape="1">
          <a:blip r:embed="rId3">
            <a:alphaModFix/>
          </a:blip>
          <a:srcRect b="0" l="0" r="0" t="0"/>
          <a:stretch/>
        </p:blipFill>
        <p:spPr>
          <a:xfrm>
            <a:off x="0" y="0"/>
            <a:ext cx="6341244" cy="16129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Google Shape;2402;p226"/>
          <p:cNvSpPr txBox="1"/>
          <p:nvPr>
            <p:ph type="title"/>
          </p:nvPr>
        </p:nvSpPr>
        <p:spPr>
          <a:xfrm>
            <a:off x="176212" y="44600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403" name="Google Shape;2403;p226"/>
          <p:cNvGraphicFramePr/>
          <p:nvPr/>
        </p:nvGraphicFramePr>
        <p:xfrm>
          <a:off x="6362700" y="0"/>
          <a:ext cx="3000000" cy="3000000"/>
        </p:xfrm>
        <a:graphic>
          <a:graphicData uri="http://schemas.openxmlformats.org/drawingml/2006/table">
            <a:tbl>
              <a:tblPr bandRow="1" firstRow="1">
                <a:noFill/>
                <a:tableStyleId>{906CD106-9F42-4B0F-B9EC-3C1E958D2C3D}</a:tableStyleId>
              </a:tblPr>
              <a:tblGrid>
                <a:gridCol w="939800"/>
                <a:gridCol w="1996325"/>
                <a:gridCol w="2484975"/>
              </a:tblGrid>
              <a:tr h="294925">
                <a:tc>
                  <a:txBody>
                    <a:bodyPr>
                      <a:noAutofit/>
                    </a:bodyPr>
                    <a:lstStyle/>
                    <a:p>
                      <a:pPr indent="0" lvl="0" marL="0" marR="0" rtl="0" algn="r">
                        <a:spcBef>
                          <a:spcPts val="0"/>
                        </a:spcBef>
                        <a:spcAft>
                          <a:spcPts val="0"/>
                        </a:spcAft>
                        <a:buNone/>
                      </a:pPr>
                      <a:r>
                        <a:rPr b="1" lang="no-NO" sz="1500"/>
                        <a:t>Original</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Med lås</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Kommentar</a:t>
                      </a:r>
                      <a:endParaRPr b="1" sz="1500"/>
                    </a:p>
                  </a:txBody>
                  <a:tcPr marT="45725" marB="45725" marR="91450" marL="91450"/>
                </a:tc>
              </a:tr>
              <a:tr h="596750">
                <a:tc rowSpan="2">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rPr lang="no-NO" sz="1500"/>
                        <a:t>rl1(A)</a:t>
                      </a:r>
                      <a:endParaRPr sz="1500"/>
                    </a:p>
                  </a:txBody>
                  <a:tcPr marT="45725" marB="45725" marR="91450" marL="91450"/>
                </a:tc>
                <a:tc>
                  <a:txBody>
                    <a:bodyPr>
                      <a:noAutofit/>
                    </a:bodyPr>
                    <a:lstStyle/>
                    <a:p>
                      <a:pPr indent="0" lvl="0" marL="0" marR="0" rtl="0" algn="r">
                        <a:spcBef>
                          <a:spcPts val="0"/>
                        </a:spcBef>
                        <a:spcAft>
                          <a:spcPts val="0"/>
                        </a:spcAft>
                        <a:buNone/>
                      </a:pPr>
                      <a:r>
                        <a:rPr lang="no-NO" sz="1500"/>
                        <a:t>Låser ressurser</a:t>
                      </a:r>
                      <a:r>
                        <a:rPr lang="no-NO" sz="1500"/>
                        <a:t> før lesing skjer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rPr lang="no-NO" sz="1500"/>
                        <a:t>r2l(B)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729575">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FÅR KKE LOV!</a:t>
                      </a:r>
                      <a:r>
                        <a:rPr lang="no-NO" sz="1500"/>
                        <a:t> Finnes en read lock på B. Transaksjon 1 må vente</a:t>
                      </a:r>
                      <a:endParaRPr sz="1500"/>
                    </a:p>
                  </a:txBody>
                  <a:tcPr marT="45725" marB="45725" marR="91450" marL="91450"/>
                </a:tc>
              </a:tr>
              <a:tr h="345725">
                <a:tc>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c>
                  <a:txBody>
                    <a:bodyPr>
                      <a:noAutofit/>
                    </a:bodyPr>
                    <a:lstStyle/>
                    <a:p>
                      <a:pPr indent="0" lvl="0" marL="0" marR="0" rtl="0" algn="r">
                        <a:spcBef>
                          <a:spcPts val="0"/>
                        </a:spcBef>
                        <a:spcAft>
                          <a:spcPts val="0"/>
                        </a:spcAft>
                        <a:buNone/>
                      </a:pPr>
                      <a:r>
                        <a:rPr lang="no-NO" sz="1500"/>
                        <a:t>Transaksjon</a:t>
                      </a:r>
                      <a:r>
                        <a:rPr lang="no-NO" sz="1500"/>
                        <a:t> 1 venter på B</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rPr lang="no-NO" sz="1500"/>
                        <a:t>rl2(A)</a:t>
                      </a:r>
                      <a:endParaRPr sz="1500"/>
                    </a:p>
                  </a:txBody>
                  <a:tcPr marT="45725" marB="45725" marR="91450" marL="91450"/>
                </a:tc>
                <a:tc>
                  <a:txBody>
                    <a:bodyPr>
                      <a:noAutofit/>
                    </a:bodyPr>
                    <a:lstStyle/>
                    <a:p>
                      <a:pPr indent="0" lvl="0" marL="0" marR="0" rtl="0" algn="r">
                        <a:spcBef>
                          <a:spcPts val="0"/>
                        </a:spcBef>
                        <a:spcAft>
                          <a:spcPts val="0"/>
                        </a:spcAft>
                        <a:buNone/>
                      </a:pPr>
                      <a:r>
                        <a:rPr lang="no-NO" sz="1500"/>
                        <a:t>Kan dele leselåser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bl>
          </a:graphicData>
        </a:graphic>
      </p:graphicFrame>
      <p:pic>
        <p:nvPicPr>
          <p:cNvPr id="2404" name="Google Shape;2404;p226"/>
          <p:cNvPicPr preferRelativeResize="0"/>
          <p:nvPr/>
        </p:nvPicPr>
        <p:blipFill rotWithShape="1">
          <a:blip r:embed="rId3">
            <a:alphaModFix/>
          </a:blip>
          <a:srcRect b="0" l="0" r="0" t="0"/>
          <a:stretch/>
        </p:blipFill>
        <p:spPr>
          <a:xfrm>
            <a:off x="0" y="0"/>
            <a:ext cx="6341244" cy="16129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8" name="Shape 2408"/>
        <p:cNvGrpSpPr/>
        <p:nvPr/>
      </p:nvGrpSpPr>
      <p:grpSpPr>
        <a:xfrm>
          <a:off x="0" y="0"/>
          <a:ext cx="0" cy="0"/>
          <a:chOff x="0" y="0"/>
          <a:chExt cx="0" cy="0"/>
        </a:xfrm>
      </p:grpSpPr>
      <p:sp>
        <p:nvSpPr>
          <p:cNvPr id="2409" name="Google Shape;2409;p227"/>
          <p:cNvSpPr txBox="1"/>
          <p:nvPr>
            <p:ph type="title"/>
          </p:nvPr>
        </p:nvSpPr>
        <p:spPr>
          <a:xfrm>
            <a:off x="176212" y="44600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410" name="Google Shape;2410;p227"/>
          <p:cNvGraphicFramePr/>
          <p:nvPr/>
        </p:nvGraphicFramePr>
        <p:xfrm>
          <a:off x="6362700" y="0"/>
          <a:ext cx="3000000" cy="3000000"/>
        </p:xfrm>
        <a:graphic>
          <a:graphicData uri="http://schemas.openxmlformats.org/drawingml/2006/table">
            <a:tbl>
              <a:tblPr bandRow="1" firstRow="1">
                <a:noFill/>
                <a:tableStyleId>{906CD106-9F42-4B0F-B9EC-3C1E958D2C3D}</a:tableStyleId>
              </a:tblPr>
              <a:tblGrid>
                <a:gridCol w="939800"/>
                <a:gridCol w="1996325"/>
                <a:gridCol w="2484975"/>
              </a:tblGrid>
              <a:tr h="294925">
                <a:tc>
                  <a:txBody>
                    <a:bodyPr>
                      <a:noAutofit/>
                    </a:bodyPr>
                    <a:lstStyle/>
                    <a:p>
                      <a:pPr indent="0" lvl="0" marL="0" marR="0" rtl="0" algn="r">
                        <a:spcBef>
                          <a:spcPts val="0"/>
                        </a:spcBef>
                        <a:spcAft>
                          <a:spcPts val="0"/>
                        </a:spcAft>
                        <a:buNone/>
                      </a:pPr>
                      <a:r>
                        <a:rPr b="1" lang="no-NO" sz="1500"/>
                        <a:t>Original</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Med lås</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Kommentar</a:t>
                      </a:r>
                      <a:endParaRPr b="1" sz="1500"/>
                    </a:p>
                  </a:txBody>
                  <a:tcPr marT="45725" marB="45725" marR="91450" marL="91450"/>
                </a:tc>
              </a:tr>
              <a:tr h="596750">
                <a:tc rowSpan="2">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rPr lang="no-NO" sz="1500"/>
                        <a:t>rl1(A)</a:t>
                      </a:r>
                      <a:endParaRPr sz="1500"/>
                    </a:p>
                  </a:txBody>
                  <a:tcPr marT="45725" marB="45725" marR="91450" marL="91450"/>
                </a:tc>
                <a:tc>
                  <a:txBody>
                    <a:bodyPr>
                      <a:noAutofit/>
                    </a:bodyPr>
                    <a:lstStyle/>
                    <a:p>
                      <a:pPr indent="0" lvl="0" marL="0" marR="0" rtl="0" algn="r">
                        <a:spcBef>
                          <a:spcPts val="0"/>
                        </a:spcBef>
                        <a:spcAft>
                          <a:spcPts val="0"/>
                        </a:spcAft>
                        <a:buNone/>
                      </a:pPr>
                      <a:r>
                        <a:rPr lang="no-NO" sz="1500"/>
                        <a:t>Låser ressurser</a:t>
                      </a:r>
                      <a:r>
                        <a:rPr lang="no-NO" sz="1500"/>
                        <a:t> før lesing skjer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rPr lang="no-NO" sz="1500"/>
                        <a:t>r2l(B)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729575">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FÅR KKE LOV!</a:t>
                      </a:r>
                      <a:r>
                        <a:rPr lang="no-NO" sz="1500"/>
                        <a:t> Finnes en read lock på B. Transaksjon 1 må vente</a:t>
                      </a:r>
                      <a:endParaRPr sz="1500"/>
                    </a:p>
                  </a:txBody>
                  <a:tcPr marT="45725" marB="45725" marR="91450" marL="91450"/>
                </a:tc>
              </a:tr>
              <a:tr h="345725">
                <a:tc>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c>
                  <a:txBody>
                    <a:bodyPr>
                      <a:noAutofit/>
                    </a:bodyPr>
                    <a:lstStyle/>
                    <a:p>
                      <a:pPr indent="0" lvl="0" marL="0" marR="0" rtl="0" algn="r">
                        <a:spcBef>
                          <a:spcPts val="0"/>
                        </a:spcBef>
                        <a:spcAft>
                          <a:spcPts val="0"/>
                        </a:spcAft>
                        <a:buNone/>
                      </a:pPr>
                      <a:r>
                        <a:rPr lang="no-NO" sz="1500"/>
                        <a:t>Transaksjon</a:t>
                      </a:r>
                      <a:r>
                        <a:rPr lang="no-NO" sz="1500"/>
                        <a:t> 1 venter på B</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rPr lang="no-NO" sz="1500"/>
                        <a:t>rl2(A)</a:t>
                      </a:r>
                      <a:endParaRPr sz="1500"/>
                    </a:p>
                  </a:txBody>
                  <a:tcPr marT="45725" marB="45725" marR="91450" marL="91450"/>
                </a:tc>
                <a:tc>
                  <a:txBody>
                    <a:bodyPr>
                      <a:noAutofit/>
                    </a:bodyPr>
                    <a:lstStyle/>
                    <a:p>
                      <a:pPr indent="0" lvl="0" marL="0" marR="0" rtl="0" algn="r">
                        <a:spcBef>
                          <a:spcPts val="0"/>
                        </a:spcBef>
                        <a:spcAft>
                          <a:spcPts val="0"/>
                        </a:spcAft>
                        <a:buNone/>
                      </a:pPr>
                      <a:r>
                        <a:rPr lang="no-NO" sz="1500"/>
                        <a:t>Kan dele leselåser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c2</a:t>
                      </a:r>
                      <a:endParaRPr sz="1500"/>
                    </a:p>
                  </a:txBody>
                  <a:tcPr marT="45725" marB="45725" marR="91450" marL="91450"/>
                </a:tc>
                <a:tc>
                  <a:txBody>
                    <a:bodyPr>
                      <a:noAutofit/>
                    </a:bodyPr>
                    <a:lstStyle/>
                    <a:p>
                      <a:pPr indent="0" lvl="0" marL="0" marR="0" rtl="0" algn="r">
                        <a:spcBef>
                          <a:spcPts val="0"/>
                        </a:spcBef>
                        <a:spcAft>
                          <a:spcPts val="0"/>
                        </a:spcAft>
                        <a:buNone/>
                      </a:pPr>
                      <a:r>
                        <a:rPr lang="no-NO" sz="1500"/>
                        <a:t>c2</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ul2(B), ul2(A)</a:t>
                      </a:r>
                      <a:endParaRPr sz="1500"/>
                    </a:p>
                  </a:txBody>
                  <a:tcPr marT="45725" marB="45725" marR="91450" marL="91450"/>
                </a:tc>
                <a:tc>
                  <a:txBody>
                    <a:bodyPr>
                      <a:noAutofit/>
                    </a:bodyPr>
                    <a:lstStyle/>
                    <a:p>
                      <a:pPr indent="0" lvl="0" marL="0" marR="0" rtl="0" algn="r">
                        <a:spcBef>
                          <a:spcPts val="0"/>
                        </a:spcBef>
                        <a:spcAft>
                          <a:spcPts val="0"/>
                        </a:spcAft>
                        <a:buNone/>
                      </a:pPr>
                      <a:r>
                        <a:rPr lang="no-NO" sz="1500"/>
                        <a:t>Slipper låsene etter commit</a:t>
                      </a:r>
                      <a:endParaRPr sz="1500"/>
                    </a:p>
                  </a:txBody>
                  <a:tcPr marT="45725" marB="45725" marR="91450" marL="91450"/>
                </a:tc>
              </a:tr>
            </a:tbl>
          </a:graphicData>
        </a:graphic>
      </p:graphicFrame>
      <p:pic>
        <p:nvPicPr>
          <p:cNvPr id="2411" name="Google Shape;2411;p227"/>
          <p:cNvPicPr preferRelativeResize="0"/>
          <p:nvPr/>
        </p:nvPicPr>
        <p:blipFill rotWithShape="1">
          <a:blip r:embed="rId3">
            <a:alphaModFix/>
          </a:blip>
          <a:srcRect b="0" l="0" r="0" t="0"/>
          <a:stretch/>
        </p:blipFill>
        <p:spPr>
          <a:xfrm>
            <a:off x="0" y="0"/>
            <a:ext cx="6341244" cy="1612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9"/>
          <p:cNvPicPr preferRelativeResize="0"/>
          <p:nvPr/>
        </p:nvPicPr>
        <p:blipFill>
          <a:blip r:embed="rId3">
            <a:alphaModFix/>
          </a:blip>
          <a:stretch>
            <a:fillRect/>
          </a:stretch>
        </p:blipFill>
        <p:spPr>
          <a:xfrm>
            <a:off x="152400" y="539175"/>
            <a:ext cx="11887202" cy="577963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5" name="Shape 2415"/>
        <p:cNvGrpSpPr/>
        <p:nvPr/>
      </p:nvGrpSpPr>
      <p:grpSpPr>
        <a:xfrm>
          <a:off x="0" y="0"/>
          <a:ext cx="0" cy="0"/>
          <a:chOff x="0" y="0"/>
          <a:chExt cx="0" cy="0"/>
        </a:xfrm>
      </p:grpSpPr>
      <p:sp>
        <p:nvSpPr>
          <p:cNvPr id="2416" name="Google Shape;2416;p228"/>
          <p:cNvSpPr txBox="1"/>
          <p:nvPr>
            <p:ph type="title"/>
          </p:nvPr>
        </p:nvSpPr>
        <p:spPr>
          <a:xfrm>
            <a:off x="176212" y="44600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417" name="Google Shape;2417;p228"/>
          <p:cNvGraphicFramePr/>
          <p:nvPr/>
        </p:nvGraphicFramePr>
        <p:xfrm>
          <a:off x="6362700" y="0"/>
          <a:ext cx="3000000" cy="3000000"/>
        </p:xfrm>
        <a:graphic>
          <a:graphicData uri="http://schemas.openxmlformats.org/drawingml/2006/table">
            <a:tbl>
              <a:tblPr bandRow="1" firstRow="1">
                <a:noFill/>
                <a:tableStyleId>{906CD106-9F42-4B0F-B9EC-3C1E958D2C3D}</a:tableStyleId>
              </a:tblPr>
              <a:tblGrid>
                <a:gridCol w="939800"/>
                <a:gridCol w="1996325"/>
                <a:gridCol w="2484975"/>
              </a:tblGrid>
              <a:tr h="294925">
                <a:tc>
                  <a:txBody>
                    <a:bodyPr>
                      <a:noAutofit/>
                    </a:bodyPr>
                    <a:lstStyle/>
                    <a:p>
                      <a:pPr indent="0" lvl="0" marL="0" marR="0" rtl="0" algn="r">
                        <a:spcBef>
                          <a:spcPts val="0"/>
                        </a:spcBef>
                        <a:spcAft>
                          <a:spcPts val="0"/>
                        </a:spcAft>
                        <a:buNone/>
                      </a:pPr>
                      <a:r>
                        <a:rPr b="1" lang="no-NO" sz="1500"/>
                        <a:t>Original</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Med lås</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Kommentar</a:t>
                      </a:r>
                      <a:endParaRPr b="1" sz="1500"/>
                    </a:p>
                  </a:txBody>
                  <a:tcPr marT="45725" marB="45725" marR="91450" marL="91450"/>
                </a:tc>
              </a:tr>
              <a:tr h="596750">
                <a:tc rowSpan="2">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rPr lang="no-NO" sz="1500"/>
                        <a:t>rl1(A)</a:t>
                      </a:r>
                      <a:endParaRPr sz="1500"/>
                    </a:p>
                  </a:txBody>
                  <a:tcPr marT="45725" marB="45725" marR="91450" marL="91450"/>
                </a:tc>
                <a:tc>
                  <a:txBody>
                    <a:bodyPr>
                      <a:noAutofit/>
                    </a:bodyPr>
                    <a:lstStyle/>
                    <a:p>
                      <a:pPr indent="0" lvl="0" marL="0" marR="0" rtl="0" algn="r">
                        <a:spcBef>
                          <a:spcPts val="0"/>
                        </a:spcBef>
                        <a:spcAft>
                          <a:spcPts val="0"/>
                        </a:spcAft>
                        <a:buNone/>
                      </a:pPr>
                      <a:r>
                        <a:rPr lang="no-NO" sz="1500"/>
                        <a:t>Låser ressurser</a:t>
                      </a:r>
                      <a:r>
                        <a:rPr lang="no-NO" sz="1500"/>
                        <a:t> før lesing skjer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rPr lang="no-NO" sz="1500"/>
                        <a:t>r2l(B)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729575">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FÅR KKE LOV!</a:t>
                      </a:r>
                      <a:r>
                        <a:rPr lang="no-NO" sz="1500"/>
                        <a:t> Finnes en read lock på B. Transaksjon 1 må vente</a:t>
                      </a:r>
                      <a:endParaRPr sz="1500"/>
                    </a:p>
                  </a:txBody>
                  <a:tcPr marT="45725" marB="45725" marR="91450" marL="91450"/>
                </a:tc>
              </a:tr>
              <a:tr h="345725">
                <a:tc>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c>
                  <a:txBody>
                    <a:bodyPr>
                      <a:noAutofit/>
                    </a:bodyPr>
                    <a:lstStyle/>
                    <a:p>
                      <a:pPr indent="0" lvl="0" marL="0" marR="0" rtl="0" algn="r">
                        <a:spcBef>
                          <a:spcPts val="0"/>
                        </a:spcBef>
                        <a:spcAft>
                          <a:spcPts val="0"/>
                        </a:spcAft>
                        <a:buNone/>
                      </a:pPr>
                      <a:r>
                        <a:rPr lang="no-NO" sz="1500"/>
                        <a:t>Transaksjon</a:t>
                      </a:r>
                      <a:r>
                        <a:rPr lang="no-NO" sz="1500"/>
                        <a:t> 1 venter på B</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rPr lang="no-NO" sz="1500"/>
                        <a:t>rl2(A)</a:t>
                      </a:r>
                      <a:endParaRPr sz="1500"/>
                    </a:p>
                  </a:txBody>
                  <a:tcPr marT="45725" marB="45725" marR="91450" marL="91450"/>
                </a:tc>
                <a:tc>
                  <a:txBody>
                    <a:bodyPr>
                      <a:noAutofit/>
                    </a:bodyPr>
                    <a:lstStyle/>
                    <a:p>
                      <a:pPr indent="0" lvl="0" marL="0" marR="0" rtl="0" algn="r">
                        <a:spcBef>
                          <a:spcPts val="0"/>
                        </a:spcBef>
                        <a:spcAft>
                          <a:spcPts val="0"/>
                        </a:spcAft>
                        <a:buNone/>
                      </a:pPr>
                      <a:r>
                        <a:rPr lang="no-NO" sz="1500"/>
                        <a:t>Kan dele leselåser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c2</a:t>
                      </a:r>
                      <a:endParaRPr sz="1500"/>
                    </a:p>
                  </a:txBody>
                  <a:tcPr marT="45725" marB="45725" marR="91450" marL="91450"/>
                </a:tc>
                <a:tc>
                  <a:txBody>
                    <a:bodyPr>
                      <a:noAutofit/>
                    </a:bodyPr>
                    <a:lstStyle/>
                    <a:p>
                      <a:pPr indent="0" lvl="0" marL="0" marR="0" rtl="0" algn="r">
                        <a:spcBef>
                          <a:spcPts val="0"/>
                        </a:spcBef>
                        <a:spcAft>
                          <a:spcPts val="0"/>
                        </a:spcAft>
                        <a:buNone/>
                      </a:pPr>
                      <a:r>
                        <a:rPr lang="no-NO" sz="1500"/>
                        <a:t>c2</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ul2(B), ul2(A)</a:t>
                      </a:r>
                      <a:endParaRPr sz="1500"/>
                    </a:p>
                  </a:txBody>
                  <a:tcPr marT="45725" marB="45725" marR="91450" marL="91450"/>
                </a:tc>
                <a:tc>
                  <a:txBody>
                    <a:bodyPr>
                      <a:noAutofit/>
                    </a:bodyPr>
                    <a:lstStyle/>
                    <a:p>
                      <a:pPr indent="0" lvl="0" marL="0" marR="0" rtl="0" algn="r">
                        <a:spcBef>
                          <a:spcPts val="0"/>
                        </a:spcBef>
                        <a:spcAft>
                          <a:spcPts val="0"/>
                        </a:spcAft>
                        <a:buNone/>
                      </a:pPr>
                      <a:r>
                        <a:rPr lang="no-NO" sz="1500"/>
                        <a:t>Slipper låsene etter commit</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T1</a:t>
                      </a:r>
                      <a:r>
                        <a:rPr lang="no-NO" sz="1500"/>
                        <a:t> får nå kjøre</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bl>
          </a:graphicData>
        </a:graphic>
      </p:graphicFrame>
      <p:pic>
        <p:nvPicPr>
          <p:cNvPr id="2418" name="Google Shape;2418;p228"/>
          <p:cNvPicPr preferRelativeResize="0"/>
          <p:nvPr/>
        </p:nvPicPr>
        <p:blipFill rotWithShape="1">
          <a:blip r:embed="rId3">
            <a:alphaModFix/>
          </a:blip>
          <a:srcRect b="0" l="0" r="0" t="0"/>
          <a:stretch/>
        </p:blipFill>
        <p:spPr>
          <a:xfrm>
            <a:off x="0" y="0"/>
            <a:ext cx="6341244" cy="16129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2" name="Shape 2422"/>
        <p:cNvGrpSpPr/>
        <p:nvPr/>
      </p:nvGrpSpPr>
      <p:grpSpPr>
        <a:xfrm>
          <a:off x="0" y="0"/>
          <a:ext cx="0" cy="0"/>
          <a:chOff x="0" y="0"/>
          <a:chExt cx="0" cy="0"/>
        </a:xfrm>
      </p:grpSpPr>
      <p:sp>
        <p:nvSpPr>
          <p:cNvPr id="2423" name="Google Shape;2423;p229"/>
          <p:cNvSpPr txBox="1"/>
          <p:nvPr>
            <p:ph type="title"/>
          </p:nvPr>
        </p:nvSpPr>
        <p:spPr>
          <a:xfrm>
            <a:off x="176212" y="44600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424" name="Google Shape;2424;p229"/>
          <p:cNvGraphicFramePr/>
          <p:nvPr/>
        </p:nvGraphicFramePr>
        <p:xfrm>
          <a:off x="6362700" y="0"/>
          <a:ext cx="3000000" cy="3000000"/>
        </p:xfrm>
        <a:graphic>
          <a:graphicData uri="http://schemas.openxmlformats.org/drawingml/2006/table">
            <a:tbl>
              <a:tblPr bandRow="1" firstRow="1">
                <a:noFill/>
                <a:tableStyleId>{906CD106-9F42-4B0F-B9EC-3C1E958D2C3D}</a:tableStyleId>
              </a:tblPr>
              <a:tblGrid>
                <a:gridCol w="939800"/>
                <a:gridCol w="1996325"/>
                <a:gridCol w="2484975"/>
              </a:tblGrid>
              <a:tr h="294925">
                <a:tc>
                  <a:txBody>
                    <a:bodyPr>
                      <a:noAutofit/>
                    </a:bodyPr>
                    <a:lstStyle/>
                    <a:p>
                      <a:pPr indent="0" lvl="0" marL="0" marR="0" rtl="0" algn="r">
                        <a:spcBef>
                          <a:spcPts val="0"/>
                        </a:spcBef>
                        <a:spcAft>
                          <a:spcPts val="0"/>
                        </a:spcAft>
                        <a:buNone/>
                      </a:pPr>
                      <a:r>
                        <a:rPr b="1" lang="no-NO" sz="1500"/>
                        <a:t>Original</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Med lås</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Kommentar</a:t>
                      </a:r>
                      <a:endParaRPr b="1" sz="1500"/>
                    </a:p>
                  </a:txBody>
                  <a:tcPr marT="45725" marB="45725" marR="91450" marL="91450"/>
                </a:tc>
              </a:tr>
              <a:tr h="596750">
                <a:tc rowSpan="2">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rPr lang="no-NO" sz="1500"/>
                        <a:t>rl1(A)</a:t>
                      </a:r>
                      <a:endParaRPr sz="1500"/>
                    </a:p>
                  </a:txBody>
                  <a:tcPr marT="45725" marB="45725" marR="91450" marL="91450"/>
                </a:tc>
                <a:tc>
                  <a:txBody>
                    <a:bodyPr>
                      <a:noAutofit/>
                    </a:bodyPr>
                    <a:lstStyle/>
                    <a:p>
                      <a:pPr indent="0" lvl="0" marL="0" marR="0" rtl="0" algn="r">
                        <a:spcBef>
                          <a:spcPts val="0"/>
                        </a:spcBef>
                        <a:spcAft>
                          <a:spcPts val="0"/>
                        </a:spcAft>
                        <a:buNone/>
                      </a:pPr>
                      <a:r>
                        <a:rPr lang="no-NO" sz="1500"/>
                        <a:t>Låser ressurser</a:t>
                      </a:r>
                      <a:r>
                        <a:rPr lang="no-NO" sz="1500"/>
                        <a:t> før lesing skjer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rPr lang="no-NO" sz="1500"/>
                        <a:t>r2l(B)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729575">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FÅR KKE LOV!</a:t>
                      </a:r>
                      <a:r>
                        <a:rPr lang="no-NO" sz="1500"/>
                        <a:t> Finnes en read lock på B. Transaksjon 1 må vente</a:t>
                      </a:r>
                      <a:endParaRPr sz="1500"/>
                    </a:p>
                  </a:txBody>
                  <a:tcPr marT="45725" marB="45725" marR="91450" marL="91450"/>
                </a:tc>
              </a:tr>
              <a:tr h="345725">
                <a:tc>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c>
                  <a:txBody>
                    <a:bodyPr>
                      <a:noAutofit/>
                    </a:bodyPr>
                    <a:lstStyle/>
                    <a:p>
                      <a:pPr indent="0" lvl="0" marL="0" marR="0" rtl="0" algn="r">
                        <a:spcBef>
                          <a:spcPts val="0"/>
                        </a:spcBef>
                        <a:spcAft>
                          <a:spcPts val="0"/>
                        </a:spcAft>
                        <a:buNone/>
                      </a:pPr>
                      <a:r>
                        <a:rPr lang="no-NO" sz="1500"/>
                        <a:t>Transaksjon</a:t>
                      </a:r>
                      <a:r>
                        <a:rPr lang="no-NO" sz="1500"/>
                        <a:t> 1 venter på B</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rPr lang="no-NO" sz="1500"/>
                        <a:t>rl2(A)</a:t>
                      </a:r>
                      <a:endParaRPr sz="1500"/>
                    </a:p>
                  </a:txBody>
                  <a:tcPr marT="45725" marB="45725" marR="91450" marL="91450"/>
                </a:tc>
                <a:tc>
                  <a:txBody>
                    <a:bodyPr>
                      <a:noAutofit/>
                    </a:bodyPr>
                    <a:lstStyle/>
                    <a:p>
                      <a:pPr indent="0" lvl="0" marL="0" marR="0" rtl="0" algn="r">
                        <a:spcBef>
                          <a:spcPts val="0"/>
                        </a:spcBef>
                        <a:spcAft>
                          <a:spcPts val="0"/>
                        </a:spcAft>
                        <a:buNone/>
                      </a:pPr>
                      <a:r>
                        <a:rPr lang="no-NO" sz="1500"/>
                        <a:t>Kan dele leselåser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c2</a:t>
                      </a:r>
                      <a:endParaRPr sz="1500"/>
                    </a:p>
                  </a:txBody>
                  <a:tcPr marT="45725" marB="45725" marR="91450" marL="91450"/>
                </a:tc>
                <a:tc>
                  <a:txBody>
                    <a:bodyPr>
                      <a:noAutofit/>
                    </a:bodyPr>
                    <a:lstStyle/>
                    <a:p>
                      <a:pPr indent="0" lvl="0" marL="0" marR="0" rtl="0" algn="r">
                        <a:spcBef>
                          <a:spcPts val="0"/>
                        </a:spcBef>
                        <a:spcAft>
                          <a:spcPts val="0"/>
                        </a:spcAft>
                        <a:buNone/>
                      </a:pPr>
                      <a:r>
                        <a:rPr lang="no-NO" sz="1500"/>
                        <a:t>c2</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ul2(B), ul2(A)</a:t>
                      </a:r>
                      <a:endParaRPr sz="1500"/>
                    </a:p>
                  </a:txBody>
                  <a:tcPr marT="45725" marB="45725" marR="91450" marL="91450"/>
                </a:tc>
                <a:tc>
                  <a:txBody>
                    <a:bodyPr>
                      <a:noAutofit/>
                    </a:bodyPr>
                    <a:lstStyle/>
                    <a:p>
                      <a:pPr indent="0" lvl="0" marL="0" marR="0" rtl="0" algn="r">
                        <a:spcBef>
                          <a:spcPts val="0"/>
                        </a:spcBef>
                        <a:spcAft>
                          <a:spcPts val="0"/>
                        </a:spcAft>
                        <a:buNone/>
                      </a:pPr>
                      <a:r>
                        <a:rPr lang="no-NO" sz="1500"/>
                        <a:t>Slipper låsene etter commit</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T1</a:t>
                      </a:r>
                      <a:r>
                        <a:rPr lang="no-NO" sz="1500"/>
                        <a:t> får nå kjøre</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rPr lang="no-NO" sz="1500"/>
                        <a:t>w1l(C)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bl>
          </a:graphicData>
        </a:graphic>
      </p:graphicFrame>
      <p:pic>
        <p:nvPicPr>
          <p:cNvPr id="2425" name="Google Shape;2425;p229"/>
          <p:cNvPicPr preferRelativeResize="0"/>
          <p:nvPr/>
        </p:nvPicPr>
        <p:blipFill rotWithShape="1">
          <a:blip r:embed="rId3">
            <a:alphaModFix/>
          </a:blip>
          <a:srcRect b="0" l="0" r="0" t="0"/>
          <a:stretch/>
        </p:blipFill>
        <p:spPr>
          <a:xfrm>
            <a:off x="0" y="0"/>
            <a:ext cx="6341244" cy="16129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9" name="Shape 2429"/>
        <p:cNvGrpSpPr/>
        <p:nvPr/>
      </p:nvGrpSpPr>
      <p:grpSpPr>
        <a:xfrm>
          <a:off x="0" y="0"/>
          <a:ext cx="0" cy="0"/>
          <a:chOff x="0" y="0"/>
          <a:chExt cx="0" cy="0"/>
        </a:xfrm>
      </p:grpSpPr>
      <p:sp>
        <p:nvSpPr>
          <p:cNvPr id="2430" name="Google Shape;2430;p230"/>
          <p:cNvSpPr txBox="1"/>
          <p:nvPr>
            <p:ph type="title"/>
          </p:nvPr>
        </p:nvSpPr>
        <p:spPr>
          <a:xfrm>
            <a:off x="176212" y="44600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431" name="Google Shape;2431;p230"/>
          <p:cNvGraphicFramePr/>
          <p:nvPr/>
        </p:nvGraphicFramePr>
        <p:xfrm>
          <a:off x="6362700" y="0"/>
          <a:ext cx="3000000" cy="3000000"/>
        </p:xfrm>
        <a:graphic>
          <a:graphicData uri="http://schemas.openxmlformats.org/drawingml/2006/table">
            <a:tbl>
              <a:tblPr bandRow="1" firstRow="1">
                <a:noFill/>
                <a:tableStyleId>{906CD106-9F42-4B0F-B9EC-3C1E958D2C3D}</a:tableStyleId>
              </a:tblPr>
              <a:tblGrid>
                <a:gridCol w="939800"/>
                <a:gridCol w="1996325"/>
                <a:gridCol w="2484975"/>
              </a:tblGrid>
              <a:tr h="294925">
                <a:tc>
                  <a:txBody>
                    <a:bodyPr>
                      <a:noAutofit/>
                    </a:bodyPr>
                    <a:lstStyle/>
                    <a:p>
                      <a:pPr indent="0" lvl="0" marL="0" marR="0" rtl="0" algn="r">
                        <a:spcBef>
                          <a:spcPts val="0"/>
                        </a:spcBef>
                        <a:spcAft>
                          <a:spcPts val="0"/>
                        </a:spcAft>
                        <a:buNone/>
                      </a:pPr>
                      <a:r>
                        <a:rPr b="1" lang="no-NO" sz="1500"/>
                        <a:t>Original</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Med lås</a:t>
                      </a:r>
                      <a:endParaRPr b="1" sz="1500"/>
                    </a:p>
                  </a:txBody>
                  <a:tcPr marT="45725" marB="45725" marR="91450" marL="91450"/>
                </a:tc>
                <a:tc>
                  <a:txBody>
                    <a:bodyPr>
                      <a:noAutofit/>
                    </a:bodyPr>
                    <a:lstStyle/>
                    <a:p>
                      <a:pPr indent="0" lvl="0" marL="0" marR="0" rtl="0" algn="r">
                        <a:spcBef>
                          <a:spcPts val="0"/>
                        </a:spcBef>
                        <a:spcAft>
                          <a:spcPts val="0"/>
                        </a:spcAft>
                        <a:buNone/>
                      </a:pPr>
                      <a:r>
                        <a:rPr b="1" lang="no-NO" sz="1500"/>
                        <a:t>Kommentar</a:t>
                      </a:r>
                      <a:endParaRPr b="1" sz="1500"/>
                    </a:p>
                  </a:txBody>
                  <a:tcPr marT="45725" marB="45725" marR="91450" marL="91450"/>
                </a:tc>
              </a:tr>
              <a:tr h="596750">
                <a:tc rowSpan="2">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rPr lang="no-NO" sz="1500"/>
                        <a:t>rl1(A)</a:t>
                      </a:r>
                      <a:endParaRPr sz="1500"/>
                    </a:p>
                  </a:txBody>
                  <a:tcPr marT="45725" marB="45725" marR="91450" marL="91450"/>
                </a:tc>
                <a:tc>
                  <a:txBody>
                    <a:bodyPr>
                      <a:noAutofit/>
                    </a:bodyPr>
                    <a:lstStyle/>
                    <a:p>
                      <a:pPr indent="0" lvl="0" marL="0" marR="0" rtl="0" algn="r">
                        <a:spcBef>
                          <a:spcPts val="0"/>
                        </a:spcBef>
                        <a:spcAft>
                          <a:spcPts val="0"/>
                        </a:spcAft>
                        <a:buNone/>
                      </a:pPr>
                      <a:r>
                        <a:rPr lang="no-NO" sz="1500"/>
                        <a:t>Låser ressurser</a:t>
                      </a:r>
                      <a:r>
                        <a:rPr lang="no-NO" sz="1500"/>
                        <a:t> før lesing skjer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r1(A)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rPr lang="no-NO" sz="1500"/>
                        <a:t>r2l(B)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729575">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FÅR KKE LOV!</a:t>
                      </a:r>
                      <a:r>
                        <a:rPr lang="no-NO" sz="1500"/>
                        <a:t> Finnes en read lock på B. Transaksjon 1 må vente</a:t>
                      </a:r>
                      <a:endParaRPr sz="1500"/>
                    </a:p>
                  </a:txBody>
                  <a:tcPr marT="45725" marB="45725" marR="91450" marL="91450"/>
                </a:tc>
              </a:tr>
              <a:tr h="345725">
                <a:tc>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c>
                  <a:txBody>
                    <a:bodyPr>
                      <a:noAutofit/>
                    </a:bodyPr>
                    <a:lstStyle/>
                    <a:p>
                      <a:pPr indent="0" lvl="0" marL="0" marR="0" rtl="0" algn="r">
                        <a:spcBef>
                          <a:spcPts val="0"/>
                        </a:spcBef>
                        <a:spcAft>
                          <a:spcPts val="0"/>
                        </a:spcAft>
                        <a:buNone/>
                      </a:pPr>
                      <a:r>
                        <a:rPr lang="no-NO" sz="1500"/>
                        <a:t>Transaksjon</a:t>
                      </a:r>
                      <a:r>
                        <a:rPr lang="no-NO" sz="1500"/>
                        <a:t> 1 venter på B</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rPr lang="no-NO" sz="1500"/>
                        <a:t>rl2(A)</a:t>
                      </a:r>
                      <a:endParaRPr sz="1500"/>
                    </a:p>
                  </a:txBody>
                  <a:tcPr marT="45725" marB="45725" marR="91450" marL="91450"/>
                </a:tc>
                <a:tc>
                  <a:txBody>
                    <a:bodyPr>
                      <a:noAutofit/>
                    </a:bodyPr>
                    <a:lstStyle/>
                    <a:p>
                      <a:pPr indent="0" lvl="0" marL="0" marR="0" rtl="0" algn="r">
                        <a:spcBef>
                          <a:spcPts val="0"/>
                        </a:spcBef>
                        <a:spcAft>
                          <a:spcPts val="0"/>
                        </a:spcAft>
                        <a:buNone/>
                      </a:pPr>
                      <a:r>
                        <a:rPr lang="no-NO" sz="1500"/>
                        <a:t>Kan dele leselåser</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r2(A)</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c2</a:t>
                      </a:r>
                      <a:endParaRPr sz="1500"/>
                    </a:p>
                  </a:txBody>
                  <a:tcPr marT="45725" marB="45725" marR="91450" marL="91450"/>
                </a:tc>
                <a:tc>
                  <a:txBody>
                    <a:bodyPr>
                      <a:noAutofit/>
                    </a:bodyPr>
                    <a:lstStyle/>
                    <a:p>
                      <a:pPr indent="0" lvl="0" marL="0" marR="0" rtl="0" algn="r">
                        <a:spcBef>
                          <a:spcPts val="0"/>
                        </a:spcBef>
                        <a:spcAft>
                          <a:spcPts val="0"/>
                        </a:spcAft>
                        <a:buNone/>
                      </a:pPr>
                      <a:r>
                        <a:rPr lang="no-NO" sz="1500"/>
                        <a:t>c2</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ul2(B), ul2(A)</a:t>
                      </a:r>
                      <a:endParaRPr sz="1500"/>
                    </a:p>
                  </a:txBody>
                  <a:tcPr marT="45725" marB="45725" marR="91450" marL="91450"/>
                </a:tc>
                <a:tc>
                  <a:txBody>
                    <a:bodyPr>
                      <a:noAutofit/>
                    </a:bodyPr>
                    <a:lstStyle/>
                    <a:p>
                      <a:pPr indent="0" lvl="0" marL="0" marR="0" rtl="0" algn="r">
                        <a:spcBef>
                          <a:spcPts val="0"/>
                        </a:spcBef>
                        <a:spcAft>
                          <a:spcPts val="0"/>
                        </a:spcAft>
                        <a:buNone/>
                      </a:pPr>
                      <a:r>
                        <a:rPr lang="no-NO" sz="1500"/>
                        <a:t>Slipper låsene etter commit</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rPr lang="no-NO" sz="1500"/>
                        <a:t>wl1(B)</a:t>
                      </a:r>
                      <a:endParaRPr sz="1500"/>
                    </a:p>
                  </a:txBody>
                  <a:tcPr marT="45725" marB="45725" marR="91450" marL="91450"/>
                </a:tc>
                <a:tc>
                  <a:txBody>
                    <a:bodyPr>
                      <a:noAutofit/>
                    </a:bodyPr>
                    <a:lstStyle/>
                    <a:p>
                      <a:pPr indent="0" lvl="0" marL="0" marR="0" rtl="0" algn="r">
                        <a:spcBef>
                          <a:spcPts val="0"/>
                        </a:spcBef>
                        <a:spcAft>
                          <a:spcPts val="0"/>
                        </a:spcAft>
                        <a:buNone/>
                      </a:pPr>
                      <a:r>
                        <a:rPr lang="no-NO" sz="1500"/>
                        <a:t>T1</a:t>
                      </a:r>
                      <a:r>
                        <a:rPr lang="no-NO" sz="1500"/>
                        <a:t> får nå kjøre</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w1(B)</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rPr lang="no-NO" sz="1500"/>
                        <a:t>w1l(C)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w1(C)</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rowSpan="2">
                  <a:txBody>
                    <a:bodyPr>
                      <a:noAutofit/>
                    </a:bodyPr>
                    <a:lstStyle/>
                    <a:p>
                      <a:pPr indent="0" lvl="0" marL="0" marR="0" rtl="0" algn="r">
                        <a:spcBef>
                          <a:spcPts val="0"/>
                        </a:spcBef>
                        <a:spcAft>
                          <a:spcPts val="0"/>
                        </a:spcAft>
                        <a:buNone/>
                      </a:pPr>
                      <a:r>
                        <a:rPr lang="no-NO" sz="1500"/>
                        <a:t>c1</a:t>
                      </a:r>
                      <a:endParaRPr sz="1500"/>
                    </a:p>
                  </a:txBody>
                  <a:tcPr marT="45725" marB="45725" marR="91450" marL="91450"/>
                </a:tc>
                <a:tc>
                  <a:txBody>
                    <a:bodyPr>
                      <a:noAutofit/>
                    </a:bodyPr>
                    <a:lstStyle/>
                    <a:p>
                      <a:pPr indent="0" lvl="0" marL="0" marR="0" rtl="0" algn="r">
                        <a:spcBef>
                          <a:spcPts val="0"/>
                        </a:spcBef>
                        <a:spcAft>
                          <a:spcPts val="0"/>
                        </a:spcAft>
                        <a:buNone/>
                      </a:pPr>
                      <a:r>
                        <a:rPr lang="no-NO" sz="1500"/>
                        <a:t>c1</a:t>
                      </a:r>
                      <a:endParaRPr sz="1500"/>
                    </a:p>
                  </a:txBody>
                  <a:tcPr marT="45725" marB="45725" marR="91450" marL="91450"/>
                </a:tc>
                <a:tc>
                  <a:txBody>
                    <a:bodyPr>
                      <a:noAutofit/>
                    </a:bodyPr>
                    <a:lstStyle/>
                    <a:p>
                      <a:pPr indent="0" lvl="0" marL="0" marR="0" rtl="0" algn="r">
                        <a:spcBef>
                          <a:spcPts val="0"/>
                        </a:spcBef>
                        <a:spcAft>
                          <a:spcPts val="0"/>
                        </a:spcAft>
                        <a:buNone/>
                      </a:pPr>
                      <a:r>
                        <a:t/>
                      </a:r>
                      <a:endParaRPr sz="1500"/>
                    </a:p>
                  </a:txBody>
                  <a:tcPr marT="45725" marB="45725" marR="91450" marL="91450"/>
                </a:tc>
              </a:tr>
              <a:tr h="345725">
                <a:tc vMerge="1"/>
                <a:tc>
                  <a:txBody>
                    <a:bodyPr>
                      <a:noAutofit/>
                    </a:bodyPr>
                    <a:lstStyle/>
                    <a:p>
                      <a:pPr indent="0" lvl="0" marL="0" marR="0" rtl="0" algn="r">
                        <a:spcBef>
                          <a:spcPts val="0"/>
                        </a:spcBef>
                        <a:spcAft>
                          <a:spcPts val="0"/>
                        </a:spcAft>
                        <a:buNone/>
                      </a:pPr>
                      <a:r>
                        <a:rPr lang="no-NO" sz="1500"/>
                        <a:t>ul1(A),</a:t>
                      </a:r>
                      <a:r>
                        <a:rPr lang="no-NO" sz="1500"/>
                        <a:t> ul1(B), ul1(C)</a:t>
                      </a:r>
                      <a:endParaRPr sz="1500"/>
                    </a:p>
                  </a:txBody>
                  <a:tcPr marT="45725" marB="45725" marR="91450" marL="91450"/>
                </a:tc>
                <a:tc>
                  <a:txBody>
                    <a:bodyPr>
                      <a:noAutofit/>
                    </a:bodyPr>
                    <a:lstStyle/>
                    <a:p>
                      <a:pPr indent="0" lvl="0" marL="0" marR="0" rtl="0" algn="r">
                        <a:spcBef>
                          <a:spcPts val="0"/>
                        </a:spcBef>
                        <a:spcAft>
                          <a:spcPts val="0"/>
                        </a:spcAft>
                        <a:buNone/>
                      </a:pPr>
                      <a:r>
                        <a:rPr lang="no-NO" sz="1500"/>
                        <a:t>Slipper alle låsene</a:t>
                      </a:r>
                      <a:endParaRPr sz="1500"/>
                    </a:p>
                  </a:txBody>
                  <a:tcPr marT="45725" marB="45725" marR="91450" marL="91450"/>
                </a:tc>
              </a:tr>
            </a:tbl>
          </a:graphicData>
        </a:graphic>
      </p:graphicFrame>
      <p:pic>
        <p:nvPicPr>
          <p:cNvPr id="2432" name="Google Shape;2432;p230"/>
          <p:cNvPicPr preferRelativeResize="0"/>
          <p:nvPr/>
        </p:nvPicPr>
        <p:blipFill rotWithShape="1">
          <a:blip r:embed="rId3">
            <a:alphaModFix/>
          </a:blip>
          <a:srcRect b="0" l="0" r="0" t="0"/>
          <a:stretch/>
        </p:blipFill>
        <p:spPr>
          <a:xfrm>
            <a:off x="0" y="0"/>
            <a:ext cx="6341244" cy="16129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6" name="Shape 2436"/>
        <p:cNvGrpSpPr/>
        <p:nvPr/>
      </p:nvGrpSpPr>
      <p:grpSpPr>
        <a:xfrm>
          <a:off x="0" y="0"/>
          <a:ext cx="0" cy="0"/>
          <a:chOff x="0" y="0"/>
          <a:chExt cx="0" cy="0"/>
        </a:xfrm>
      </p:grpSpPr>
      <p:sp>
        <p:nvSpPr>
          <p:cNvPr id="2437" name="Google Shape;2437;p231"/>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TRANSAKSJONER</a:t>
            </a:r>
            <a:endParaRPr/>
          </a:p>
        </p:txBody>
      </p:sp>
      <p:sp>
        <p:nvSpPr>
          <p:cNvPr id="2438" name="Google Shape;2438;p231"/>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Atomic – kjør alt eller ingenting</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0"/>
              </a:spcBef>
              <a:spcAft>
                <a:spcPts val="0"/>
              </a:spcAft>
              <a:buClr>
                <a:srgbClr val="FFFFFF"/>
              </a:buClr>
              <a:buSzPts val="1600"/>
              <a:buChar char="▶"/>
            </a:pPr>
            <a:r>
              <a:rPr lang="no-NO">
                <a:solidFill>
                  <a:srgbClr val="FFFFFF"/>
                </a:solidFill>
              </a:rPr>
              <a:t>Transaksjoner som failer, må angre de tingene som ble gjort</a:t>
            </a:r>
            <a:endParaRPr>
              <a:solidFill>
                <a:srgbClr val="FFFFFF"/>
              </a:solidFill>
            </a:endParaRPr>
          </a:p>
          <a:p>
            <a:pPr indent="-285750" lvl="0" marL="285750" marR="0" rtl="0" algn="l">
              <a:spcBef>
                <a:spcPts val="600"/>
              </a:spcBef>
              <a:spcAft>
                <a:spcPts val="0"/>
              </a:spcAft>
              <a:buClr>
                <a:srgbClr val="FFFFFF"/>
              </a:buClr>
              <a:buSzPts val="1600"/>
              <a:buFont typeface="Noto Sans Symbols"/>
              <a:buChar char="▶"/>
            </a:pPr>
            <a:r>
              <a:rPr lang="no-NO">
                <a:solidFill>
                  <a:srgbClr val="FFFFFF"/>
                </a:solidFill>
              </a:rPr>
              <a:t>Consistency</a:t>
            </a:r>
            <a:r>
              <a:rPr b="0" i="0" lang="no-NO" sz="2000" u="none" cap="none" strike="noStrike">
                <a:solidFill>
                  <a:srgbClr val="FFFFFF"/>
                </a:solidFill>
                <a:latin typeface="Century Gothic"/>
                <a:ea typeface="Century Gothic"/>
                <a:cs typeface="Century Gothic"/>
                <a:sym typeface="Century Gothic"/>
              </a:rPr>
              <a:t> – Må følge regler for databasen - (</a:t>
            </a:r>
            <a:r>
              <a:rPr lang="no-NO">
                <a:solidFill>
                  <a:srgbClr val="FFFFFF"/>
                </a:solidFill>
              </a:rPr>
              <a:t>Kolonner som skal være tall må være tall)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Isolation – Må være konfliktserialiserbar</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600"/>
              <a:buChar char="▶"/>
            </a:pPr>
            <a:r>
              <a:rPr lang="no-NO">
                <a:solidFill>
                  <a:srgbClr val="FFFFFF"/>
                </a:solidFill>
              </a:rPr>
              <a:t>Skal ikke avhenge av andre transaksjoners “Race Condition”</a:t>
            </a:r>
            <a:endParaRPr>
              <a:solidFill>
                <a:srgbClr val="FFFFFF"/>
              </a:solidFill>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Durability – Når en transaksjon har commitet, så blir databasen værende i den tilstanden. </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600"/>
              <a:buChar char="▶"/>
            </a:pPr>
            <a:r>
              <a:rPr lang="no-NO">
                <a:solidFill>
                  <a:srgbClr val="FFFFFF"/>
                </a:solidFill>
              </a:rPr>
              <a:t>Sikres ved bruk av logger og recovery-egenskaper. </a:t>
            </a:r>
            <a:endParaRPr>
              <a:solidFill>
                <a:srgbClr val="FFFFFF"/>
              </a:solidFill>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Unngå: Dirty Read, Unrepeatable read, Lost Update</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600"/>
              <a:buChar char="▶"/>
            </a:pPr>
            <a:r>
              <a:rPr lang="no-NO">
                <a:solidFill>
                  <a:srgbClr val="FFFFFF"/>
                </a:solidFill>
              </a:rPr>
              <a:t>Huskeregel: LUDRUR</a:t>
            </a:r>
            <a:endParaRPr>
              <a:solidFill>
                <a:srgbClr val="FFFFFF"/>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2" name="Shape 2442"/>
        <p:cNvGrpSpPr/>
        <p:nvPr/>
      </p:nvGrpSpPr>
      <p:grpSpPr>
        <a:xfrm>
          <a:off x="0" y="0"/>
          <a:ext cx="0" cy="0"/>
          <a:chOff x="0" y="0"/>
          <a:chExt cx="0" cy="0"/>
        </a:xfrm>
      </p:grpSpPr>
      <p:sp>
        <p:nvSpPr>
          <p:cNvPr id="2443" name="Google Shape;2443;p232"/>
          <p:cNvSpPr txBox="1"/>
          <p:nvPr>
            <p:ph type="title"/>
          </p:nvPr>
        </p:nvSpPr>
        <p:spPr>
          <a:xfrm>
            <a:off x="684212" y="4383851"/>
            <a:ext cx="8534400" cy="17139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pic>
        <p:nvPicPr>
          <p:cNvPr id="2444" name="Google Shape;2444;p232" title="cat.webm">
            <a:hlinkClick r:id="rId3"/>
          </p:cNvPr>
          <p:cNvPicPr preferRelativeResize="0"/>
          <p:nvPr/>
        </p:nvPicPr>
        <p:blipFill>
          <a:blip r:embed="rId4">
            <a:alphaModFix/>
          </a:blip>
          <a:stretch>
            <a:fillRect/>
          </a:stretch>
        </p:blipFill>
        <p:spPr>
          <a:xfrm>
            <a:off x="1279075" y="76200"/>
            <a:ext cx="8940800" cy="67056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8" name="Shape 2448"/>
        <p:cNvGrpSpPr/>
        <p:nvPr/>
      </p:nvGrpSpPr>
      <p:grpSpPr>
        <a:xfrm>
          <a:off x="0" y="0"/>
          <a:ext cx="0" cy="0"/>
          <a:chOff x="0" y="0"/>
          <a:chExt cx="0" cy="0"/>
        </a:xfrm>
      </p:grpSpPr>
      <p:sp>
        <p:nvSpPr>
          <p:cNvPr id="2449" name="Google Shape;2449;p233"/>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RECOVERY – FORCE/STEAL</a:t>
            </a:r>
            <a:endParaRPr b="0" i="0" sz="3600" u="none" cap="none" strike="noStrike">
              <a:solidFill>
                <a:srgbClr val="FFFFFF"/>
              </a:solidFill>
              <a:latin typeface="Century Gothic"/>
              <a:ea typeface="Century Gothic"/>
              <a:cs typeface="Century Gothic"/>
              <a:sym typeface="Century Gothic"/>
            </a:endParaRPr>
          </a:p>
        </p:txBody>
      </p:sp>
      <p:sp>
        <p:nvSpPr>
          <p:cNvPr id="2450" name="Google Shape;2450;p233"/>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NO-FORCE: Transaksjoner som har comitted må ikke bli skrevet til disk med en gang. </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0"/>
              </a:spcBef>
              <a:spcAft>
                <a:spcPts val="0"/>
              </a:spcAft>
              <a:buClr>
                <a:srgbClr val="FFFFFF"/>
              </a:buClr>
              <a:buSzPts val="1600"/>
              <a:buChar char="▶"/>
            </a:pPr>
            <a:r>
              <a:rPr lang="no-NO">
                <a:solidFill>
                  <a:srgbClr val="FFFFFF"/>
                </a:solidFill>
              </a:rPr>
              <a:t>Skriver loggen til disk</a:t>
            </a:r>
            <a:endParaRPr>
              <a:solidFill>
                <a:srgbClr val="FFFFFF"/>
              </a:solidFill>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STEAL: Transaksjoner som ikke har comitted kan bli skrevet til disk</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p:txBody>
      </p:sp>
      <p:pic>
        <p:nvPicPr>
          <p:cNvPr id="2451" name="Google Shape;2451;p233"/>
          <p:cNvPicPr preferRelativeResize="0"/>
          <p:nvPr/>
        </p:nvPicPr>
        <p:blipFill rotWithShape="1">
          <a:blip r:embed="rId3">
            <a:alphaModFix/>
          </a:blip>
          <a:srcRect b="0" l="0" r="0" t="0"/>
          <a:stretch/>
        </p:blipFill>
        <p:spPr>
          <a:xfrm>
            <a:off x="1425575" y="3965047"/>
            <a:ext cx="3340100" cy="23876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5" name="Shape 2455"/>
        <p:cNvGrpSpPr/>
        <p:nvPr/>
      </p:nvGrpSpPr>
      <p:grpSpPr>
        <a:xfrm>
          <a:off x="0" y="0"/>
          <a:ext cx="0" cy="0"/>
          <a:chOff x="0" y="0"/>
          <a:chExt cx="0" cy="0"/>
        </a:xfrm>
      </p:grpSpPr>
      <p:sp>
        <p:nvSpPr>
          <p:cNvPr id="2456" name="Google Shape;2456;p234"/>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RECOVERY</a:t>
            </a:r>
            <a:endParaRPr/>
          </a:p>
        </p:txBody>
      </p:sp>
      <p:sp>
        <p:nvSpPr>
          <p:cNvPr id="2457" name="Google Shape;2457;p234"/>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ARIES: No-Force, Steal. Undo/Redo.  (No-Force/Force sikrer Durability)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LSN: Loggsekvens-nummer: I stigende rekkefølge</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PageLSN: LSN til logpost som sist endret en blokk.</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RecLSN: LSN til loggpost som første gang endret denne blokken. </a:t>
            </a:r>
            <a:r>
              <a:rPr b="0" i="0" lang="no-NO" sz="2000" u="none" cap="none" strike="noStrike">
                <a:solidFill>
                  <a:srgbClr val="FFFFFF"/>
                </a:solidFill>
                <a:latin typeface="Century Gothic"/>
                <a:ea typeface="Century Gothic"/>
                <a:cs typeface="Century Gothic"/>
                <a:sym typeface="Century Gothic"/>
              </a:rPr>
              <a:t>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lang="no-NO">
                <a:solidFill>
                  <a:srgbClr val="FFFFFF"/>
                </a:solidFill>
              </a:rPr>
              <a:t>lastLSN: Siste loggpost som gjorde noe med transaksjon.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Aries: Redo-Undo. </a:t>
            </a:r>
            <a:endParaRPr b="0" i="0" sz="2000" u="none" cap="none" strike="noStrike">
              <a:solidFill>
                <a:srgbClr val="FFFFFF"/>
              </a:solidFill>
              <a:latin typeface="Century Gothic"/>
              <a:ea typeface="Century Gothic"/>
              <a:cs typeface="Century Gothic"/>
              <a:sym typeface="Century Gothic"/>
            </a:endParaRPr>
          </a:p>
          <a:p>
            <a:pPr indent="-317500" lvl="1" marL="774700" marR="0" rtl="0" algn="l">
              <a:spcBef>
                <a:spcPts val="600"/>
              </a:spcBef>
              <a:spcAft>
                <a:spcPts val="0"/>
              </a:spcAft>
              <a:buClr>
                <a:srgbClr val="FFFFFF"/>
              </a:buClr>
              <a:buSzPts val="1600"/>
              <a:buChar char="▶"/>
            </a:pPr>
            <a:r>
              <a:rPr lang="no-NO">
                <a:solidFill>
                  <a:srgbClr val="FFFFFF"/>
                </a:solidFill>
              </a:rPr>
              <a:t>Bringer først databasen tilbake til den tilstanden den var i før den krasjet</a:t>
            </a:r>
            <a:endParaRPr>
              <a:solidFill>
                <a:srgbClr val="FFFFFF"/>
              </a:solidFill>
            </a:endParaRPr>
          </a:p>
          <a:p>
            <a:pPr indent="-317500" lvl="1" marL="774700" marR="0" rtl="0" algn="l">
              <a:spcBef>
                <a:spcPts val="600"/>
              </a:spcBef>
              <a:spcAft>
                <a:spcPts val="0"/>
              </a:spcAft>
              <a:buClr>
                <a:srgbClr val="FFFFFF"/>
              </a:buClr>
              <a:buSzPts val="1600"/>
              <a:buChar char="▶"/>
            </a:pPr>
            <a:r>
              <a:rPr lang="no-NO">
                <a:solidFill>
                  <a:srgbClr val="FFFFFF"/>
                </a:solidFill>
              </a:rPr>
              <a:t>Gjør så om på alle transaksjoner som ikke har comittet. </a:t>
            </a:r>
            <a:endParaRPr>
              <a:solidFill>
                <a:srgbClr val="FFFFFF"/>
              </a:solidFill>
            </a:endParaRPr>
          </a:p>
          <a:p>
            <a:pPr indent="-285750" lvl="0" marL="2857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Skriver loggen til disk før den skriver blokken. </a:t>
            </a:r>
            <a:endParaRPr b="0" i="0" sz="2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1" name="Shape 2461"/>
        <p:cNvGrpSpPr/>
        <p:nvPr/>
      </p:nvGrpSpPr>
      <p:grpSpPr>
        <a:xfrm>
          <a:off x="0" y="0"/>
          <a:ext cx="0" cy="0"/>
          <a:chOff x="0" y="0"/>
          <a:chExt cx="0" cy="0"/>
        </a:xfrm>
      </p:grpSpPr>
      <p:sp>
        <p:nvSpPr>
          <p:cNvPr id="2462" name="Google Shape;2462;p235"/>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463" name="Google Shape;2463;p235"/>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464" name="Google Shape;2464;p235"/>
          <p:cNvPicPr preferRelativeResize="0"/>
          <p:nvPr/>
        </p:nvPicPr>
        <p:blipFill rotWithShape="1">
          <a:blip r:embed="rId3">
            <a:alphaModFix/>
          </a:blip>
          <a:srcRect b="0" l="0" r="0" t="0"/>
          <a:stretch/>
        </p:blipFill>
        <p:spPr>
          <a:xfrm>
            <a:off x="165100" y="192380"/>
            <a:ext cx="11870454" cy="59055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8" name="Shape 2468"/>
        <p:cNvGrpSpPr/>
        <p:nvPr/>
      </p:nvGrpSpPr>
      <p:grpSpPr>
        <a:xfrm>
          <a:off x="0" y="0"/>
          <a:ext cx="0" cy="0"/>
          <a:chOff x="0" y="0"/>
          <a:chExt cx="0" cy="0"/>
        </a:xfrm>
      </p:grpSpPr>
      <p:sp>
        <p:nvSpPr>
          <p:cNvPr id="2469" name="Google Shape;2469;p236"/>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RECOVERY</a:t>
            </a:r>
            <a:endParaRPr/>
          </a:p>
        </p:txBody>
      </p:sp>
      <p:sp>
        <p:nvSpPr>
          <p:cNvPr id="2470" name="Google Shape;2470;p236"/>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Noto Sans Symbols"/>
              <a:buNone/>
            </a:pPr>
            <a:r>
              <a:rPr b="0" i="0" lang="no-NO" sz="1800" u="none" cap="none" strike="noStrike">
                <a:solidFill>
                  <a:srgbClr val="FFFFFF"/>
                </a:solidFill>
                <a:latin typeface="Century Gothic"/>
                <a:ea typeface="Century Gothic"/>
                <a:cs typeface="Century Gothic"/>
                <a:sym typeface="Century Gothic"/>
              </a:rPr>
              <a:t>Transaction table					Dirty Page Table</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	</a:t>
            </a:r>
            <a:r>
              <a:rPr b="0" i="0" lang="no-NO" sz="1800" u="none" cap="none" strike="noStrike">
                <a:solidFill>
                  <a:srgbClr val="FFFFFF"/>
                </a:solidFill>
                <a:latin typeface="Century Gothic"/>
                <a:ea typeface="Century Gothic"/>
                <a:cs typeface="Century Gothic"/>
                <a:sym typeface="Century Gothic"/>
              </a:rPr>
              <a:t>Tilstand på Disk</a:t>
            </a:r>
            <a:r>
              <a:rPr b="0" i="0" lang="no-NO" sz="2000" u="none" cap="none" strike="noStrike">
                <a:solidFill>
                  <a:srgbClr val="FFFFFF"/>
                </a:solidFill>
                <a:latin typeface="Century Gothic"/>
                <a:ea typeface="Century Gothic"/>
                <a:cs typeface="Century Gothic"/>
                <a:sym typeface="Century Gothic"/>
              </a:rPr>
              <a:t>	</a:t>
            </a:r>
            <a:endParaRPr b="0" i="0" sz="2000" u="none" cap="none" strike="noStrike">
              <a:solidFill>
                <a:srgbClr val="FFFFFF"/>
              </a:solidFill>
              <a:latin typeface="Century Gothic"/>
              <a:ea typeface="Century Gothic"/>
              <a:cs typeface="Century Gothic"/>
              <a:sym typeface="Century Gothic"/>
            </a:endParaRPr>
          </a:p>
        </p:txBody>
      </p:sp>
      <p:graphicFrame>
        <p:nvGraphicFramePr>
          <p:cNvPr id="2471" name="Google Shape;2471;p236"/>
          <p:cNvGraphicFramePr/>
          <p:nvPr/>
        </p:nvGraphicFramePr>
        <p:xfrm>
          <a:off x="498473" y="3094566"/>
          <a:ext cx="3000000" cy="3000000"/>
        </p:xfrm>
        <a:graphic>
          <a:graphicData uri="http://schemas.openxmlformats.org/drawingml/2006/table">
            <a:tbl>
              <a:tblPr bandRow="1" firstRow="1">
                <a:noFill/>
                <a:tableStyleId>{906CD106-9F42-4B0F-B9EC-3C1E958D2C3D}</a:tableStyleId>
              </a:tblPr>
              <a:tblGrid>
                <a:gridCol w="1077925"/>
                <a:gridCol w="1077925"/>
              </a:tblGrid>
              <a:tr h="370850">
                <a:tc>
                  <a:txBody>
                    <a:bodyPr>
                      <a:noAutofit/>
                    </a:bodyPr>
                    <a:lstStyle/>
                    <a:p>
                      <a:pPr indent="0" lvl="0" marL="0" marR="0" rtl="0" algn="r">
                        <a:spcBef>
                          <a:spcPts val="0"/>
                        </a:spcBef>
                        <a:spcAft>
                          <a:spcPts val="0"/>
                        </a:spcAft>
                        <a:buNone/>
                      </a:pPr>
                      <a:r>
                        <a:rPr lang="no-NO" sz="1800"/>
                        <a:t>Transaction-ID</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1</a:t>
                      </a:r>
                      <a:endParaRPr sz="1800"/>
                    </a:p>
                  </a:txBody>
                  <a:tcPr marT="45725" marB="45725" marR="91450" marL="91450"/>
                </a:tc>
                <a:tc>
                  <a:txBody>
                    <a:bodyPr>
                      <a:noAutofit/>
                    </a:bodyPr>
                    <a:lstStyle/>
                    <a:p>
                      <a:pPr indent="0" lvl="0" marL="0" marR="0" rtl="0" algn="r">
                        <a:spcBef>
                          <a:spcPts val="0"/>
                        </a:spcBef>
                        <a:spcAft>
                          <a:spcPts val="0"/>
                        </a:spcAft>
                        <a:buNone/>
                      </a:pPr>
                      <a:r>
                        <a:rPr lang="no-NO" sz="1800"/>
                        <a:t>8</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2</a:t>
                      </a:r>
                      <a:endParaRPr sz="1800"/>
                    </a:p>
                  </a:txBody>
                  <a:tcPr marT="45725" marB="45725" marR="91450" marL="91450"/>
                </a:tc>
                <a:tc>
                  <a:txBody>
                    <a:bodyPr>
                      <a:noAutofit/>
                    </a:bodyPr>
                    <a:lstStyle/>
                    <a:p>
                      <a:pPr indent="0" lvl="0" marL="0" marR="0" rtl="0" algn="r">
                        <a:spcBef>
                          <a:spcPts val="0"/>
                        </a:spcBef>
                        <a:spcAft>
                          <a:spcPts val="0"/>
                        </a:spcAft>
                        <a:buNone/>
                      </a:pPr>
                      <a:r>
                        <a:rPr lang="no-NO" sz="1800"/>
                        <a:t>10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3</a:t>
                      </a:r>
                      <a:endParaRPr sz="1800"/>
                    </a:p>
                  </a:txBody>
                  <a:tcPr marT="45725" marB="45725" marR="91450" marL="91450"/>
                </a:tc>
                <a:tc>
                  <a:txBody>
                    <a:bodyPr>
                      <a:noAutofit/>
                    </a:bodyPr>
                    <a:lstStyle/>
                    <a:p>
                      <a:pPr indent="0" lvl="0" marL="0" marR="0" rtl="0" algn="r">
                        <a:spcBef>
                          <a:spcPts val="0"/>
                        </a:spcBef>
                        <a:spcAft>
                          <a:spcPts val="0"/>
                        </a:spcAft>
                        <a:buNone/>
                      </a:pPr>
                      <a:r>
                        <a:rPr lang="no-NO" sz="1800"/>
                        <a:t>12</a:t>
                      </a:r>
                      <a:endParaRPr sz="1800"/>
                    </a:p>
                  </a:txBody>
                  <a:tcPr marT="45725" marB="45725" marR="91450" marL="91450"/>
                </a:tc>
              </a:tr>
            </a:tbl>
          </a:graphicData>
        </a:graphic>
      </p:graphicFrame>
      <p:graphicFrame>
        <p:nvGraphicFramePr>
          <p:cNvPr id="2472" name="Google Shape;2472;p236"/>
          <p:cNvGraphicFramePr/>
          <p:nvPr/>
        </p:nvGraphicFramePr>
        <p:xfrm>
          <a:off x="6686552" y="2980266"/>
          <a:ext cx="3000000" cy="3000000"/>
        </p:xfrm>
        <a:graphic>
          <a:graphicData uri="http://schemas.openxmlformats.org/drawingml/2006/table">
            <a:tbl>
              <a:tblPr bandRow="1" firstRow="1">
                <a:noFill/>
                <a:tableStyleId>{906CD106-9F42-4B0F-B9EC-3C1E958D2C3D}</a:tableStyleId>
              </a:tblPr>
              <a:tblGrid>
                <a:gridCol w="1416050"/>
                <a:gridCol w="1416050"/>
              </a:tblGrid>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a:t>
                      </a:r>
                      <a:endParaRPr sz="1800"/>
                    </a:p>
                  </a:txBody>
                  <a:tcPr marT="45725" marB="45725" marR="91450" marL="91450"/>
                </a:tc>
              </a:tr>
            </a:tbl>
          </a:graphicData>
        </a:graphic>
      </p:graphicFrame>
      <p:graphicFrame>
        <p:nvGraphicFramePr>
          <p:cNvPr id="2473" name="Google Shape;2473;p236"/>
          <p:cNvGraphicFramePr/>
          <p:nvPr/>
        </p:nvGraphicFramePr>
        <p:xfrm>
          <a:off x="3752852" y="5218961"/>
          <a:ext cx="3000000" cy="3000000"/>
        </p:xfrm>
        <a:graphic>
          <a:graphicData uri="http://schemas.openxmlformats.org/drawingml/2006/table">
            <a:tbl>
              <a:tblPr bandRow="1" firstRow="1">
                <a:noFill/>
                <a:tableStyleId>{906CD106-9F42-4B0F-B9EC-3C1E958D2C3D}</a:tableStyleId>
              </a:tblPr>
              <a:tblGrid>
                <a:gridCol w="1039275"/>
                <a:gridCol w="1302600"/>
                <a:gridCol w="775975"/>
              </a:tblGrid>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pageLSN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a:t>
                      </a:r>
                      <a:endParaRPr sz="1800"/>
                    </a:p>
                  </a:txBody>
                  <a:tcPr marT="45725" marB="45725" marR="91450" marL="91450"/>
                </a:tc>
                <a:tc>
                  <a:txBody>
                    <a:bodyPr>
                      <a:noAutofit/>
                    </a:bodyPr>
                    <a:lstStyle/>
                    <a:p>
                      <a:pPr indent="0" lvl="0" marL="0" marR="0" rtl="0" algn="r">
                        <a:spcBef>
                          <a:spcPts val="0"/>
                        </a:spcBef>
                        <a:spcAft>
                          <a:spcPts val="0"/>
                        </a:spcAft>
                        <a:buNone/>
                      </a:pPr>
                      <a:r>
                        <a:rPr lang="no-NO" sz="1800"/>
                        <a:t>12</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a:t>
                      </a:r>
                      <a:endParaRPr sz="1800"/>
                    </a:p>
                  </a:txBody>
                  <a:tcPr marT="45725" marB="45725" marR="91450" marL="91450"/>
                </a:tc>
                <a:tc>
                  <a:txBody>
                    <a:bodyPr>
                      <a:noAutofit/>
                    </a:bodyPr>
                    <a:lstStyle/>
                    <a:p>
                      <a:pPr indent="0" lvl="0" marL="0" marR="0" rtl="0" algn="r">
                        <a:spcBef>
                          <a:spcPts val="0"/>
                        </a:spcBef>
                        <a:spcAft>
                          <a:spcPts val="0"/>
                        </a:spcAft>
                        <a:buNone/>
                      </a:pPr>
                      <a:r>
                        <a:rPr lang="no-NO" sz="1800"/>
                        <a:t>14</a:t>
                      </a:r>
                      <a:endParaRPr sz="1800"/>
                    </a:p>
                  </a:txBody>
                  <a:tcPr marT="45725" marB="45725" marR="91450" marL="91450"/>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7" name="Shape 2477"/>
        <p:cNvGrpSpPr/>
        <p:nvPr/>
      </p:nvGrpSpPr>
      <p:grpSpPr>
        <a:xfrm>
          <a:off x="0" y="0"/>
          <a:ext cx="0" cy="0"/>
          <a:chOff x="0" y="0"/>
          <a:chExt cx="0" cy="0"/>
        </a:xfrm>
      </p:grpSpPr>
      <p:sp>
        <p:nvSpPr>
          <p:cNvPr id="2478" name="Google Shape;2478;p237"/>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479" name="Google Shape;2479;p237"/>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285750" lvl="1" marL="7429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Når trenger en ikke Redo: </a:t>
            </a:r>
            <a:endParaRPr/>
          </a:p>
          <a:p>
            <a:pPr indent="-285750" lvl="2" marL="12001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PageID ikke er I Dirty Page Table. </a:t>
            </a:r>
            <a:endParaRPr/>
          </a:p>
          <a:p>
            <a:pPr indent="-285750" lvl="2" marL="12001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Loggpostens LSN er mindre enn DPT RecoveryLSN (første I DPT) </a:t>
            </a:r>
            <a:endParaRPr/>
          </a:p>
          <a:p>
            <a:pPr indent="-285750" lvl="2" marL="1200150" marR="0" rtl="0" algn="l">
              <a:spcBef>
                <a:spcPts val="60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Loggpostens LSN er mindre eller lik blokkas pageLSN</a:t>
            </a:r>
            <a:endParaRPr b="0" i="0" sz="2000" u="none" cap="none" strike="noStrike">
              <a:solidFill>
                <a:srgbClr val="FFFFFF"/>
              </a:solidFill>
              <a:latin typeface="Century Gothic"/>
              <a:ea typeface="Century Gothic"/>
              <a:cs typeface="Century Gothic"/>
              <a:sym typeface="Century Gothic"/>
            </a:endParaRPr>
          </a:p>
          <a:p>
            <a:pPr indent="-285750" lvl="1" marL="703263"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Hva gjør en undo på: </a:t>
            </a:r>
            <a:endParaRPr/>
          </a:p>
          <a:p>
            <a:pPr indent="-285750" lvl="2" marL="1200150" marR="0" rtl="0" algn="l">
              <a:spcBef>
                <a:spcPts val="600"/>
              </a:spcBef>
              <a:spcAft>
                <a:spcPts val="0"/>
              </a:spcAft>
              <a:buClr>
                <a:srgbClr val="FFFFFF"/>
              </a:buClr>
              <a:buSzPts val="1440"/>
              <a:buFont typeface="Noto Sans Symbols"/>
              <a:buChar char="▶"/>
            </a:pPr>
            <a:r>
              <a:rPr b="0" i="0" lang="no-NO" sz="1800" u="none" cap="none" strike="noStrike">
                <a:solidFill>
                  <a:srgbClr val="FFFFFF"/>
                </a:solidFill>
                <a:latin typeface="Century Gothic"/>
                <a:ea typeface="Century Gothic"/>
                <a:cs typeface="Century Gothic"/>
                <a:sym typeface="Century Gothic"/>
              </a:rPr>
              <a:t>Alle write operasjoner fra transaksjoner som ikke er commited. </a:t>
            </a:r>
            <a:endParaRPr b="0" i="0" sz="2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811212" y="309032"/>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RELASJONSALGEBRA</a:t>
            </a:r>
            <a:endParaRPr/>
          </a:p>
        </p:txBody>
      </p:sp>
      <p:sp>
        <p:nvSpPr>
          <p:cNvPr id="237" name="Google Shape;237;p40"/>
          <p:cNvSpPr txBox="1"/>
          <p:nvPr>
            <p:ph idx="1" type="body"/>
          </p:nvPr>
        </p:nvSpPr>
        <p:spPr>
          <a:xfrm>
            <a:off x="811212" y="2159000"/>
            <a:ext cx="8534401" cy="3615267"/>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FFFF"/>
              </a:buClr>
              <a:buSzPts val="1800"/>
              <a:buFont typeface="Noto Sans Symbols"/>
              <a:buNone/>
            </a:pPr>
            <a:r>
              <a:rPr b="0" i="0" lang="no-NO" sz="1800" u="none" cap="none" strike="noStrike">
                <a:solidFill>
                  <a:srgbClr val="FFFFFF"/>
                </a:solidFill>
                <a:latin typeface="Century Gothic"/>
                <a:ea typeface="Century Gothic"/>
                <a:cs typeface="Century Gothic"/>
                <a:sym typeface="Century Gothic"/>
              </a:rPr>
              <a:t>Viktige operasjoner: </a:t>
            </a:r>
            <a:endParaRPr/>
          </a:p>
          <a:p>
            <a:pPr indent="0" lvl="0" marL="0" marR="0" rtl="0" algn="l">
              <a:lnSpc>
                <a:spcPct val="9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1800"/>
              <a:buFont typeface="Noto Sans Symbols"/>
              <a:buNone/>
            </a:pPr>
            <a:r>
              <a:rPr b="0" i="0" lang="no-NO" sz="1800" u="none" cap="none" strike="noStrike">
                <a:solidFill>
                  <a:srgbClr val="FFFFFF"/>
                </a:solidFill>
                <a:latin typeface="Century Gothic"/>
                <a:ea typeface="Century Gothic"/>
                <a:cs typeface="Century Gothic"/>
                <a:sym typeface="Century Gothic"/>
              </a:rPr>
              <a:t>Selection</a:t>
            </a:r>
            <a:endParaRPr/>
          </a:p>
          <a:p>
            <a:pPr indent="0" lvl="0" marL="0" marR="0" rtl="0" algn="l">
              <a:lnSpc>
                <a:spcPct val="9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1800"/>
              <a:buFont typeface="Noto Sans Symbols"/>
              <a:buNone/>
            </a:pPr>
            <a:r>
              <a:rPr b="0" i="0" lang="no-NO" sz="1800" u="none" cap="none" strike="noStrike">
                <a:solidFill>
                  <a:srgbClr val="FFFFFF"/>
                </a:solidFill>
                <a:latin typeface="Century Gothic"/>
                <a:ea typeface="Century Gothic"/>
                <a:cs typeface="Century Gothic"/>
                <a:sym typeface="Century Gothic"/>
              </a:rPr>
              <a:t>Projection</a:t>
            </a:r>
            <a:endParaRPr/>
          </a:p>
          <a:p>
            <a:pPr indent="0" lvl="0" marL="0" marR="0" rtl="0" algn="l">
              <a:lnSpc>
                <a:spcPct val="9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1800"/>
              <a:buFont typeface="Noto Sans Symbols"/>
              <a:buNone/>
            </a:pPr>
            <a:r>
              <a:rPr b="0" i="0" lang="no-NO" sz="1800" u="none" cap="none" strike="noStrike">
                <a:solidFill>
                  <a:srgbClr val="FFFFFF"/>
                </a:solidFill>
                <a:latin typeface="Century Gothic"/>
                <a:ea typeface="Century Gothic"/>
                <a:cs typeface="Century Gothic"/>
                <a:sym typeface="Century Gothic"/>
              </a:rPr>
              <a:t>Join</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1800"/>
              <a:buFont typeface="Noto Sans Symbols"/>
              <a:buNone/>
            </a:pPr>
            <a:r>
              <a:t/>
            </a:r>
            <a:endParaRPr sz="1800">
              <a:solidFill>
                <a:srgbClr val="FFFFFF"/>
              </a:solidFill>
            </a:endParaRPr>
          </a:p>
          <a:p>
            <a:pPr indent="0" lvl="0" marL="0" marR="0" rtl="0" algn="l">
              <a:lnSpc>
                <a:spcPct val="90000"/>
              </a:lnSpc>
              <a:spcBef>
                <a:spcPts val="0"/>
              </a:spcBef>
              <a:spcAft>
                <a:spcPts val="0"/>
              </a:spcAft>
              <a:buClr>
                <a:srgbClr val="FFFFFF"/>
              </a:buClr>
              <a:buSzPts val="1800"/>
              <a:buFont typeface="Noto Sans Symbols"/>
              <a:buNone/>
            </a:pPr>
            <a:r>
              <a:t/>
            </a:r>
            <a:endParaRPr sz="1800">
              <a:solidFill>
                <a:srgbClr val="FFFFFF"/>
              </a:solidFill>
            </a:endParaRPr>
          </a:p>
          <a:p>
            <a:pPr indent="0" lvl="0" marL="0" marR="0" rtl="0" algn="l">
              <a:lnSpc>
                <a:spcPct val="90000"/>
              </a:lnSpc>
              <a:spcBef>
                <a:spcPts val="0"/>
              </a:spcBef>
              <a:spcAft>
                <a:spcPts val="0"/>
              </a:spcAft>
              <a:buClr>
                <a:srgbClr val="FFFFFF"/>
              </a:buClr>
              <a:buSzPts val="1800"/>
              <a:buFont typeface="Noto Sans Symbols"/>
              <a:buNone/>
            </a:pPr>
            <a:r>
              <a:rPr lang="no-NO" sz="1800">
                <a:solidFill>
                  <a:srgbClr val="FFFFFF"/>
                </a:solidFill>
              </a:rPr>
              <a:t>Naturlig join</a:t>
            </a:r>
            <a:endParaRPr sz="1800">
              <a:solidFill>
                <a:srgbClr val="FFFFFF"/>
              </a:solidFill>
            </a:endParaRPr>
          </a:p>
          <a:p>
            <a:pPr indent="0" lvl="0" marL="0" marR="0" rtl="0" algn="l">
              <a:lnSpc>
                <a:spcPct val="9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p:txBody>
      </p:sp>
      <p:pic>
        <p:nvPicPr>
          <p:cNvPr id="238" name="Google Shape;238;p40"/>
          <p:cNvPicPr preferRelativeResize="0"/>
          <p:nvPr/>
        </p:nvPicPr>
        <p:blipFill rotWithShape="1">
          <a:blip r:embed="rId3">
            <a:alphaModFix/>
          </a:blip>
          <a:srcRect b="0" l="0" r="0" t="0"/>
          <a:stretch/>
        </p:blipFill>
        <p:spPr>
          <a:xfrm>
            <a:off x="2371812" y="2414000"/>
            <a:ext cx="787623" cy="439757"/>
          </a:xfrm>
          <a:prstGeom prst="rect">
            <a:avLst/>
          </a:prstGeom>
          <a:noFill/>
          <a:ln>
            <a:noFill/>
          </a:ln>
        </p:spPr>
      </p:pic>
      <p:pic>
        <p:nvPicPr>
          <p:cNvPr id="239" name="Google Shape;239;p40"/>
          <p:cNvPicPr preferRelativeResize="0"/>
          <p:nvPr/>
        </p:nvPicPr>
        <p:blipFill rotWithShape="1">
          <a:blip r:embed="rId4">
            <a:alphaModFix/>
          </a:blip>
          <a:srcRect b="0" l="0" r="0" t="0"/>
          <a:stretch/>
        </p:blipFill>
        <p:spPr>
          <a:xfrm>
            <a:off x="2383013" y="3606180"/>
            <a:ext cx="765177" cy="439757"/>
          </a:xfrm>
          <a:prstGeom prst="rect">
            <a:avLst/>
          </a:prstGeom>
          <a:noFill/>
          <a:ln>
            <a:noFill/>
          </a:ln>
        </p:spPr>
      </p:pic>
      <p:pic>
        <p:nvPicPr>
          <p:cNvPr id="240" name="Google Shape;240;p40"/>
          <p:cNvPicPr preferRelativeResize="0"/>
          <p:nvPr/>
        </p:nvPicPr>
        <p:blipFill rotWithShape="1">
          <a:blip r:embed="rId5">
            <a:alphaModFix/>
          </a:blip>
          <a:srcRect b="0" l="0" r="0" t="0"/>
          <a:stretch/>
        </p:blipFill>
        <p:spPr>
          <a:xfrm>
            <a:off x="2280722" y="4449645"/>
            <a:ext cx="969776" cy="531813"/>
          </a:xfrm>
          <a:prstGeom prst="rect">
            <a:avLst/>
          </a:prstGeom>
          <a:noFill/>
          <a:ln>
            <a:noFill/>
          </a:ln>
        </p:spPr>
      </p:pic>
      <p:pic>
        <p:nvPicPr>
          <p:cNvPr id="241" name="Google Shape;241;p40"/>
          <p:cNvPicPr preferRelativeResize="0"/>
          <p:nvPr/>
        </p:nvPicPr>
        <p:blipFill rotWithShape="1">
          <a:blip r:embed="rId6">
            <a:alphaModFix/>
          </a:blip>
          <a:srcRect b="0" l="0" r="0" t="0"/>
          <a:stretch/>
        </p:blipFill>
        <p:spPr>
          <a:xfrm>
            <a:off x="7535471" y="3560161"/>
            <a:ext cx="1107944" cy="531813"/>
          </a:xfrm>
          <a:prstGeom prst="rect">
            <a:avLst/>
          </a:prstGeom>
          <a:noFill/>
          <a:ln>
            <a:noFill/>
          </a:ln>
        </p:spPr>
      </p:pic>
      <p:pic>
        <p:nvPicPr>
          <p:cNvPr id="242" name="Google Shape;242;p40"/>
          <p:cNvPicPr preferRelativeResize="0"/>
          <p:nvPr/>
        </p:nvPicPr>
        <p:blipFill rotWithShape="1">
          <a:blip r:embed="rId7">
            <a:alphaModFix/>
          </a:blip>
          <a:srcRect b="0" l="0" r="0" t="0"/>
          <a:stretch/>
        </p:blipFill>
        <p:spPr>
          <a:xfrm>
            <a:off x="7572209" y="2556861"/>
            <a:ext cx="910653" cy="491139"/>
          </a:xfrm>
          <a:prstGeom prst="rect">
            <a:avLst/>
          </a:prstGeom>
          <a:noFill/>
          <a:ln>
            <a:noFill/>
          </a:ln>
        </p:spPr>
      </p:pic>
      <p:pic>
        <p:nvPicPr>
          <p:cNvPr id="243" name="Google Shape;243;p40"/>
          <p:cNvPicPr preferRelativeResize="0"/>
          <p:nvPr/>
        </p:nvPicPr>
        <p:blipFill rotWithShape="1">
          <a:blip r:embed="rId8">
            <a:alphaModFix/>
          </a:blip>
          <a:srcRect b="0" l="0" r="0" t="0"/>
          <a:stretch/>
        </p:blipFill>
        <p:spPr>
          <a:xfrm>
            <a:off x="7566455" y="4604135"/>
            <a:ext cx="969776" cy="581866"/>
          </a:xfrm>
          <a:prstGeom prst="rect">
            <a:avLst/>
          </a:prstGeom>
          <a:noFill/>
          <a:ln>
            <a:noFill/>
          </a:ln>
        </p:spPr>
      </p:pic>
      <p:sp>
        <p:nvSpPr>
          <p:cNvPr id="244" name="Google Shape;244;p40"/>
          <p:cNvSpPr/>
          <p:nvPr/>
        </p:nvSpPr>
        <p:spPr>
          <a:xfrm>
            <a:off x="5316185" y="2710708"/>
            <a:ext cx="2762906" cy="2382521"/>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None/>
            </a:pPr>
            <a:r>
              <a:rPr b="0" i="0" lang="no-NO" sz="1800" u="none" cap="none" strike="noStrike">
                <a:solidFill>
                  <a:srgbClr val="FFFFFF"/>
                </a:solidFill>
                <a:latin typeface="Century Gothic"/>
                <a:ea typeface="Century Gothic"/>
                <a:cs typeface="Century Gothic"/>
                <a:sym typeface="Century Gothic"/>
              </a:rPr>
              <a:t>Set Difference</a:t>
            </a:r>
            <a:endParaRPr/>
          </a:p>
          <a:p>
            <a:pPr indent="0" lvl="0" marL="0" marR="0" rtl="0" algn="l">
              <a:lnSpc>
                <a:spcPct val="90000"/>
              </a:lnSpc>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b="0" i="0" lang="no-NO" sz="1800" u="none" cap="none" strike="noStrike">
                <a:solidFill>
                  <a:srgbClr val="FFFFFF"/>
                </a:solidFill>
                <a:latin typeface="Century Gothic"/>
                <a:ea typeface="Century Gothic"/>
                <a:cs typeface="Century Gothic"/>
                <a:sym typeface="Century Gothic"/>
              </a:rPr>
              <a:t>Cartesian Product</a:t>
            </a:r>
            <a:endParaRPr/>
          </a:p>
          <a:p>
            <a:pPr indent="0" lvl="0" marL="0" marR="0" rtl="0" algn="l">
              <a:lnSpc>
                <a:spcPct val="90000"/>
              </a:lnSpc>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b="0" i="0" lang="no-NO" sz="1800" u="none" cap="none" strike="noStrike">
                <a:solidFill>
                  <a:srgbClr val="FFFFFF"/>
                </a:solidFill>
                <a:latin typeface="Century Gothic"/>
                <a:ea typeface="Century Gothic"/>
                <a:cs typeface="Century Gothic"/>
                <a:sym typeface="Century Gothic"/>
              </a:rPr>
              <a:t>Union</a:t>
            </a:r>
            <a:endParaRPr/>
          </a:p>
        </p:txBody>
      </p:sp>
      <p:pic>
        <p:nvPicPr>
          <p:cNvPr id="245" name="Google Shape;245;p40"/>
          <p:cNvPicPr preferRelativeResize="0"/>
          <p:nvPr/>
        </p:nvPicPr>
        <p:blipFill>
          <a:blip r:embed="rId9">
            <a:alphaModFix/>
          </a:blip>
          <a:stretch>
            <a:fillRect/>
          </a:stretch>
        </p:blipFill>
        <p:spPr>
          <a:xfrm>
            <a:off x="2310286" y="5250800"/>
            <a:ext cx="910650" cy="685004"/>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3" name="Shape 2483"/>
        <p:cNvGrpSpPr/>
        <p:nvPr/>
      </p:nvGrpSpPr>
      <p:grpSpPr>
        <a:xfrm>
          <a:off x="0" y="0"/>
          <a:ext cx="0" cy="0"/>
          <a:chOff x="0" y="0"/>
          <a:chExt cx="0" cy="0"/>
        </a:xfrm>
      </p:grpSpPr>
      <p:sp>
        <p:nvSpPr>
          <p:cNvPr id="2484" name="Google Shape;2484;p238"/>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EKSAMEN JUNI 2017</a:t>
            </a:r>
            <a:endParaRPr b="0" i="0" sz="3600" u="none" cap="none" strike="noStrike">
              <a:solidFill>
                <a:srgbClr val="FFFFFF"/>
              </a:solidFill>
              <a:latin typeface="Century Gothic"/>
              <a:ea typeface="Century Gothic"/>
              <a:cs typeface="Century Gothic"/>
              <a:sym typeface="Century Gothic"/>
            </a:endParaRPr>
          </a:p>
        </p:txBody>
      </p:sp>
      <p:sp>
        <p:nvSpPr>
          <p:cNvPr id="2485" name="Google Shape;2485;p238"/>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486" name="Google Shape;2486;p238"/>
          <p:cNvPicPr preferRelativeResize="0"/>
          <p:nvPr/>
        </p:nvPicPr>
        <p:blipFill rotWithShape="1">
          <a:blip r:embed="rId3">
            <a:alphaModFix/>
          </a:blip>
          <a:srcRect b="0" l="0" r="0" t="0"/>
          <a:stretch/>
        </p:blipFill>
        <p:spPr>
          <a:xfrm>
            <a:off x="5322608" y="0"/>
            <a:ext cx="6869392" cy="68580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239"/>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492" name="Google Shape;2492;p239"/>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493" name="Google Shape;2493;p239"/>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494" name="Google Shape;2494;p239"/>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graphicFrame>
        <p:nvGraphicFramePr>
          <p:cNvPr id="2495" name="Google Shape;2495;p239"/>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496" name="Google Shape;2496;p239"/>
          <p:cNvSpPr txBox="1"/>
          <p:nvPr/>
        </p:nvSpPr>
        <p:spPr>
          <a:xfrm>
            <a:off x="2808901" y="5993744"/>
            <a:ext cx="459837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REDO? </a:t>
            </a:r>
            <a:endParaRPr b="0" i="0" sz="3000" u="none" cap="none" strike="noStrike">
              <a:solidFill>
                <a:srgbClr val="000000"/>
              </a:solidFill>
              <a:latin typeface="Century Gothic"/>
              <a:ea typeface="Century Gothic"/>
              <a:cs typeface="Century Gothic"/>
              <a:sym typeface="Century Gothic"/>
            </a:endParaRPr>
          </a:p>
        </p:txBody>
      </p:sp>
      <p:cxnSp>
        <p:nvCxnSpPr>
          <p:cNvPr id="2497" name="Google Shape;2497;p239"/>
          <p:cNvCxnSpPr/>
          <p:nvPr/>
        </p:nvCxnSpPr>
        <p:spPr>
          <a:xfrm rot="10800000">
            <a:off x="2613024" y="1299660"/>
            <a:ext cx="2338388" cy="262440"/>
          </a:xfrm>
          <a:prstGeom prst="straightConnector1">
            <a:avLst/>
          </a:prstGeom>
          <a:noFill/>
          <a:ln cap="rnd" cmpd="sng" w="15875">
            <a:solidFill>
              <a:srgbClr val="054361"/>
            </a:solidFill>
            <a:prstDash val="solid"/>
            <a:bevel/>
            <a:headEnd len="sm" w="sm" type="none"/>
            <a:tailEnd len="med" w="med" type="triangle"/>
          </a:ln>
        </p:spPr>
      </p:cxnSp>
      <p:sp>
        <p:nvSpPr>
          <p:cNvPr id="2498" name="Google Shape;2498;p239"/>
          <p:cNvSpPr txBox="1"/>
          <p:nvPr/>
        </p:nvSpPr>
        <p:spPr>
          <a:xfrm>
            <a:off x="4970461" y="1369274"/>
            <a:ext cx="2201864" cy="32316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Her stopper analysen</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2" name="Shape 2502"/>
        <p:cNvGrpSpPr/>
        <p:nvPr/>
      </p:nvGrpSpPr>
      <p:grpSpPr>
        <a:xfrm>
          <a:off x="0" y="0"/>
          <a:ext cx="0" cy="0"/>
          <a:chOff x="0" y="0"/>
          <a:chExt cx="0" cy="0"/>
        </a:xfrm>
      </p:grpSpPr>
      <p:sp>
        <p:nvSpPr>
          <p:cNvPr id="2503" name="Google Shape;2503;p240"/>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504" name="Google Shape;2504;p240"/>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505" name="Google Shape;2505;p240"/>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506" name="Google Shape;2506;p240"/>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1" lang="no-NO" sz="2400"/>
                        <a:t>106</a:t>
                      </a:r>
                      <a:endParaRPr b="1" sz="24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graphicFrame>
        <p:nvGraphicFramePr>
          <p:cNvPr id="2507" name="Google Shape;2507;p240"/>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508" name="Google Shape;2508;p240"/>
          <p:cNvSpPr txBox="1"/>
          <p:nvPr/>
        </p:nvSpPr>
        <p:spPr>
          <a:xfrm>
            <a:off x="2808901" y="5993744"/>
            <a:ext cx="459837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REDO? </a:t>
            </a:r>
            <a:endParaRPr b="0" i="0" sz="3000" u="none" cap="none" strike="noStrike">
              <a:solidFill>
                <a:srgbClr val="000000"/>
              </a:solidFill>
              <a:latin typeface="Century Gothic"/>
              <a:ea typeface="Century Gothic"/>
              <a:cs typeface="Century Gothic"/>
              <a:sym typeface="Century Gothic"/>
            </a:endParaRPr>
          </a:p>
        </p:txBody>
      </p:sp>
      <p:cxnSp>
        <p:nvCxnSpPr>
          <p:cNvPr id="2509" name="Google Shape;2509;p240"/>
          <p:cNvCxnSpPr/>
          <p:nvPr/>
        </p:nvCxnSpPr>
        <p:spPr>
          <a:xfrm rot="10800000">
            <a:off x="10004424" y="1536700"/>
            <a:ext cx="765176" cy="625875"/>
          </a:xfrm>
          <a:prstGeom prst="straightConnector1">
            <a:avLst/>
          </a:prstGeom>
          <a:noFill/>
          <a:ln cap="rnd" cmpd="sng" w="15875">
            <a:solidFill>
              <a:srgbClr val="054361"/>
            </a:solidFill>
            <a:prstDash val="solid"/>
            <a:bevel/>
            <a:headEnd len="sm" w="sm" type="none"/>
            <a:tailEnd len="med" w="med" type="triangle"/>
          </a:ln>
        </p:spPr>
      </p:cxnSp>
      <p:sp>
        <p:nvSpPr>
          <p:cNvPr id="2510" name="Google Shape;2510;p240"/>
          <p:cNvSpPr txBox="1"/>
          <p:nvPr/>
        </p:nvSpPr>
        <p:spPr>
          <a:xfrm>
            <a:off x="9893300" y="2226172"/>
            <a:ext cx="2019300" cy="7848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Ingen transaksjoner  før dette trenger       redo! </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4" name="Shape 2514"/>
        <p:cNvGrpSpPr/>
        <p:nvPr/>
      </p:nvGrpSpPr>
      <p:grpSpPr>
        <a:xfrm>
          <a:off x="0" y="0"/>
          <a:ext cx="0" cy="0"/>
          <a:chOff x="0" y="0"/>
          <a:chExt cx="0" cy="0"/>
        </a:xfrm>
      </p:grpSpPr>
      <p:sp>
        <p:nvSpPr>
          <p:cNvPr id="2515" name="Google Shape;2515;p241"/>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516" name="Google Shape;2516;p241"/>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517" name="Google Shape;2517;p241"/>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518" name="Google Shape;2518;p241"/>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1" lang="no-NO" sz="2400"/>
                        <a:t>106</a:t>
                      </a:r>
                      <a:endParaRPr b="1" sz="24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sp>
        <p:nvSpPr>
          <p:cNvPr id="2519" name="Google Shape;2519;p241"/>
          <p:cNvSpPr/>
          <p:nvPr/>
        </p:nvSpPr>
        <p:spPr>
          <a:xfrm>
            <a:off x="838200" y="317500"/>
            <a:ext cx="3403600" cy="3086100"/>
          </a:xfrm>
          <a:prstGeom prst="rect">
            <a:avLst/>
          </a:prstGeom>
          <a:solidFill>
            <a:srgbClr val="ACD3FF">
              <a:alpha val="53725"/>
            </a:srgbClr>
          </a:solidFill>
          <a:ln cap="rnd" cmpd="sng" w="15875">
            <a:solidFill>
              <a:srgbClr val="054361">
                <a:alpha val="50980"/>
              </a:srgbClr>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graphicFrame>
        <p:nvGraphicFramePr>
          <p:cNvPr id="2520" name="Google Shape;2520;p241"/>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521" name="Google Shape;2521;p241"/>
          <p:cNvSpPr txBox="1"/>
          <p:nvPr/>
        </p:nvSpPr>
        <p:spPr>
          <a:xfrm>
            <a:off x="2808901" y="5993744"/>
            <a:ext cx="459837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REDO? </a:t>
            </a:r>
            <a:endParaRPr b="0" i="0" sz="3000" u="none" cap="none" strike="noStrike">
              <a:solidFill>
                <a:srgbClr val="000000"/>
              </a:solidFill>
              <a:latin typeface="Century Gothic"/>
              <a:ea typeface="Century Gothic"/>
              <a:cs typeface="Century Gothic"/>
              <a:sym typeface="Century Gothic"/>
            </a:endParaRPr>
          </a:p>
        </p:txBody>
      </p:sp>
      <p:cxnSp>
        <p:nvCxnSpPr>
          <p:cNvPr id="2522" name="Google Shape;2522;p241"/>
          <p:cNvCxnSpPr/>
          <p:nvPr/>
        </p:nvCxnSpPr>
        <p:spPr>
          <a:xfrm rot="10800000">
            <a:off x="10004424" y="1536700"/>
            <a:ext cx="765176" cy="625875"/>
          </a:xfrm>
          <a:prstGeom prst="straightConnector1">
            <a:avLst/>
          </a:prstGeom>
          <a:noFill/>
          <a:ln cap="rnd" cmpd="sng" w="15875">
            <a:solidFill>
              <a:srgbClr val="054361"/>
            </a:solidFill>
            <a:prstDash val="solid"/>
            <a:bevel/>
            <a:headEnd len="sm" w="sm" type="none"/>
            <a:tailEnd len="med" w="med" type="triangle"/>
          </a:ln>
        </p:spPr>
      </p:cxnSp>
      <p:sp>
        <p:nvSpPr>
          <p:cNvPr id="2523" name="Google Shape;2523;p241"/>
          <p:cNvSpPr txBox="1"/>
          <p:nvPr/>
        </p:nvSpPr>
        <p:spPr>
          <a:xfrm>
            <a:off x="9893300" y="2226172"/>
            <a:ext cx="2019300" cy="7848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Ingen transaksjoner  før dette trenger       redo! </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7" name="Shape 2527"/>
        <p:cNvGrpSpPr/>
        <p:nvPr/>
      </p:nvGrpSpPr>
      <p:grpSpPr>
        <a:xfrm>
          <a:off x="0" y="0"/>
          <a:ext cx="0" cy="0"/>
          <a:chOff x="0" y="0"/>
          <a:chExt cx="0" cy="0"/>
        </a:xfrm>
      </p:grpSpPr>
      <p:sp>
        <p:nvSpPr>
          <p:cNvPr id="2528" name="Google Shape;2528;p24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529" name="Google Shape;2529;p242"/>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530" name="Google Shape;2530;p242"/>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531" name="Google Shape;2531;p242"/>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1" lang="no-NO" sz="2400"/>
                        <a:t>106</a:t>
                      </a:r>
                      <a:endParaRPr b="1" sz="24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sp>
        <p:nvSpPr>
          <p:cNvPr id="2532" name="Google Shape;2532;p242"/>
          <p:cNvSpPr/>
          <p:nvPr/>
        </p:nvSpPr>
        <p:spPr>
          <a:xfrm>
            <a:off x="838200" y="317500"/>
            <a:ext cx="3403600" cy="3086100"/>
          </a:xfrm>
          <a:prstGeom prst="rect">
            <a:avLst/>
          </a:prstGeom>
          <a:solidFill>
            <a:srgbClr val="ACD3FF">
              <a:alpha val="53725"/>
            </a:srgbClr>
          </a:solidFill>
          <a:ln cap="rnd" cmpd="sng" w="15875">
            <a:solidFill>
              <a:srgbClr val="054361">
                <a:alpha val="50980"/>
              </a:srgbClr>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graphicFrame>
        <p:nvGraphicFramePr>
          <p:cNvPr id="2533" name="Google Shape;2533;p242"/>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534" name="Google Shape;2534;p242"/>
          <p:cNvSpPr txBox="1"/>
          <p:nvPr/>
        </p:nvSpPr>
        <p:spPr>
          <a:xfrm>
            <a:off x="2808901" y="5993744"/>
            <a:ext cx="459837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REDO? </a:t>
            </a:r>
            <a:endParaRPr b="0" i="0" sz="3000" u="none" cap="none" strike="noStrike">
              <a:solidFill>
                <a:srgbClr val="000000"/>
              </a:solidFill>
              <a:latin typeface="Century Gothic"/>
              <a:ea typeface="Century Gothic"/>
              <a:cs typeface="Century Gothic"/>
              <a:sym typeface="Century Gothic"/>
            </a:endParaRPr>
          </a:p>
        </p:txBody>
      </p:sp>
      <p:cxnSp>
        <p:nvCxnSpPr>
          <p:cNvPr id="2535" name="Google Shape;2535;p242"/>
          <p:cNvCxnSpPr/>
          <p:nvPr/>
        </p:nvCxnSpPr>
        <p:spPr>
          <a:xfrm rot="10800000">
            <a:off x="10004424" y="1536700"/>
            <a:ext cx="765176" cy="625875"/>
          </a:xfrm>
          <a:prstGeom prst="straightConnector1">
            <a:avLst/>
          </a:prstGeom>
          <a:noFill/>
          <a:ln cap="rnd" cmpd="sng" w="15875">
            <a:solidFill>
              <a:srgbClr val="054361"/>
            </a:solidFill>
            <a:prstDash val="solid"/>
            <a:bevel/>
            <a:headEnd len="sm" w="sm" type="none"/>
            <a:tailEnd len="med" w="med" type="triangle"/>
          </a:ln>
        </p:spPr>
      </p:cxnSp>
      <p:sp>
        <p:nvSpPr>
          <p:cNvPr id="2536" name="Google Shape;2536;p242"/>
          <p:cNvSpPr txBox="1"/>
          <p:nvPr/>
        </p:nvSpPr>
        <p:spPr>
          <a:xfrm>
            <a:off x="9893300" y="2226172"/>
            <a:ext cx="2019300" cy="7848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Ingen transaksjoner  før dette trenger       redo! </a:t>
            </a:r>
            <a:endParaRPr b="0" i="0" sz="1500" u="none" cap="none" strike="noStrike">
              <a:solidFill>
                <a:srgbClr val="000000"/>
              </a:solidFill>
              <a:latin typeface="Century Gothic"/>
              <a:ea typeface="Century Gothic"/>
              <a:cs typeface="Century Gothic"/>
              <a:sym typeface="Century Gothic"/>
            </a:endParaRPr>
          </a:p>
        </p:txBody>
      </p:sp>
      <p:cxnSp>
        <p:nvCxnSpPr>
          <p:cNvPr id="2537" name="Google Shape;2537;p242"/>
          <p:cNvCxnSpPr/>
          <p:nvPr/>
        </p:nvCxnSpPr>
        <p:spPr>
          <a:xfrm flipH="1" rot="10800000">
            <a:off x="4279900" y="1536700"/>
            <a:ext cx="3543300" cy="2197100"/>
          </a:xfrm>
          <a:prstGeom prst="straightConnector1">
            <a:avLst/>
          </a:prstGeom>
          <a:noFill/>
          <a:ln cap="rnd" cmpd="sng" w="15875">
            <a:solidFill>
              <a:srgbClr val="054361"/>
            </a:solidFill>
            <a:prstDash val="solid"/>
            <a:bevel/>
            <a:headEnd len="med" w="med" type="triangle"/>
            <a:tailEnd len="med" w="med" type="triangle"/>
          </a:ln>
        </p:spPr>
      </p:cxnSp>
      <p:sp>
        <p:nvSpPr>
          <p:cNvPr id="2538" name="Google Shape;2538;p242"/>
          <p:cNvSpPr txBox="1"/>
          <p:nvPr/>
        </p:nvSpPr>
        <p:spPr>
          <a:xfrm>
            <a:off x="4926808" y="1536699"/>
            <a:ext cx="2155824"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Loggpost ikke mindre enn Dirty Page Table</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2" name="Shape 2542"/>
        <p:cNvGrpSpPr/>
        <p:nvPr/>
      </p:nvGrpSpPr>
      <p:grpSpPr>
        <a:xfrm>
          <a:off x="0" y="0"/>
          <a:ext cx="0" cy="0"/>
          <a:chOff x="0" y="0"/>
          <a:chExt cx="0" cy="0"/>
        </a:xfrm>
      </p:grpSpPr>
      <p:sp>
        <p:nvSpPr>
          <p:cNvPr id="2543" name="Google Shape;2543;p24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544" name="Google Shape;2544;p24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545" name="Google Shape;2545;p243"/>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546" name="Google Shape;2546;p243"/>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1" lang="no-NO" sz="2400"/>
                        <a:t>106</a:t>
                      </a:r>
                      <a:endParaRPr b="1" sz="24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sp>
        <p:nvSpPr>
          <p:cNvPr id="2547" name="Google Shape;2547;p243"/>
          <p:cNvSpPr/>
          <p:nvPr/>
        </p:nvSpPr>
        <p:spPr>
          <a:xfrm>
            <a:off x="838200" y="317500"/>
            <a:ext cx="3403600" cy="3086100"/>
          </a:xfrm>
          <a:prstGeom prst="rect">
            <a:avLst/>
          </a:prstGeom>
          <a:solidFill>
            <a:srgbClr val="ACD3FF">
              <a:alpha val="53725"/>
            </a:srgbClr>
          </a:solidFill>
          <a:ln cap="rnd" cmpd="sng" w="15875">
            <a:solidFill>
              <a:srgbClr val="054361">
                <a:alpha val="50980"/>
              </a:srgbClr>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graphicFrame>
        <p:nvGraphicFramePr>
          <p:cNvPr id="2548" name="Google Shape;2548;p243"/>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549" name="Google Shape;2549;p243"/>
          <p:cNvSpPr txBox="1"/>
          <p:nvPr/>
        </p:nvSpPr>
        <p:spPr>
          <a:xfrm>
            <a:off x="2808901" y="5993744"/>
            <a:ext cx="459837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REDO? </a:t>
            </a:r>
            <a:endParaRPr b="0" i="0" sz="3000" u="none" cap="none" strike="noStrike">
              <a:solidFill>
                <a:srgbClr val="000000"/>
              </a:solidFill>
              <a:latin typeface="Century Gothic"/>
              <a:ea typeface="Century Gothic"/>
              <a:cs typeface="Century Gothic"/>
              <a:sym typeface="Century Gothic"/>
            </a:endParaRPr>
          </a:p>
        </p:txBody>
      </p:sp>
      <p:cxnSp>
        <p:nvCxnSpPr>
          <p:cNvPr id="2550" name="Google Shape;2550;p243"/>
          <p:cNvCxnSpPr/>
          <p:nvPr/>
        </p:nvCxnSpPr>
        <p:spPr>
          <a:xfrm rot="10800000">
            <a:off x="10004424" y="1536700"/>
            <a:ext cx="765176" cy="625875"/>
          </a:xfrm>
          <a:prstGeom prst="straightConnector1">
            <a:avLst/>
          </a:prstGeom>
          <a:noFill/>
          <a:ln cap="rnd" cmpd="sng" w="15875">
            <a:solidFill>
              <a:srgbClr val="054361"/>
            </a:solidFill>
            <a:prstDash val="solid"/>
            <a:bevel/>
            <a:headEnd len="sm" w="sm" type="none"/>
            <a:tailEnd len="med" w="med" type="triangle"/>
          </a:ln>
        </p:spPr>
      </p:cxnSp>
      <p:sp>
        <p:nvSpPr>
          <p:cNvPr id="2551" name="Google Shape;2551;p243"/>
          <p:cNvSpPr txBox="1"/>
          <p:nvPr/>
        </p:nvSpPr>
        <p:spPr>
          <a:xfrm>
            <a:off x="9893300" y="2226172"/>
            <a:ext cx="2019300" cy="7848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Ingen transaksjoner  før dette trenger       redo! </a:t>
            </a:r>
            <a:endParaRPr b="0" i="0" sz="1500" u="none" cap="none" strike="noStrike">
              <a:solidFill>
                <a:srgbClr val="000000"/>
              </a:solidFill>
              <a:latin typeface="Century Gothic"/>
              <a:ea typeface="Century Gothic"/>
              <a:cs typeface="Century Gothic"/>
              <a:sym typeface="Century Gothic"/>
            </a:endParaRPr>
          </a:p>
        </p:txBody>
      </p:sp>
      <p:cxnSp>
        <p:nvCxnSpPr>
          <p:cNvPr id="2552" name="Google Shape;2552;p243"/>
          <p:cNvCxnSpPr/>
          <p:nvPr/>
        </p:nvCxnSpPr>
        <p:spPr>
          <a:xfrm flipH="1" rot="10800000">
            <a:off x="4279900" y="1536700"/>
            <a:ext cx="3543300" cy="2197100"/>
          </a:xfrm>
          <a:prstGeom prst="straightConnector1">
            <a:avLst/>
          </a:prstGeom>
          <a:noFill/>
          <a:ln cap="rnd" cmpd="sng" w="15875">
            <a:solidFill>
              <a:srgbClr val="054361"/>
            </a:solidFill>
            <a:prstDash val="solid"/>
            <a:bevel/>
            <a:headEnd len="med" w="med" type="triangle"/>
            <a:tailEnd len="med" w="med" type="triangle"/>
          </a:ln>
        </p:spPr>
      </p:cxnSp>
      <p:sp>
        <p:nvSpPr>
          <p:cNvPr id="2553" name="Google Shape;2553;p243"/>
          <p:cNvSpPr txBox="1"/>
          <p:nvPr/>
        </p:nvSpPr>
        <p:spPr>
          <a:xfrm>
            <a:off x="4926808" y="1536699"/>
            <a:ext cx="2155824"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Loggpost ikke mindre enn Dirty Page Table</a:t>
            </a:r>
            <a:endParaRPr b="0" i="0" sz="1500" u="none" cap="none" strike="noStrike">
              <a:solidFill>
                <a:srgbClr val="000000"/>
              </a:solidFill>
              <a:latin typeface="Century Gothic"/>
              <a:ea typeface="Century Gothic"/>
              <a:cs typeface="Century Gothic"/>
              <a:sym typeface="Century Gothic"/>
            </a:endParaRPr>
          </a:p>
        </p:txBody>
      </p:sp>
      <p:cxnSp>
        <p:nvCxnSpPr>
          <p:cNvPr id="2554" name="Google Shape;2554;p243"/>
          <p:cNvCxnSpPr/>
          <p:nvPr/>
        </p:nvCxnSpPr>
        <p:spPr>
          <a:xfrm>
            <a:off x="4241800" y="3733800"/>
            <a:ext cx="3581400" cy="1003300"/>
          </a:xfrm>
          <a:prstGeom prst="straightConnector1">
            <a:avLst/>
          </a:prstGeom>
          <a:noFill/>
          <a:ln cap="rnd" cmpd="sng" w="15875">
            <a:solidFill>
              <a:srgbClr val="054361"/>
            </a:solidFill>
            <a:prstDash val="solid"/>
            <a:bevel/>
            <a:headEnd len="med" w="med" type="triangle"/>
            <a:tailEnd len="med" w="med" type="triangle"/>
          </a:ln>
        </p:spPr>
      </p:cxnSp>
      <p:sp>
        <p:nvSpPr>
          <p:cNvPr id="2555" name="Google Shape;2555;p243"/>
          <p:cNvSpPr txBox="1"/>
          <p:nvPr/>
        </p:nvSpPr>
        <p:spPr>
          <a:xfrm>
            <a:off x="4926808" y="3403600"/>
            <a:ext cx="2155824"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Loggpost = LSN,           trenger ikke redo</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9" name="Shape 2559"/>
        <p:cNvGrpSpPr/>
        <p:nvPr/>
      </p:nvGrpSpPr>
      <p:grpSpPr>
        <a:xfrm>
          <a:off x="0" y="0"/>
          <a:ext cx="0" cy="0"/>
          <a:chOff x="0" y="0"/>
          <a:chExt cx="0" cy="0"/>
        </a:xfrm>
      </p:grpSpPr>
      <p:sp>
        <p:nvSpPr>
          <p:cNvPr id="2560" name="Google Shape;2560;p24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561" name="Google Shape;2561;p244"/>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562" name="Google Shape;2562;p244"/>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563" name="Google Shape;2563;p244"/>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1" lang="no-NO" sz="2400"/>
                        <a:t>106</a:t>
                      </a:r>
                      <a:endParaRPr b="1" sz="24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sp>
        <p:nvSpPr>
          <p:cNvPr id="2564" name="Google Shape;2564;p244"/>
          <p:cNvSpPr/>
          <p:nvPr/>
        </p:nvSpPr>
        <p:spPr>
          <a:xfrm>
            <a:off x="838199" y="1249774"/>
            <a:ext cx="3403600" cy="3086100"/>
          </a:xfrm>
          <a:prstGeom prst="rect">
            <a:avLst/>
          </a:prstGeom>
          <a:solidFill>
            <a:srgbClr val="ACD3FF">
              <a:alpha val="53725"/>
            </a:srgbClr>
          </a:solidFill>
          <a:ln cap="rnd" cmpd="sng" w="15875">
            <a:solidFill>
              <a:srgbClr val="054361">
                <a:alpha val="50980"/>
              </a:srgbClr>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graphicFrame>
        <p:nvGraphicFramePr>
          <p:cNvPr id="2565" name="Google Shape;2565;p244"/>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566" name="Google Shape;2566;p244"/>
          <p:cNvSpPr txBox="1"/>
          <p:nvPr/>
        </p:nvSpPr>
        <p:spPr>
          <a:xfrm>
            <a:off x="2808901" y="5993744"/>
            <a:ext cx="459837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REDO? </a:t>
            </a:r>
            <a:endParaRPr b="0" i="0" sz="3000" u="none" cap="none" strike="noStrike">
              <a:solidFill>
                <a:srgbClr val="000000"/>
              </a:solidFill>
              <a:latin typeface="Century Gothic"/>
              <a:ea typeface="Century Gothic"/>
              <a:cs typeface="Century Gothic"/>
              <a:sym typeface="Century Gothic"/>
            </a:endParaRPr>
          </a:p>
        </p:txBody>
      </p:sp>
      <p:cxnSp>
        <p:nvCxnSpPr>
          <p:cNvPr id="2567" name="Google Shape;2567;p244"/>
          <p:cNvCxnSpPr/>
          <p:nvPr/>
        </p:nvCxnSpPr>
        <p:spPr>
          <a:xfrm rot="10800000">
            <a:off x="10004424" y="1536700"/>
            <a:ext cx="765176" cy="625875"/>
          </a:xfrm>
          <a:prstGeom prst="straightConnector1">
            <a:avLst/>
          </a:prstGeom>
          <a:noFill/>
          <a:ln cap="rnd" cmpd="sng" w="15875">
            <a:solidFill>
              <a:srgbClr val="054361"/>
            </a:solidFill>
            <a:prstDash val="solid"/>
            <a:bevel/>
            <a:headEnd len="sm" w="sm" type="none"/>
            <a:tailEnd len="med" w="med" type="triangle"/>
          </a:ln>
        </p:spPr>
      </p:cxnSp>
      <p:sp>
        <p:nvSpPr>
          <p:cNvPr id="2568" name="Google Shape;2568;p244"/>
          <p:cNvSpPr txBox="1"/>
          <p:nvPr/>
        </p:nvSpPr>
        <p:spPr>
          <a:xfrm>
            <a:off x="9893300" y="2226172"/>
            <a:ext cx="2019300" cy="7848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Ingen transaksjoner  før dette trenger       redo! </a:t>
            </a:r>
            <a:endParaRPr b="0" i="0" sz="1500" u="none" cap="none" strike="noStrike">
              <a:solidFill>
                <a:srgbClr val="000000"/>
              </a:solidFill>
              <a:latin typeface="Century Gothic"/>
              <a:ea typeface="Century Gothic"/>
              <a:cs typeface="Century Gothic"/>
              <a:sym typeface="Century Gothic"/>
            </a:endParaRPr>
          </a:p>
        </p:txBody>
      </p:sp>
      <p:sp>
        <p:nvSpPr>
          <p:cNvPr id="2569" name="Google Shape;2569;p244"/>
          <p:cNvSpPr txBox="1"/>
          <p:nvPr/>
        </p:nvSpPr>
        <p:spPr>
          <a:xfrm>
            <a:off x="4847432" y="2593186"/>
            <a:ext cx="2455068" cy="83099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entury Gothic"/>
              <a:buNone/>
            </a:pPr>
            <a:r>
              <a:rPr b="0" i="0" lang="no-NO" sz="1600" u="none" cap="none" strike="noStrike">
                <a:solidFill>
                  <a:srgbClr val="000000"/>
                </a:solidFill>
                <a:latin typeface="Century Gothic"/>
                <a:ea typeface="Century Gothic"/>
                <a:cs typeface="Century Gothic"/>
                <a:sym typeface="Century Gothic"/>
              </a:rPr>
              <a:t>Loggpost mindre enn   DPT recLSN -&gt; IKKE.         REDO</a:t>
            </a:r>
            <a:endParaRPr b="0" i="0" sz="1600" u="none" cap="none" strike="noStrike">
              <a:solidFill>
                <a:srgbClr val="000000"/>
              </a:solidFill>
              <a:latin typeface="Century Gothic"/>
              <a:ea typeface="Century Gothic"/>
              <a:cs typeface="Century Gothic"/>
              <a:sym typeface="Century Gothic"/>
            </a:endParaRPr>
          </a:p>
        </p:txBody>
      </p:sp>
      <p:cxnSp>
        <p:nvCxnSpPr>
          <p:cNvPr id="2570" name="Google Shape;2570;p244"/>
          <p:cNvCxnSpPr/>
          <p:nvPr/>
        </p:nvCxnSpPr>
        <p:spPr>
          <a:xfrm flipH="1" rot="10800000">
            <a:off x="4076700" y="2090695"/>
            <a:ext cx="5029200" cy="2481305"/>
          </a:xfrm>
          <a:prstGeom prst="straightConnector1">
            <a:avLst/>
          </a:prstGeom>
          <a:noFill/>
          <a:ln cap="rnd" cmpd="sng" w="15875">
            <a:solidFill>
              <a:srgbClr val="054361"/>
            </a:solidFill>
            <a:prstDash val="solid"/>
            <a:bevel/>
            <a:headEnd len="med" w="med" type="triangle"/>
            <a:tailEnd len="med" w="med" type="triangle"/>
          </a:ln>
        </p:spPr>
      </p:cxn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4" name="Shape 2574"/>
        <p:cNvGrpSpPr/>
        <p:nvPr/>
      </p:nvGrpSpPr>
      <p:grpSpPr>
        <a:xfrm>
          <a:off x="0" y="0"/>
          <a:ext cx="0" cy="0"/>
          <a:chOff x="0" y="0"/>
          <a:chExt cx="0" cy="0"/>
        </a:xfrm>
      </p:grpSpPr>
      <p:sp>
        <p:nvSpPr>
          <p:cNvPr id="2575" name="Google Shape;2575;p245"/>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576" name="Google Shape;2576;p245"/>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577" name="Google Shape;2577;p245"/>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578" name="Google Shape;2578;p245"/>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1" lang="no-NO" sz="2400"/>
                        <a:t>106</a:t>
                      </a:r>
                      <a:endParaRPr b="1" sz="24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sp>
        <p:nvSpPr>
          <p:cNvPr id="2579" name="Google Shape;2579;p245"/>
          <p:cNvSpPr/>
          <p:nvPr/>
        </p:nvSpPr>
        <p:spPr>
          <a:xfrm>
            <a:off x="838199" y="1249774"/>
            <a:ext cx="3403601" cy="3957226"/>
          </a:xfrm>
          <a:prstGeom prst="rect">
            <a:avLst/>
          </a:prstGeom>
          <a:solidFill>
            <a:srgbClr val="ACD3FF">
              <a:alpha val="53725"/>
            </a:srgbClr>
          </a:solidFill>
          <a:ln cap="rnd" cmpd="sng" w="15875">
            <a:solidFill>
              <a:srgbClr val="054361">
                <a:alpha val="50980"/>
              </a:srgbClr>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graphicFrame>
        <p:nvGraphicFramePr>
          <p:cNvPr id="2580" name="Google Shape;2580;p245"/>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581" name="Google Shape;2581;p245"/>
          <p:cNvSpPr txBox="1"/>
          <p:nvPr/>
        </p:nvSpPr>
        <p:spPr>
          <a:xfrm>
            <a:off x="2808901" y="5993744"/>
            <a:ext cx="459837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REDO? </a:t>
            </a:r>
            <a:endParaRPr b="0" i="0" sz="3000" u="none" cap="none" strike="noStrike">
              <a:solidFill>
                <a:srgbClr val="000000"/>
              </a:solidFill>
              <a:latin typeface="Century Gothic"/>
              <a:ea typeface="Century Gothic"/>
              <a:cs typeface="Century Gothic"/>
              <a:sym typeface="Century Gothic"/>
            </a:endParaRPr>
          </a:p>
        </p:txBody>
      </p:sp>
      <p:cxnSp>
        <p:nvCxnSpPr>
          <p:cNvPr id="2582" name="Google Shape;2582;p245"/>
          <p:cNvCxnSpPr/>
          <p:nvPr/>
        </p:nvCxnSpPr>
        <p:spPr>
          <a:xfrm rot="10800000">
            <a:off x="10004424" y="1536700"/>
            <a:ext cx="765176" cy="625875"/>
          </a:xfrm>
          <a:prstGeom prst="straightConnector1">
            <a:avLst/>
          </a:prstGeom>
          <a:noFill/>
          <a:ln cap="rnd" cmpd="sng" w="15875">
            <a:solidFill>
              <a:srgbClr val="054361"/>
            </a:solidFill>
            <a:prstDash val="solid"/>
            <a:bevel/>
            <a:headEnd len="sm" w="sm" type="none"/>
            <a:tailEnd len="med" w="med" type="triangle"/>
          </a:ln>
        </p:spPr>
      </p:cxnSp>
      <p:sp>
        <p:nvSpPr>
          <p:cNvPr id="2583" name="Google Shape;2583;p245"/>
          <p:cNvSpPr txBox="1"/>
          <p:nvPr/>
        </p:nvSpPr>
        <p:spPr>
          <a:xfrm>
            <a:off x="9893300" y="2226172"/>
            <a:ext cx="2019300" cy="7848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Ingen transaksjoner  før dette trenger       redo! </a:t>
            </a:r>
            <a:endParaRPr b="0" i="0" sz="1500" u="none" cap="none" strike="noStrike">
              <a:solidFill>
                <a:srgbClr val="000000"/>
              </a:solidFill>
              <a:latin typeface="Century Gothic"/>
              <a:ea typeface="Century Gothic"/>
              <a:cs typeface="Century Gothic"/>
              <a:sym typeface="Century Gothic"/>
            </a:endParaRPr>
          </a:p>
        </p:txBody>
      </p:sp>
      <p:sp>
        <p:nvSpPr>
          <p:cNvPr id="2584" name="Google Shape;2584;p245"/>
          <p:cNvSpPr txBox="1"/>
          <p:nvPr/>
        </p:nvSpPr>
        <p:spPr>
          <a:xfrm>
            <a:off x="4847432" y="2593186"/>
            <a:ext cx="2951956" cy="58477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entury Gothic"/>
              <a:buNone/>
            </a:pPr>
            <a:r>
              <a:rPr b="0" i="0" lang="no-NO" sz="1600" u="none" cap="none" strike="noStrike">
                <a:solidFill>
                  <a:srgbClr val="000000"/>
                </a:solidFill>
                <a:latin typeface="Century Gothic"/>
                <a:ea typeface="Century Gothic"/>
                <a:cs typeface="Century Gothic"/>
                <a:sym typeface="Century Gothic"/>
              </a:rPr>
              <a:t>Loggpost = recLSN -&gt; kanskje redo</a:t>
            </a:r>
            <a:endParaRPr b="0" i="0" sz="1600" u="none" cap="none" strike="noStrike">
              <a:solidFill>
                <a:srgbClr val="000000"/>
              </a:solidFill>
              <a:latin typeface="Century Gothic"/>
              <a:ea typeface="Century Gothic"/>
              <a:cs typeface="Century Gothic"/>
              <a:sym typeface="Century Gothic"/>
            </a:endParaRPr>
          </a:p>
        </p:txBody>
      </p:sp>
      <p:cxnSp>
        <p:nvCxnSpPr>
          <p:cNvPr id="2585" name="Google Shape;2585;p245"/>
          <p:cNvCxnSpPr/>
          <p:nvPr/>
        </p:nvCxnSpPr>
        <p:spPr>
          <a:xfrm flipH="1" rot="10800000">
            <a:off x="4241800" y="2162575"/>
            <a:ext cx="4997449" cy="3222225"/>
          </a:xfrm>
          <a:prstGeom prst="straightConnector1">
            <a:avLst/>
          </a:prstGeom>
          <a:noFill/>
          <a:ln cap="rnd" cmpd="sng" w="15875">
            <a:solidFill>
              <a:srgbClr val="054361"/>
            </a:solidFill>
            <a:prstDash val="solid"/>
            <a:bevel/>
            <a:headEnd len="med" w="med" type="triangle"/>
            <a:tailEnd len="med" w="med" type="triangle"/>
          </a:ln>
        </p:spPr>
      </p:cxn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9" name="Shape 2589"/>
        <p:cNvGrpSpPr/>
        <p:nvPr/>
      </p:nvGrpSpPr>
      <p:grpSpPr>
        <a:xfrm>
          <a:off x="0" y="0"/>
          <a:ext cx="0" cy="0"/>
          <a:chOff x="0" y="0"/>
          <a:chExt cx="0" cy="0"/>
        </a:xfrm>
      </p:grpSpPr>
      <p:sp>
        <p:nvSpPr>
          <p:cNvPr id="2590" name="Google Shape;2590;p246"/>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591" name="Google Shape;2591;p246"/>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592" name="Google Shape;2592;p246"/>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593" name="Google Shape;2593;p246"/>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1" lang="no-NO" sz="2400"/>
                        <a:t>106</a:t>
                      </a:r>
                      <a:endParaRPr b="1" sz="24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sp>
        <p:nvSpPr>
          <p:cNvPr id="2594" name="Google Shape;2594;p246"/>
          <p:cNvSpPr/>
          <p:nvPr/>
        </p:nvSpPr>
        <p:spPr>
          <a:xfrm>
            <a:off x="838199" y="1249774"/>
            <a:ext cx="3403601" cy="3957226"/>
          </a:xfrm>
          <a:prstGeom prst="rect">
            <a:avLst/>
          </a:prstGeom>
          <a:solidFill>
            <a:srgbClr val="ACD3FF">
              <a:alpha val="53725"/>
            </a:srgbClr>
          </a:solidFill>
          <a:ln cap="rnd" cmpd="sng" w="15875">
            <a:solidFill>
              <a:srgbClr val="054361">
                <a:alpha val="50980"/>
              </a:srgbClr>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graphicFrame>
        <p:nvGraphicFramePr>
          <p:cNvPr id="2595" name="Google Shape;2595;p246"/>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596" name="Google Shape;2596;p246"/>
          <p:cNvSpPr txBox="1"/>
          <p:nvPr/>
        </p:nvSpPr>
        <p:spPr>
          <a:xfrm>
            <a:off x="2808901" y="5993744"/>
            <a:ext cx="459837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REDO? </a:t>
            </a:r>
            <a:endParaRPr b="0" i="0" sz="3000" u="none" cap="none" strike="noStrike">
              <a:solidFill>
                <a:srgbClr val="000000"/>
              </a:solidFill>
              <a:latin typeface="Century Gothic"/>
              <a:ea typeface="Century Gothic"/>
              <a:cs typeface="Century Gothic"/>
              <a:sym typeface="Century Gothic"/>
            </a:endParaRPr>
          </a:p>
        </p:txBody>
      </p:sp>
      <p:cxnSp>
        <p:nvCxnSpPr>
          <p:cNvPr id="2597" name="Google Shape;2597;p246"/>
          <p:cNvCxnSpPr/>
          <p:nvPr/>
        </p:nvCxnSpPr>
        <p:spPr>
          <a:xfrm rot="10800000">
            <a:off x="10004424" y="1536700"/>
            <a:ext cx="765176" cy="625875"/>
          </a:xfrm>
          <a:prstGeom prst="straightConnector1">
            <a:avLst/>
          </a:prstGeom>
          <a:noFill/>
          <a:ln cap="rnd" cmpd="sng" w="15875">
            <a:solidFill>
              <a:srgbClr val="054361"/>
            </a:solidFill>
            <a:prstDash val="solid"/>
            <a:bevel/>
            <a:headEnd len="sm" w="sm" type="none"/>
            <a:tailEnd len="med" w="med" type="triangle"/>
          </a:ln>
        </p:spPr>
      </p:cxnSp>
      <p:sp>
        <p:nvSpPr>
          <p:cNvPr id="2598" name="Google Shape;2598;p246"/>
          <p:cNvSpPr txBox="1"/>
          <p:nvPr/>
        </p:nvSpPr>
        <p:spPr>
          <a:xfrm>
            <a:off x="9893300" y="2226172"/>
            <a:ext cx="2019300" cy="7848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Ingen transaksjoner  før dette trenger       redo! </a:t>
            </a:r>
            <a:endParaRPr b="0" i="0" sz="1500" u="none" cap="none" strike="noStrike">
              <a:solidFill>
                <a:srgbClr val="000000"/>
              </a:solidFill>
              <a:latin typeface="Century Gothic"/>
              <a:ea typeface="Century Gothic"/>
              <a:cs typeface="Century Gothic"/>
              <a:sym typeface="Century Gothic"/>
            </a:endParaRPr>
          </a:p>
        </p:txBody>
      </p:sp>
      <p:sp>
        <p:nvSpPr>
          <p:cNvPr id="2599" name="Google Shape;2599;p246"/>
          <p:cNvSpPr txBox="1"/>
          <p:nvPr/>
        </p:nvSpPr>
        <p:spPr>
          <a:xfrm>
            <a:off x="4847432" y="2593186"/>
            <a:ext cx="2951956" cy="58477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entury Gothic"/>
              <a:buNone/>
            </a:pPr>
            <a:r>
              <a:rPr b="0" i="0" lang="no-NO" sz="1600" u="none" cap="none" strike="noStrike">
                <a:solidFill>
                  <a:srgbClr val="000000"/>
                </a:solidFill>
                <a:latin typeface="Century Gothic"/>
                <a:ea typeface="Century Gothic"/>
                <a:cs typeface="Century Gothic"/>
                <a:sym typeface="Century Gothic"/>
              </a:rPr>
              <a:t>Loggpost = recLSN -&gt; kanskje redo</a:t>
            </a:r>
            <a:endParaRPr b="0" i="0" sz="1600" u="none" cap="none" strike="noStrike">
              <a:solidFill>
                <a:srgbClr val="000000"/>
              </a:solidFill>
              <a:latin typeface="Century Gothic"/>
              <a:ea typeface="Century Gothic"/>
              <a:cs typeface="Century Gothic"/>
              <a:sym typeface="Century Gothic"/>
            </a:endParaRPr>
          </a:p>
        </p:txBody>
      </p:sp>
      <p:cxnSp>
        <p:nvCxnSpPr>
          <p:cNvPr id="2600" name="Google Shape;2600;p246"/>
          <p:cNvCxnSpPr/>
          <p:nvPr/>
        </p:nvCxnSpPr>
        <p:spPr>
          <a:xfrm flipH="1" rot="10800000">
            <a:off x="4241800" y="2162575"/>
            <a:ext cx="4997449" cy="3222225"/>
          </a:xfrm>
          <a:prstGeom prst="straightConnector1">
            <a:avLst/>
          </a:prstGeom>
          <a:noFill/>
          <a:ln cap="rnd" cmpd="sng" w="15875">
            <a:solidFill>
              <a:srgbClr val="054361"/>
            </a:solidFill>
            <a:prstDash val="solid"/>
            <a:bevel/>
            <a:headEnd len="med" w="med" type="triangle"/>
            <a:tailEnd len="med" w="med" type="triangle"/>
          </a:ln>
        </p:spPr>
      </p:cxnSp>
      <p:cxnSp>
        <p:nvCxnSpPr>
          <p:cNvPr id="2601" name="Google Shape;2601;p246"/>
          <p:cNvCxnSpPr/>
          <p:nvPr/>
        </p:nvCxnSpPr>
        <p:spPr>
          <a:xfrm>
            <a:off x="4013200" y="5549900"/>
            <a:ext cx="4470400" cy="38100"/>
          </a:xfrm>
          <a:prstGeom prst="straightConnector1">
            <a:avLst/>
          </a:prstGeom>
          <a:noFill/>
          <a:ln cap="rnd" cmpd="sng" w="15875">
            <a:solidFill>
              <a:srgbClr val="054361"/>
            </a:solidFill>
            <a:prstDash val="solid"/>
            <a:bevel/>
            <a:headEnd len="med" w="med" type="triangle"/>
            <a:tailEnd len="med" w="med" type="triangle"/>
          </a:ln>
        </p:spPr>
      </p:cxnSp>
      <p:sp>
        <p:nvSpPr>
          <p:cNvPr id="2602" name="Google Shape;2602;p246"/>
          <p:cNvSpPr txBox="1"/>
          <p:nvPr/>
        </p:nvSpPr>
        <p:spPr>
          <a:xfrm>
            <a:off x="4847432" y="4914613"/>
            <a:ext cx="1985168" cy="58477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entury Gothic"/>
              <a:buNone/>
            </a:pPr>
            <a:r>
              <a:rPr b="0" i="0" lang="no-NO" sz="1600" u="none" cap="none" strike="noStrike">
                <a:solidFill>
                  <a:srgbClr val="000000"/>
                </a:solidFill>
                <a:latin typeface="Century Gothic"/>
                <a:ea typeface="Century Gothic"/>
                <a:cs typeface="Century Gothic"/>
                <a:sym typeface="Century Gothic"/>
              </a:rPr>
              <a:t>Loggpost&lt;Blokkens lastLSN -&gt; Redo! </a:t>
            </a:r>
            <a:endParaRPr b="0" i="0" sz="16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6" name="Shape 2606"/>
        <p:cNvGrpSpPr/>
        <p:nvPr/>
      </p:nvGrpSpPr>
      <p:grpSpPr>
        <a:xfrm>
          <a:off x="0" y="0"/>
          <a:ext cx="0" cy="0"/>
          <a:chOff x="0" y="0"/>
          <a:chExt cx="0" cy="0"/>
        </a:xfrm>
      </p:grpSpPr>
      <p:sp>
        <p:nvSpPr>
          <p:cNvPr id="2607" name="Google Shape;2607;p247"/>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608" name="Google Shape;2608;p247"/>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609" name="Google Shape;2609;p247"/>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610" name="Google Shape;2610;p247"/>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0" lang="no-NO" sz="1800"/>
                        <a:t>106</a:t>
                      </a:r>
                      <a:endParaRPr b="0"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graphicFrame>
        <p:nvGraphicFramePr>
          <p:cNvPr id="2611" name="Google Shape;2611;p247"/>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612" name="Google Shape;2612;p247"/>
          <p:cNvSpPr txBox="1"/>
          <p:nvPr/>
        </p:nvSpPr>
        <p:spPr>
          <a:xfrm>
            <a:off x="2808901" y="5993744"/>
            <a:ext cx="469455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UNDO? </a:t>
            </a:r>
            <a:endParaRPr b="0" i="0" sz="3000" u="none" cap="none" strike="noStrike">
              <a:solidFill>
                <a:srgbClr val="000000"/>
              </a:solidFill>
              <a:latin typeface="Century Gothic"/>
              <a:ea typeface="Century Gothic"/>
              <a:cs typeface="Century Gothic"/>
              <a:sym typeface="Century Gothic"/>
            </a:endParaRPr>
          </a:p>
        </p:txBody>
      </p:sp>
      <p:cxnSp>
        <p:nvCxnSpPr>
          <p:cNvPr id="2613" name="Google Shape;2613;p247"/>
          <p:cNvCxnSpPr/>
          <p:nvPr/>
        </p:nvCxnSpPr>
        <p:spPr>
          <a:xfrm>
            <a:off x="2197100" y="4872567"/>
            <a:ext cx="2754312" cy="0"/>
          </a:xfrm>
          <a:prstGeom prst="straightConnector1">
            <a:avLst/>
          </a:prstGeom>
          <a:noFill/>
          <a:ln cap="rnd" cmpd="sng" w="15875">
            <a:solidFill>
              <a:srgbClr val="054361"/>
            </a:solidFill>
            <a:prstDash val="solid"/>
            <a:bevel/>
            <a:headEnd len="med" w="med" type="triangle"/>
            <a:tailEnd len="med" w="med" type="triangle"/>
          </a:ln>
        </p:spPr>
      </p:cxnSp>
      <p:cxnSp>
        <p:nvCxnSpPr>
          <p:cNvPr id="2614" name="Google Shape;2614;p247"/>
          <p:cNvCxnSpPr/>
          <p:nvPr/>
        </p:nvCxnSpPr>
        <p:spPr>
          <a:xfrm>
            <a:off x="2197100" y="2677146"/>
            <a:ext cx="2754312" cy="0"/>
          </a:xfrm>
          <a:prstGeom prst="straightConnector1">
            <a:avLst/>
          </a:prstGeom>
          <a:noFill/>
          <a:ln cap="rnd" cmpd="sng" w="15875">
            <a:solidFill>
              <a:srgbClr val="054361"/>
            </a:solidFill>
            <a:prstDash val="solid"/>
            <a:bevel/>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51" name="Google Shape;251;p41"/>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252" name="Google Shape;252;p41"/>
          <p:cNvGraphicFramePr/>
          <p:nvPr/>
        </p:nvGraphicFramePr>
        <p:xfrm>
          <a:off x="292100" y="603014"/>
          <a:ext cx="3000000" cy="3000000"/>
        </p:xfrm>
        <a:graphic>
          <a:graphicData uri="http://schemas.openxmlformats.org/drawingml/2006/table">
            <a:tbl>
              <a:tblPr bandRow="1" firstRow="1">
                <a:noFill/>
                <a:tableStyleId>{A8F0CE59-5BD9-485E-BB0D-3796BC449719}</a:tableStyleId>
              </a:tblPr>
              <a:tblGrid>
                <a:gridCol w="1381400"/>
                <a:gridCol w="13814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tc>
              </a:tr>
            </a:tbl>
          </a:graphicData>
        </a:graphic>
      </p:graphicFrame>
      <p:pic>
        <p:nvPicPr>
          <p:cNvPr id="253" name="Google Shape;253;p41"/>
          <p:cNvPicPr preferRelativeResize="0"/>
          <p:nvPr/>
        </p:nvPicPr>
        <p:blipFill rotWithShape="1">
          <a:blip r:embed="rId3">
            <a:alphaModFix/>
          </a:blip>
          <a:srcRect b="0" l="0" r="0" t="0"/>
          <a:stretch/>
        </p:blipFill>
        <p:spPr>
          <a:xfrm>
            <a:off x="4049712" y="1212850"/>
            <a:ext cx="787623" cy="439757"/>
          </a:xfrm>
          <a:prstGeom prst="rect">
            <a:avLst/>
          </a:prstGeom>
          <a:noFill/>
          <a:ln>
            <a:noFill/>
          </a:ln>
        </p:spPr>
      </p:pic>
      <p:sp>
        <p:nvSpPr>
          <p:cNvPr id="254" name="Google Shape;254;p41"/>
          <p:cNvSpPr txBox="1"/>
          <p:nvPr/>
        </p:nvSpPr>
        <p:spPr>
          <a:xfrm>
            <a:off x="3225800" y="1778000"/>
            <a:ext cx="28575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Kunde=“Ola Nordmann”</a:t>
            </a:r>
            <a:endParaRPr b="0" i="0" sz="1800" u="none" cap="none" strike="noStrike">
              <a:solidFill>
                <a:srgbClr val="000000"/>
              </a:solidFill>
              <a:latin typeface="Century Gothic"/>
              <a:ea typeface="Century Gothic"/>
              <a:cs typeface="Century Gothic"/>
              <a:sym typeface="Century Gothic"/>
            </a:endParaRPr>
          </a:p>
        </p:txBody>
      </p:sp>
      <p:graphicFrame>
        <p:nvGraphicFramePr>
          <p:cNvPr id="255" name="Google Shape;255;p41"/>
          <p:cNvGraphicFramePr/>
          <p:nvPr/>
        </p:nvGraphicFramePr>
        <p:xfrm>
          <a:off x="6160031" y="603014"/>
          <a:ext cx="3000000" cy="3000000"/>
        </p:xfrm>
        <a:graphic>
          <a:graphicData uri="http://schemas.openxmlformats.org/drawingml/2006/table">
            <a:tbl>
              <a:tblPr bandRow="1" firstRow="1">
                <a:noFill/>
                <a:tableStyleId>{A8F0CE59-5BD9-485E-BB0D-3796BC449719}</a:tableStyleId>
              </a:tblPr>
              <a:tblGrid>
                <a:gridCol w="1185325"/>
                <a:gridCol w="1185325"/>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tc>
              </a:tr>
            </a:tbl>
          </a:graphicData>
        </a:graphic>
      </p:graphicFrame>
      <p:pic>
        <p:nvPicPr>
          <p:cNvPr id="256" name="Google Shape;256;p41"/>
          <p:cNvPicPr preferRelativeResize="0"/>
          <p:nvPr/>
        </p:nvPicPr>
        <p:blipFill rotWithShape="1">
          <a:blip r:embed="rId4">
            <a:alphaModFix/>
          </a:blip>
          <a:srcRect b="0" l="0" r="0" t="0"/>
          <a:stretch/>
        </p:blipFill>
        <p:spPr>
          <a:xfrm>
            <a:off x="1131888" y="4490195"/>
            <a:ext cx="765177" cy="439757"/>
          </a:xfrm>
          <a:prstGeom prst="rect">
            <a:avLst/>
          </a:prstGeom>
          <a:noFill/>
          <a:ln>
            <a:noFill/>
          </a:ln>
        </p:spPr>
      </p:pic>
      <p:sp>
        <p:nvSpPr>
          <p:cNvPr id="257" name="Google Shape;257;p41"/>
          <p:cNvSpPr txBox="1"/>
          <p:nvPr/>
        </p:nvSpPr>
        <p:spPr>
          <a:xfrm>
            <a:off x="1166812" y="5056582"/>
            <a:ext cx="992188"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Kjøp</a:t>
            </a:r>
            <a:endParaRPr b="0" i="0" sz="1800" u="none" cap="none" strike="noStrike">
              <a:solidFill>
                <a:srgbClr val="000000"/>
              </a:solidFill>
              <a:latin typeface="Century Gothic"/>
              <a:ea typeface="Century Gothic"/>
              <a:cs typeface="Century Gothic"/>
              <a:sym typeface="Century Gothic"/>
            </a:endParaRPr>
          </a:p>
        </p:txBody>
      </p:sp>
      <p:graphicFrame>
        <p:nvGraphicFramePr>
          <p:cNvPr id="258" name="Google Shape;258;p41"/>
          <p:cNvGraphicFramePr/>
          <p:nvPr/>
        </p:nvGraphicFramePr>
        <p:xfrm>
          <a:off x="2949045" y="4151902"/>
          <a:ext cx="3000000" cy="3000000"/>
        </p:xfrm>
        <a:graphic>
          <a:graphicData uri="http://schemas.openxmlformats.org/drawingml/2006/table">
            <a:tbl>
              <a:tblPr bandRow="1" firstRow="1">
                <a:noFill/>
                <a:tableStyleId>{A8F0CE59-5BD9-485E-BB0D-3796BC449719}</a:tableStyleId>
              </a:tblPr>
              <a:tblGrid>
                <a:gridCol w="200395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tc>
              </a:tr>
            </a:tbl>
          </a:graphicData>
        </a:graphic>
      </p:graphicFrame>
      <p:cxnSp>
        <p:nvCxnSpPr>
          <p:cNvPr id="259" name="Google Shape;259;p41"/>
          <p:cNvCxnSpPr/>
          <p:nvPr/>
        </p:nvCxnSpPr>
        <p:spPr>
          <a:xfrm>
            <a:off x="3365500" y="2493433"/>
            <a:ext cx="2616200" cy="0"/>
          </a:xfrm>
          <a:prstGeom prst="straightConnector1">
            <a:avLst/>
          </a:prstGeom>
          <a:noFill/>
          <a:ln cap="rnd" cmpd="sng" w="15875">
            <a:solidFill>
              <a:srgbClr val="054361"/>
            </a:solidFill>
            <a:prstDash val="solid"/>
            <a:bevel/>
            <a:headEnd len="sm" w="sm" type="none"/>
            <a:tailEnd len="med" w="med" type="triangle"/>
          </a:ln>
        </p:spPr>
      </p:cxnSp>
      <p:cxnSp>
        <p:nvCxnSpPr>
          <p:cNvPr id="260" name="Google Shape;260;p41"/>
          <p:cNvCxnSpPr/>
          <p:nvPr/>
        </p:nvCxnSpPr>
        <p:spPr>
          <a:xfrm flipH="1">
            <a:off x="1514476" y="2768840"/>
            <a:ext cx="4467224" cy="1599229"/>
          </a:xfrm>
          <a:prstGeom prst="straightConnector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8" name="Shape 2618"/>
        <p:cNvGrpSpPr/>
        <p:nvPr/>
      </p:nvGrpSpPr>
      <p:grpSpPr>
        <a:xfrm>
          <a:off x="0" y="0"/>
          <a:ext cx="0" cy="0"/>
          <a:chOff x="0" y="0"/>
          <a:chExt cx="0" cy="0"/>
        </a:xfrm>
      </p:grpSpPr>
      <p:sp>
        <p:nvSpPr>
          <p:cNvPr id="2619" name="Google Shape;2619;p248"/>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620" name="Google Shape;2620;p248"/>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621" name="Google Shape;2621;p248"/>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622" name="Google Shape;2622;p248"/>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0" lang="no-NO" sz="1800"/>
                        <a:t>106</a:t>
                      </a:r>
                      <a:endParaRPr b="0"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graphicFrame>
        <p:nvGraphicFramePr>
          <p:cNvPr id="2623" name="Google Shape;2623;p248"/>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624" name="Google Shape;2624;p248"/>
          <p:cNvSpPr txBox="1"/>
          <p:nvPr/>
        </p:nvSpPr>
        <p:spPr>
          <a:xfrm>
            <a:off x="2808901" y="5993744"/>
            <a:ext cx="469455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UNDO? </a:t>
            </a:r>
            <a:endParaRPr b="0" i="0" sz="3000" u="none" cap="none" strike="noStrike">
              <a:solidFill>
                <a:srgbClr val="000000"/>
              </a:solidFill>
              <a:latin typeface="Century Gothic"/>
              <a:ea typeface="Century Gothic"/>
              <a:cs typeface="Century Gothic"/>
              <a:sym typeface="Century Gothic"/>
            </a:endParaRPr>
          </a:p>
        </p:txBody>
      </p:sp>
      <p:cxnSp>
        <p:nvCxnSpPr>
          <p:cNvPr id="2625" name="Google Shape;2625;p248"/>
          <p:cNvCxnSpPr/>
          <p:nvPr/>
        </p:nvCxnSpPr>
        <p:spPr>
          <a:xfrm>
            <a:off x="2197100" y="4872567"/>
            <a:ext cx="2754312" cy="0"/>
          </a:xfrm>
          <a:prstGeom prst="straightConnector1">
            <a:avLst/>
          </a:prstGeom>
          <a:noFill/>
          <a:ln cap="rnd" cmpd="sng" w="15875">
            <a:solidFill>
              <a:srgbClr val="054361"/>
            </a:solidFill>
            <a:prstDash val="solid"/>
            <a:bevel/>
            <a:headEnd len="med" w="med" type="triangle"/>
            <a:tailEnd len="med" w="med" type="triangle"/>
          </a:ln>
        </p:spPr>
      </p:cxnSp>
      <p:sp>
        <p:nvSpPr>
          <p:cNvPr id="2626" name="Google Shape;2626;p248"/>
          <p:cNvSpPr txBox="1"/>
          <p:nvPr/>
        </p:nvSpPr>
        <p:spPr>
          <a:xfrm>
            <a:off x="5156177" y="4749800"/>
            <a:ext cx="1852636" cy="64632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T1 har comitted -&gt; Ikke undo</a:t>
            </a:r>
            <a:endParaRPr b="0" i="0" sz="1800" u="none" cap="none" strike="noStrike">
              <a:solidFill>
                <a:srgbClr val="000000"/>
              </a:solidFill>
              <a:latin typeface="Century Gothic"/>
              <a:ea typeface="Century Gothic"/>
              <a:cs typeface="Century Gothic"/>
              <a:sym typeface="Century Gothic"/>
            </a:endParaRPr>
          </a:p>
        </p:txBody>
      </p:sp>
      <p:cxnSp>
        <p:nvCxnSpPr>
          <p:cNvPr id="2627" name="Google Shape;2627;p248"/>
          <p:cNvCxnSpPr/>
          <p:nvPr/>
        </p:nvCxnSpPr>
        <p:spPr>
          <a:xfrm>
            <a:off x="2197100" y="2677146"/>
            <a:ext cx="2754312" cy="0"/>
          </a:xfrm>
          <a:prstGeom prst="straightConnector1">
            <a:avLst/>
          </a:prstGeom>
          <a:noFill/>
          <a:ln cap="rnd" cmpd="sng" w="15875">
            <a:solidFill>
              <a:srgbClr val="054361"/>
            </a:solidFill>
            <a:prstDash val="solid"/>
            <a:bevel/>
            <a:headEnd len="med" w="med" type="triangle"/>
            <a:tailEnd len="med" w="med" type="triangle"/>
          </a:ln>
        </p:spPr>
      </p:cxnSp>
      <p:sp>
        <p:nvSpPr>
          <p:cNvPr id="2628" name="Google Shape;2628;p248"/>
          <p:cNvSpPr txBox="1"/>
          <p:nvPr/>
        </p:nvSpPr>
        <p:spPr>
          <a:xfrm>
            <a:off x="5156177" y="2554379"/>
            <a:ext cx="1852636" cy="64632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 har comitted -&gt; Ikke undo</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2" name="Shape 2632"/>
        <p:cNvGrpSpPr/>
        <p:nvPr/>
      </p:nvGrpSpPr>
      <p:grpSpPr>
        <a:xfrm>
          <a:off x="0" y="0"/>
          <a:ext cx="0" cy="0"/>
          <a:chOff x="0" y="0"/>
          <a:chExt cx="0" cy="0"/>
        </a:xfrm>
      </p:grpSpPr>
      <p:sp>
        <p:nvSpPr>
          <p:cNvPr id="2633" name="Google Shape;2633;p249"/>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634" name="Google Shape;2634;p249"/>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635" name="Google Shape;2635;p249"/>
          <p:cNvPicPr preferRelativeResize="0"/>
          <p:nvPr/>
        </p:nvPicPr>
        <p:blipFill rotWithShape="1">
          <a:blip r:embed="rId3">
            <a:alphaModFix/>
          </a:blip>
          <a:srcRect b="0" l="0" r="0" t="0"/>
          <a:stretch/>
        </p:blipFill>
        <p:spPr>
          <a:xfrm>
            <a:off x="203200" y="114300"/>
            <a:ext cx="4584700" cy="5588000"/>
          </a:xfrm>
          <a:prstGeom prst="rect">
            <a:avLst/>
          </a:prstGeom>
          <a:noFill/>
          <a:ln>
            <a:noFill/>
          </a:ln>
        </p:spPr>
      </p:pic>
      <p:graphicFrame>
        <p:nvGraphicFramePr>
          <p:cNvPr id="2636" name="Google Shape;2636;p249"/>
          <p:cNvGraphicFramePr/>
          <p:nvPr/>
        </p:nvGraphicFramePr>
        <p:xfrm>
          <a:off x="7172325" y="6030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b="0" lang="no-NO" sz="1800"/>
                        <a:t>106</a:t>
                      </a:r>
                      <a:endParaRPr b="0"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110</a:t>
                      </a:r>
                      <a:endParaRPr sz="1800"/>
                    </a:p>
                  </a:txBody>
                  <a:tcPr marT="45725" marB="45725" marR="91450" marL="91450"/>
                </a:tc>
              </a:tr>
            </a:tbl>
          </a:graphicData>
        </a:graphic>
      </p:graphicFrame>
      <p:graphicFrame>
        <p:nvGraphicFramePr>
          <p:cNvPr id="2637" name="Google Shape;2637;p249"/>
          <p:cNvGraphicFramePr/>
          <p:nvPr/>
        </p:nvGraphicFramePr>
        <p:xfrm>
          <a:off x="7172325" y="3213100"/>
          <a:ext cx="3000000" cy="3000000"/>
        </p:xfrm>
        <a:graphic>
          <a:graphicData uri="http://schemas.openxmlformats.org/drawingml/2006/table">
            <a:tbl>
              <a:tblPr bandRow="1" firstRow="1">
                <a:noFill/>
                <a:tableStyleId>{906CD106-9F42-4B0F-B9EC-3C1E958D2C3D}</a:tableStyleId>
              </a:tblPr>
              <a:tblGrid>
                <a:gridCol w="944025"/>
                <a:gridCol w="944025"/>
                <a:gridCol w="944025"/>
              </a:tblGrid>
              <a:tr h="228600">
                <a:tc gridSpan="3">
                  <a:txBody>
                    <a:bodyPr>
                      <a:noAutofit/>
                    </a:bodyPr>
                    <a:lstStyle/>
                    <a:p>
                      <a:pPr indent="0" lvl="0" marL="0" marR="0" rtl="0" algn="r">
                        <a:spcBef>
                          <a:spcPts val="0"/>
                        </a:spcBef>
                        <a:spcAft>
                          <a:spcPts val="0"/>
                        </a:spcAft>
                        <a:buNone/>
                      </a:pPr>
                      <a:r>
                        <a:rPr lang="no-NO" sz="1800"/>
                        <a:t>Verdier på Disk</a:t>
                      </a:r>
                      <a:endParaRPr sz="1800"/>
                    </a:p>
                  </a:txBody>
                  <a:tcPr marT="45725" marB="45725" marR="91450" marL="91450"/>
                </a:tc>
                <a:tc hMerge="1"/>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Value</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88</a:t>
                      </a:r>
                      <a:endParaRPr sz="1800"/>
                    </a:p>
                  </a:txBody>
                  <a:tcPr marT="45725" marB="45725" marR="91450" marL="91450"/>
                </a:tc>
                <a:tc>
                  <a:txBody>
                    <a:bodyPr>
                      <a:noAutofit/>
                    </a:bodyPr>
                    <a:lstStyle/>
                    <a:p>
                      <a:pPr indent="0" lvl="0" marL="0" marR="0" rtl="0" algn="r">
                        <a:spcBef>
                          <a:spcPts val="0"/>
                        </a:spcBef>
                        <a:spcAft>
                          <a:spcPts val="0"/>
                        </a:spcAft>
                        <a:buNone/>
                      </a:pPr>
                      <a:r>
                        <a:rPr lang="no-NO" sz="1800"/>
                        <a:t>30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19</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lang="no-NO" sz="1800"/>
                        <a:t>77</a:t>
                      </a:r>
                      <a:endParaRPr sz="1800"/>
                    </a:p>
                  </a:txBody>
                  <a:tcPr marT="45725" marB="45725" marR="91450" marL="91450"/>
                </a:tc>
                <a:tc>
                  <a:txBody>
                    <a:bodyPr>
                      <a:noAutofit/>
                    </a:bodyPr>
                    <a:lstStyle/>
                    <a:p>
                      <a:pPr indent="0" lvl="0" marL="0" marR="0" rtl="0" algn="r">
                        <a:spcBef>
                          <a:spcPts val="0"/>
                        </a:spcBef>
                        <a:spcAft>
                          <a:spcPts val="0"/>
                        </a:spcAft>
                        <a:buNone/>
                      </a:pPr>
                      <a:r>
                        <a:rPr lang="no-NO" sz="1800"/>
                        <a:t>40</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D</a:t>
                      </a:r>
                      <a:endParaRPr sz="1800"/>
                    </a:p>
                  </a:txBody>
                  <a:tcPr marT="45725" marB="45725" marR="91450" marL="91450"/>
                </a:tc>
                <a:tc>
                  <a:txBody>
                    <a:bodyPr>
                      <a:noAutofit/>
                    </a:bodyPr>
                    <a:lstStyle/>
                    <a:p>
                      <a:pPr indent="0" lvl="0" marL="0" marR="0" rtl="0" algn="r">
                        <a:spcBef>
                          <a:spcPts val="0"/>
                        </a:spcBef>
                        <a:spcAft>
                          <a:spcPts val="0"/>
                        </a:spcAft>
                        <a:buNone/>
                      </a:pPr>
                      <a:r>
                        <a:rPr lang="no-NO" sz="1800"/>
                        <a:t>108</a:t>
                      </a:r>
                      <a:endParaRPr sz="1800"/>
                    </a:p>
                  </a:txBody>
                  <a:tcPr marT="45725" marB="45725" marR="91450" marL="91450"/>
                </a:tc>
                <a:tc>
                  <a:txBody>
                    <a:bodyPr>
                      <a:noAutofit/>
                    </a:bodyPr>
                    <a:lstStyle/>
                    <a:p>
                      <a:pPr indent="0" lvl="0" marL="0" marR="0" rtl="0" algn="r">
                        <a:spcBef>
                          <a:spcPts val="0"/>
                        </a:spcBef>
                        <a:spcAft>
                          <a:spcPts val="0"/>
                        </a:spcAft>
                        <a:buNone/>
                      </a:pPr>
                      <a:r>
                        <a:rPr lang="no-NO" sz="1800"/>
                        <a:t>25</a:t>
                      </a:r>
                      <a:endParaRPr sz="1800"/>
                    </a:p>
                  </a:txBody>
                  <a:tcPr marT="45725" marB="45725" marR="91450" marL="91450"/>
                </a:tc>
              </a:tr>
            </a:tbl>
          </a:graphicData>
        </a:graphic>
      </p:graphicFrame>
      <p:sp>
        <p:nvSpPr>
          <p:cNvPr id="2638" name="Google Shape;2638;p249"/>
          <p:cNvSpPr txBox="1"/>
          <p:nvPr/>
        </p:nvSpPr>
        <p:spPr>
          <a:xfrm>
            <a:off x="2808901" y="5993744"/>
            <a:ext cx="4694553"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Century Gothic"/>
              <a:buNone/>
            </a:pPr>
            <a:r>
              <a:rPr b="0" i="0" lang="no-NO" sz="3000" u="none" cap="none" strike="noStrike">
                <a:solidFill>
                  <a:srgbClr val="000000"/>
                </a:solidFill>
                <a:latin typeface="Century Gothic"/>
                <a:ea typeface="Century Gothic"/>
                <a:cs typeface="Century Gothic"/>
                <a:sym typeface="Century Gothic"/>
              </a:rPr>
              <a:t>HVILKE TRENGER UNDO? </a:t>
            </a:r>
            <a:endParaRPr b="0" i="0" sz="3000" u="none" cap="none" strike="noStrike">
              <a:solidFill>
                <a:srgbClr val="000000"/>
              </a:solidFill>
              <a:latin typeface="Century Gothic"/>
              <a:ea typeface="Century Gothic"/>
              <a:cs typeface="Century Gothic"/>
              <a:sym typeface="Century Gothic"/>
            </a:endParaRPr>
          </a:p>
        </p:txBody>
      </p:sp>
      <p:cxnSp>
        <p:nvCxnSpPr>
          <p:cNvPr id="2639" name="Google Shape;2639;p249"/>
          <p:cNvCxnSpPr/>
          <p:nvPr/>
        </p:nvCxnSpPr>
        <p:spPr>
          <a:xfrm>
            <a:off x="2396308" y="5491323"/>
            <a:ext cx="2754312" cy="0"/>
          </a:xfrm>
          <a:prstGeom prst="straightConnector1">
            <a:avLst/>
          </a:prstGeom>
          <a:noFill/>
          <a:ln cap="rnd" cmpd="sng" w="15875">
            <a:solidFill>
              <a:srgbClr val="054361"/>
            </a:solidFill>
            <a:prstDash val="solid"/>
            <a:bevel/>
            <a:headEnd len="med" w="med" type="triangle"/>
            <a:tailEnd len="med" w="med" type="triangle"/>
          </a:ln>
        </p:spPr>
      </p:cxnSp>
      <p:sp>
        <p:nvSpPr>
          <p:cNvPr id="2640" name="Google Shape;2640;p249"/>
          <p:cNvSpPr txBox="1"/>
          <p:nvPr/>
        </p:nvSpPr>
        <p:spPr>
          <a:xfrm>
            <a:off x="5150620" y="5241556"/>
            <a:ext cx="1852636"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UNDO</a:t>
            </a:r>
            <a:endParaRPr b="0" i="0" sz="1800" u="none" cap="none" strike="noStrike">
              <a:solidFill>
                <a:srgbClr val="000000"/>
              </a:solidFill>
              <a:latin typeface="Century Gothic"/>
              <a:ea typeface="Century Gothic"/>
              <a:cs typeface="Century Gothic"/>
              <a:sym typeface="Century Gothic"/>
            </a:endParaRPr>
          </a:p>
        </p:txBody>
      </p:sp>
      <p:cxnSp>
        <p:nvCxnSpPr>
          <p:cNvPr id="2641" name="Google Shape;2641;p249"/>
          <p:cNvCxnSpPr/>
          <p:nvPr/>
        </p:nvCxnSpPr>
        <p:spPr>
          <a:xfrm>
            <a:off x="2094717" y="3695566"/>
            <a:ext cx="2754312" cy="0"/>
          </a:xfrm>
          <a:prstGeom prst="straightConnector1">
            <a:avLst/>
          </a:prstGeom>
          <a:noFill/>
          <a:ln cap="rnd" cmpd="sng" w="15875">
            <a:solidFill>
              <a:srgbClr val="054361"/>
            </a:solidFill>
            <a:prstDash val="solid"/>
            <a:bevel/>
            <a:headEnd len="med" w="med" type="triangle"/>
            <a:tailEnd len="med" w="med" type="triangle"/>
          </a:ln>
        </p:spPr>
      </p:cxnSp>
      <p:sp>
        <p:nvSpPr>
          <p:cNvPr id="2642" name="Google Shape;2642;p249"/>
          <p:cNvSpPr txBox="1"/>
          <p:nvPr/>
        </p:nvSpPr>
        <p:spPr>
          <a:xfrm>
            <a:off x="5053794" y="3585499"/>
            <a:ext cx="1852636"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UNDO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250"/>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EKSAMEN </a:t>
            </a:r>
            <a:br>
              <a:rPr b="0" i="0" lang="no-NO" sz="3600" u="none" cap="none" strike="noStrike">
                <a:solidFill>
                  <a:srgbClr val="FFFFFF"/>
                </a:solidFill>
                <a:latin typeface="Century Gothic"/>
                <a:ea typeface="Century Gothic"/>
                <a:cs typeface="Century Gothic"/>
                <a:sym typeface="Century Gothic"/>
              </a:rPr>
            </a:br>
            <a:r>
              <a:rPr b="0" i="0" lang="no-NO" sz="3600" u="none" cap="none" strike="noStrike">
                <a:solidFill>
                  <a:srgbClr val="FFFFFF"/>
                </a:solidFill>
                <a:latin typeface="Century Gothic"/>
                <a:ea typeface="Century Gothic"/>
                <a:cs typeface="Century Gothic"/>
                <a:sym typeface="Century Gothic"/>
              </a:rPr>
              <a:t>JUNI 2015</a:t>
            </a:r>
            <a:endParaRPr b="0" i="0" sz="3600" u="none" cap="none" strike="noStrike">
              <a:solidFill>
                <a:srgbClr val="FFFFFF"/>
              </a:solidFill>
              <a:latin typeface="Century Gothic"/>
              <a:ea typeface="Century Gothic"/>
              <a:cs typeface="Century Gothic"/>
              <a:sym typeface="Century Gothic"/>
            </a:endParaRPr>
          </a:p>
        </p:txBody>
      </p:sp>
      <p:sp>
        <p:nvSpPr>
          <p:cNvPr id="2648" name="Google Shape;2648;p250"/>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649" name="Google Shape;2649;p250"/>
          <p:cNvPicPr preferRelativeResize="0"/>
          <p:nvPr/>
        </p:nvPicPr>
        <p:blipFill rotWithShape="1">
          <a:blip r:embed="rId3">
            <a:alphaModFix/>
          </a:blip>
          <a:srcRect b="0" l="0" r="0" t="0"/>
          <a:stretch/>
        </p:blipFill>
        <p:spPr>
          <a:xfrm>
            <a:off x="4013199" y="0"/>
            <a:ext cx="8187471" cy="661670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3" name="Shape 2653"/>
        <p:cNvGrpSpPr/>
        <p:nvPr/>
      </p:nvGrpSpPr>
      <p:grpSpPr>
        <a:xfrm>
          <a:off x="0" y="0"/>
          <a:ext cx="0" cy="0"/>
          <a:chOff x="0" y="0"/>
          <a:chExt cx="0" cy="0"/>
        </a:xfrm>
      </p:grpSpPr>
      <p:sp>
        <p:nvSpPr>
          <p:cNvPr id="2654" name="Google Shape;2654;p251"/>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655" name="Google Shape;2655;p251"/>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656" name="Google Shape;2656;p251"/>
          <p:cNvPicPr preferRelativeResize="0"/>
          <p:nvPr/>
        </p:nvPicPr>
        <p:blipFill rotWithShape="1">
          <a:blip r:embed="rId3">
            <a:alphaModFix/>
          </a:blip>
          <a:srcRect b="0" l="0" r="0" t="0"/>
          <a:stretch/>
        </p:blipFill>
        <p:spPr>
          <a:xfrm>
            <a:off x="0" y="0"/>
            <a:ext cx="8722998" cy="685800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0" name="Shape 2660"/>
        <p:cNvGrpSpPr/>
        <p:nvPr/>
      </p:nvGrpSpPr>
      <p:grpSpPr>
        <a:xfrm>
          <a:off x="0" y="0"/>
          <a:ext cx="0" cy="0"/>
          <a:chOff x="0" y="0"/>
          <a:chExt cx="0" cy="0"/>
        </a:xfrm>
      </p:grpSpPr>
      <p:sp>
        <p:nvSpPr>
          <p:cNvPr id="2661" name="Google Shape;2661;p25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662" name="Google Shape;2662;p252"/>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663" name="Google Shape;2663;p252"/>
          <p:cNvPicPr preferRelativeResize="0"/>
          <p:nvPr/>
        </p:nvPicPr>
        <p:blipFill rotWithShape="1">
          <a:blip r:embed="rId3">
            <a:alphaModFix/>
          </a:blip>
          <a:srcRect b="0" l="0" r="0" t="0"/>
          <a:stretch/>
        </p:blipFill>
        <p:spPr>
          <a:xfrm>
            <a:off x="0" y="0"/>
            <a:ext cx="8722998" cy="6858000"/>
          </a:xfrm>
          <a:prstGeom prst="rect">
            <a:avLst/>
          </a:prstGeom>
          <a:noFill/>
          <a:ln>
            <a:noFill/>
          </a:ln>
        </p:spPr>
      </p:pic>
      <p:graphicFrame>
        <p:nvGraphicFramePr>
          <p:cNvPr id="2664" name="Google Shape;2664;p252"/>
          <p:cNvGraphicFramePr/>
          <p:nvPr/>
        </p:nvGraphicFramePr>
        <p:xfrm>
          <a:off x="8912225" y="2855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b="0" lang="no-NO" sz="1800"/>
                        <a:t>101</a:t>
                      </a:r>
                      <a:endParaRPr b="0"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102</a:t>
                      </a:r>
                      <a:endParaRPr sz="1800"/>
                    </a:p>
                  </a:txBody>
                  <a:tcPr marT="45725" marB="45725" marR="91450" marL="91450"/>
                </a:tc>
              </a:tr>
            </a:tbl>
          </a:graphicData>
        </a:graphic>
      </p:graphicFrame>
      <p:graphicFrame>
        <p:nvGraphicFramePr>
          <p:cNvPr id="2665" name="Google Shape;2665;p252"/>
          <p:cNvGraphicFramePr/>
          <p:nvPr/>
        </p:nvGraphicFramePr>
        <p:xfrm>
          <a:off x="8722998" y="3122506"/>
          <a:ext cx="3000000" cy="3000000"/>
        </p:xfrm>
        <a:graphic>
          <a:graphicData uri="http://schemas.openxmlformats.org/drawingml/2006/table">
            <a:tbl>
              <a:tblPr bandRow="1" firstRow="1">
                <a:noFill/>
                <a:tableStyleId>{906CD106-9F42-4B0F-B9EC-3C1E958D2C3D}</a:tableStyleId>
              </a:tblPr>
              <a:tblGrid>
                <a:gridCol w="1156325"/>
                <a:gridCol w="1156325"/>
                <a:gridCol w="1156325"/>
              </a:tblGrid>
              <a:tr h="341200">
                <a:tc gridSpan="3">
                  <a:txBody>
                    <a:bodyPr>
                      <a:noAutofit/>
                    </a:bodyPr>
                    <a:lstStyle/>
                    <a:p>
                      <a:pPr indent="0" lvl="0" marL="0" marR="0" rtl="0" algn="r">
                        <a:spcBef>
                          <a:spcPts val="0"/>
                        </a:spcBef>
                        <a:spcAft>
                          <a:spcPts val="0"/>
                        </a:spcAft>
                        <a:buNone/>
                      </a:pPr>
                      <a:r>
                        <a:rPr lang="no-NO" sz="1800"/>
                        <a:t>Transaction table</a:t>
                      </a:r>
                      <a:endParaRPr sz="1800"/>
                    </a:p>
                  </a:txBody>
                  <a:tcPr marT="45725" marB="45725" marR="91450" marL="91450"/>
                </a:tc>
                <a:tc hMerge="1"/>
                <a:tc hMerge="1"/>
              </a:tr>
              <a:tr h="370850">
                <a:tc>
                  <a:txBody>
                    <a:bodyPr>
                      <a:noAutofit/>
                    </a:bodyPr>
                    <a:lstStyle/>
                    <a:p>
                      <a:pPr indent="0" lvl="0" marL="0" marR="0" rtl="0" algn="r">
                        <a:spcBef>
                          <a:spcPts val="0"/>
                        </a:spcBef>
                        <a:spcAft>
                          <a:spcPts val="0"/>
                        </a:spcAft>
                        <a:buNone/>
                      </a:pPr>
                      <a:r>
                        <a:rPr lang="no-NO" sz="1800"/>
                        <a:t>Transaction-ID</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Status</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T1</a:t>
                      </a:r>
                      <a:endParaRPr sz="1800"/>
                    </a:p>
                  </a:txBody>
                  <a:tcPr marT="45725" marB="45725" marR="91450" marL="91450"/>
                </a:tc>
                <a:tc>
                  <a:txBody>
                    <a:bodyPr>
                      <a:noAutofit/>
                    </a:bodyPr>
                    <a:lstStyle/>
                    <a:p>
                      <a:pPr indent="0" lvl="0" marL="0" marR="0" rtl="0" algn="r">
                        <a:spcBef>
                          <a:spcPts val="0"/>
                        </a:spcBef>
                        <a:spcAft>
                          <a:spcPts val="0"/>
                        </a:spcAft>
                        <a:buNone/>
                      </a:pPr>
                      <a:r>
                        <a:rPr lang="no-NO" sz="1800"/>
                        <a:t>103</a:t>
                      </a:r>
                      <a:endParaRPr sz="1800"/>
                    </a:p>
                  </a:txBody>
                  <a:tcPr marT="45725" marB="45725" marR="91450" marL="91450"/>
                </a:tc>
                <a:tc>
                  <a:txBody>
                    <a:bodyPr>
                      <a:noAutofit/>
                    </a:bodyPr>
                    <a:lstStyle/>
                    <a:p>
                      <a:pPr indent="0" lvl="0" marL="0" marR="0" rtl="0" algn="r">
                        <a:spcBef>
                          <a:spcPts val="0"/>
                        </a:spcBef>
                        <a:spcAft>
                          <a:spcPts val="0"/>
                        </a:spcAft>
                        <a:buNone/>
                      </a:pPr>
                      <a:r>
                        <a:rPr lang="no-NO" sz="1800"/>
                        <a:t>Commit</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T2</a:t>
                      </a:r>
                      <a:endParaRPr sz="1800"/>
                    </a:p>
                  </a:txBody>
                  <a:tcPr marT="45725" marB="45725" marR="91450" marL="91450"/>
                </a:tc>
                <a:tc>
                  <a:txBody>
                    <a:bodyPr>
                      <a:noAutofit/>
                    </a:bodyPr>
                    <a:lstStyle/>
                    <a:p>
                      <a:pPr indent="0" lvl="0" marL="0" marR="0" rtl="0" algn="r">
                        <a:spcBef>
                          <a:spcPts val="0"/>
                        </a:spcBef>
                        <a:spcAft>
                          <a:spcPts val="0"/>
                        </a:spcAft>
                        <a:buNone/>
                      </a:pPr>
                      <a:r>
                        <a:rPr lang="no-NO" sz="1800"/>
                        <a:t>102</a:t>
                      </a:r>
                      <a:endParaRPr sz="1800"/>
                    </a:p>
                  </a:txBody>
                  <a:tcPr marT="45725" marB="45725" marR="91450" marL="91450"/>
                </a:tc>
                <a:tc>
                  <a:txBody>
                    <a:bodyPr>
                      <a:noAutofit/>
                    </a:bodyPr>
                    <a:lstStyle/>
                    <a:p>
                      <a:pPr indent="0" lvl="0" marL="0" marR="0" rtl="0" algn="r">
                        <a:spcBef>
                          <a:spcPts val="0"/>
                        </a:spcBef>
                        <a:spcAft>
                          <a:spcPts val="0"/>
                        </a:spcAft>
                        <a:buNone/>
                      </a:pPr>
                      <a:r>
                        <a:rPr lang="no-NO" sz="1800"/>
                        <a:t>In Progress</a:t>
                      </a:r>
                      <a:endParaRPr sz="1800"/>
                    </a:p>
                  </a:txBody>
                  <a:tcPr marT="45725" marB="45725" marR="91450" marL="91450"/>
                </a:tc>
              </a:tr>
              <a:tr h="370850">
                <a:tc>
                  <a:txBody>
                    <a:bodyPr>
                      <a:noAutofit/>
                    </a:bodyPr>
                    <a:lstStyle/>
                    <a:p>
                      <a:pPr indent="0" lvl="0" marL="0" marR="0" rtl="0" algn="r">
                        <a:spcBef>
                          <a:spcPts val="0"/>
                        </a:spcBef>
                        <a:spcAft>
                          <a:spcPts val="0"/>
                        </a:spcAft>
                        <a:buNone/>
                      </a:pPr>
                      <a:r>
                        <a:t/>
                      </a:r>
                      <a:endParaRPr sz="1800"/>
                    </a:p>
                  </a:txBody>
                  <a:tcPr marT="45725" marB="45725" marR="91450" marL="91450"/>
                </a:tc>
                <a:tc>
                  <a:txBody>
                    <a:bodyPr>
                      <a:noAutofit/>
                    </a:bodyPr>
                    <a:lstStyle/>
                    <a:p>
                      <a:pPr indent="0" lvl="0" marL="0" marR="0" rtl="0" algn="r">
                        <a:spcBef>
                          <a:spcPts val="0"/>
                        </a:spcBef>
                        <a:spcAft>
                          <a:spcPts val="0"/>
                        </a:spcAft>
                        <a:buNone/>
                      </a:pPr>
                      <a:r>
                        <a:t/>
                      </a:r>
                      <a:endParaRPr sz="1800"/>
                    </a:p>
                  </a:txBody>
                  <a:tcPr marT="45725" marB="45725" marR="91450" marL="91450"/>
                </a:tc>
                <a:tc>
                  <a:txBody>
                    <a:bodyPr>
                      <a:noAutofit/>
                    </a:bodyPr>
                    <a:lstStyle/>
                    <a:p>
                      <a:pPr indent="0" lvl="0" marL="0" marR="0" rtl="0" algn="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9" name="Shape 2669"/>
        <p:cNvGrpSpPr/>
        <p:nvPr/>
      </p:nvGrpSpPr>
      <p:grpSpPr>
        <a:xfrm>
          <a:off x="0" y="0"/>
          <a:ext cx="0" cy="0"/>
          <a:chOff x="0" y="0"/>
          <a:chExt cx="0" cy="0"/>
        </a:xfrm>
      </p:grpSpPr>
      <p:sp>
        <p:nvSpPr>
          <p:cNvPr id="2670" name="Google Shape;2670;p25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671" name="Google Shape;2671;p25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672" name="Google Shape;2672;p253"/>
          <p:cNvPicPr preferRelativeResize="0"/>
          <p:nvPr/>
        </p:nvPicPr>
        <p:blipFill rotWithShape="1">
          <a:blip r:embed="rId3">
            <a:alphaModFix/>
          </a:blip>
          <a:srcRect b="0" l="0" r="0" t="0"/>
          <a:stretch/>
        </p:blipFill>
        <p:spPr>
          <a:xfrm>
            <a:off x="0" y="0"/>
            <a:ext cx="8722998" cy="6858000"/>
          </a:xfrm>
          <a:prstGeom prst="rect">
            <a:avLst/>
          </a:prstGeom>
          <a:noFill/>
          <a:ln>
            <a:noFill/>
          </a:ln>
        </p:spPr>
      </p:pic>
      <p:graphicFrame>
        <p:nvGraphicFramePr>
          <p:cNvPr id="2673" name="Google Shape;2673;p253"/>
          <p:cNvGraphicFramePr/>
          <p:nvPr/>
        </p:nvGraphicFramePr>
        <p:xfrm>
          <a:off x="8912225" y="2855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b="0" lang="no-NO" sz="1800"/>
                        <a:t>101</a:t>
                      </a:r>
                      <a:endParaRPr b="0"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102</a:t>
                      </a:r>
                      <a:endParaRPr sz="1800"/>
                    </a:p>
                  </a:txBody>
                  <a:tcPr marT="45725" marB="45725" marR="91450" marL="91450"/>
                </a:tc>
              </a:tr>
            </a:tbl>
          </a:graphicData>
        </a:graphic>
      </p:graphicFrame>
      <p:graphicFrame>
        <p:nvGraphicFramePr>
          <p:cNvPr id="2674" name="Google Shape;2674;p253"/>
          <p:cNvGraphicFramePr/>
          <p:nvPr/>
        </p:nvGraphicFramePr>
        <p:xfrm>
          <a:off x="8722998" y="3122506"/>
          <a:ext cx="3000000" cy="3000000"/>
        </p:xfrm>
        <a:graphic>
          <a:graphicData uri="http://schemas.openxmlformats.org/drawingml/2006/table">
            <a:tbl>
              <a:tblPr bandRow="1" firstRow="1">
                <a:noFill/>
                <a:tableStyleId>{906CD106-9F42-4B0F-B9EC-3C1E958D2C3D}</a:tableStyleId>
              </a:tblPr>
              <a:tblGrid>
                <a:gridCol w="1156325"/>
                <a:gridCol w="1156325"/>
                <a:gridCol w="1156325"/>
              </a:tblGrid>
              <a:tr h="341200">
                <a:tc gridSpan="3">
                  <a:txBody>
                    <a:bodyPr>
                      <a:noAutofit/>
                    </a:bodyPr>
                    <a:lstStyle/>
                    <a:p>
                      <a:pPr indent="0" lvl="0" marL="0" marR="0" rtl="0" algn="r">
                        <a:spcBef>
                          <a:spcPts val="0"/>
                        </a:spcBef>
                        <a:spcAft>
                          <a:spcPts val="0"/>
                        </a:spcAft>
                        <a:buNone/>
                      </a:pPr>
                      <a:r>
                        <a:rPr lang="no-NO" sz="1800"/>
                        <a:t>Transaction table</a:t>
                      </a:r>
                      <a:endParaRPr sz="1800"/>
                    </a:p>
                  </a:txBody>
                  <a:tcPr marT="45725" marB="45725" marR="91450" marL="91450"/>
                </a:tc>
                <a:tc hMerge="1"/>
                <a:tc hMerge="1"/>
              </a:tr>
              <a:tr h="370850">
                <a:tc>
                  <a:txBody>
                    <a:bodyPr>
                      <a:noAutofit/>
                    </a:bodyPr>
                    <a:lstStyle/>
                    <a:p>
                      <a:pPr indent="0" lvl="0" marL="0" marR="0" rtl="0" algn="r">
                        <a:spcBef>
                          <a:spcPts val="0"/>
                        </a:spcBef>
                        <a:spcAft>
                          <a:spcPts val="0"/>
                        </a:spcAft>
                        <a:buNone/>
                      </a:pPr>
                      <a:r>
                        <a:rPr lang="no-NO" sz="1800"/>
                        <a:t>Transaction-ID</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Status</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T1</a:t>
                      </a:r>
                      <a:endParaRPr sz="1800"/>
                    </a:p>
                  </a:txBody>
                  <a:tcPr marT="45725" marB="45725" marR="91450" marL="91450"/>
                </a:tc>
                <a:tc>
                  <a:txBody>
                    <a:bodyPr>
                      <a:noAutofit/>
                    </a:bodyPr>
                    <a:lstStyle/>
                    <a:p>
                      <a:pPr indent="0" lvl="0" marL="0" marR="0" rtl="0" algn="r">
                        <a:spcBef>
                          <a:spcPts val="0"/>
                        </a:spcBef>
                        <a:spcAft>
                          <a:spcPts val="0"/>
                        </a:spcAft>
                        <a:buNone/>
                      </a:pPr>
                      <a:r>
                        <a:rPr lang="no-NO" sz="1800"/>
                        <a:t>103</a:t>
                      </a:r>
                      <a:endParaRPr sz="1800"/>
                    </a:p>
                  </a:txBody>
                  <a:tcPr marT="45725" marB="45725" marR="91450" marL="91450"/>
                </a:tc>
                <a:tc>
                  <a:txBody>
                    <a:bodyPr>
                      <a:noAutofit/>
                    </a:bodyPr>
                    <a:lstStyle/>
                    <a:p>
                      <a:pPr indent="0" lvl="0" marL="0" marR="0" rtl="0" algn="r">
                        <a:spcBef>
                          <a:spcPts val="0"/>
                        </a:spcBef>
                        <a:spcAft>
                          <a:spcPts val="0"/>
                        </a:spcAft>
                        <a:buNone/>
                      </a:pPr>
                      <a:r>
                        <a:rPr lang="no-NO" sz="1800"/>
                        <a:t>Commit</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T2</a:t>
                      </a:r>
                      <a:endParaRPr sz="1800"/>
                    </a:p>
                  </a:txBody>
                  <a:tcPr marT="45725" marB="45725" marR="91450" marL="91450"/>
                </a:tc>
                <a:tc>
                  <a:txBody>
                    <a:bodyPr>
                      <a:noAutofit/>
                    </a:bodyPr>
                    <a:lstStyle/>
                    <a:p>
                      <a:pPr indent="0" lvl="0" marL="0" marR="0" rtl="0" algn="r">
                        <a:spcBef>
                          <a:spcPts val="0"/>
                        </a:spcBef>
                        <a:spcAft>
                          <a:spcPts val="0"/>
                        </a:spcAft>
                        <a:buNone/>
                      </a:pPr>
                      <a:r>
                        <a:rPr lang="no-NO" sz="1800"/>
                        <a:t>102</a:t>
                      </a:r>
                      <a:endParaRPr sz="1800"/>
                    </a:p>
                  </a:txBody>
                  <a:tcPr marT="45725" marB="45725" marR="91450" marL="91450"/>
                </a:tc>
                <a:tc>
                  <a:txBody>
                    <a:bodyPr>
                      <a:noAutofit/>
                    </a:bodyPr>
                    <a:lstStyle/>
                    <a:p>
                      <a:pPr indent="0" lvl="0" marL="0" marR="0" rtl="0" algn="r">
                        <a:spcBef>
                          <a:spcPts val="0"/>
                        </a:spcBef>
                        <a:spcAft>
                          <a:spcPts val="0"/>
                        </a:spcAft>
                        <a:buNone/>
                      </a:pPr>
                      <a:r>
                        <a:rPr lang="no-NO" sz="1800"/>
                        <a:t>In Progress</a:t>
                      </a:r>
                      <a:endParaRPr sz="1800"/>
                    </a:p>
                  </a:txBody>
                  <a:tcPr marT="45725" marB="45725" marR="91450" marL="91450"/>
                </a:tc>
              </a:tr>
              <a:tr h="370850">
                <a:tc>
                  <a:txBody>
                    <a:bodyPr>
                      <a:noAutofit/>
                    </a:bodyPr>
                    <a:lstStyle/>
                    <a:p>
                      <a:pPr indent="0" lvl="0" marL="0" marR="0" rtl="0" algn="r">
                        <a:spcBef>
                          <a:spcPts val="0"/>
                        </a:spcBef>
                        <a:spcAft>
                          <a:spcPts val="0"/>
                        </a:spcAft>
                        <a:buNone/>
                      </a:pPr>
                      <a:r>
                        <a:t/>
                      </a:r>
                      <a:endParaRPr sz="1800"/>
                    </a:p>
                  </a:txBody>
                  <a:tcPr marT="45725" marB="45725" marR="91450" marL="91450"/>
                </a:tc>
                <a:tc>
                  <a:txBody>
                    <a:bodyPr>
                      <a:noAutofit/>
                    </a:bodyPr>
                    <a:lstStyle/>
                    <a:p>
                      <a:pPr indent="0" lvl="0" marL="0" marR="0" rtl="0" algn="r">
                        <a:spcBef>
                          <a:spcPts val="0"/>
                        </a:spcBef>
                        <a:spcAft>
                          <a:spcPts val="0"/>
                        </a:spcAft>
                        <a:buNone/>
                      </a:pPr>
                      <a:r>
                        <a:t/>
                      </a:r>
                      <a:endParaRPr sz="1800"/>
                    </a:p>
                  </a:txBody>
                  <a:tcPr marT="45725" marB="45725" marR="91450" marL="91450"/>
                </a:tc>
                <a:tc>
                  <a:txBody>
                    <a:bodyPr>
                      <a:noAutofit/>
                    </a:bodyPr>
                    <a:lstStyle/>
                    <a:p>
                      <a:pPr indent="0" lvl="0" marL="0" marR="0" rtl="0" algn="r">
                        <a:spcBef>
                          <a:spcPts val="0"/>
                        </a:spcBef>
                        <a:spcAft>
                          <a:spcPts val="0"/>
                        </a:spcAft>
                        <a:buNone/>
                      </a:pPr>
                      <a:r>
                        <a:t/>
                      </a:r>
                      <a:endParaRPr sz="1800"/>
                    </a:p>
                  </a:txBody>
                  <a:tcPr marT="45725" marB="45725" marR="91450" marL="91450"/>
                </a:tc>
              </a:tr>
            </a:tbl>
          </a:graphicData>
        </a:graphic>
      </p:graphicFrame>
      <p:cxnSp>
        <p:nvCxnSpPr>
          <p:cNvPr id="2675" name="Google Shape;2675;p253"/>
          <p:cNvCxnSpPr/>
          <p:nvPr/>
        </p:nvCxnSpPr>
        <p:spPr>
          <a:xfrm flipH="1" rot="10800000">
            <a:off x="4775200" y="1930400"/>
            <a:ext cx="4864100" cy="965200"/>
          </a:xfrm>
          <a:prstGeom prst="straightConnector1">
            <a:avLst/>
          </a:prstGeom>
          <a:noFill/>
          <a:ln cap="rnd" cmpd="sng" w="15875">
            <a:solidFill>
              <a:srgbClr val="054361"/>
            </a:solidFill>
            <a:prstDash val="solid"/>
            <a:bevel/>
            <a:headEnd len="sm" w="sm" type="none"/>
            <a:tailEnd len="med" w="med" type="triangle"/>
          </a:ln>
        </p:spPr>
      </p:cxnSp>
      <p:sp>
        <p:nvSpPr>
          <p:cNvPr id="2676" name="Google Shape;2676;p253"/>
          <p:cNvSpPr txBox="1"/>
          <p:nvPr/>
        </p:nvSpPr>
        <p:spPr>
          <a:xfrm>
            <a:off x="9867900" y="1968500"/>
            <a:ext cx="21209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A finnes ikke I DPT</a:t>
            </a:r>
            <a:endParaRPr b="0" i="0" sz="1800" u="none" cap="none" strike="noStrike">
              <a:solidFill>
                <a:srgbClr val="000000"/>
              </a:solidFill>
              <a:latin typeface="Century Gothic"/>
              <a:ea typeface="Century Gothic"/>
              <a:cs typeface="Century Gothic"/>
              <a:sym typeface="Century Gothic"/>
            </a:endParaRPr>
          </a:p>
        </p:txBody>
      </p:sp>
      <p:cxnSp>
        <p:nvCxnSpPr>
          <p:cNvPr id="2677" name="Google Shape;2677;p253"/>
          <p:cNvCxnSpPr/>
          <p:nvPr/>
        </p:nvCxnSpPr>
        <p:spPr>
          <a:xfrm>
            <a:off x="4775200" y="2951855"/>
            <a:ext cx="4443413" cy="2953645"/>
          </a:xfrm>
          <a:prstGeom prst="straightConnector1">
            <a:avLst/>
          </a:prstGeom>
          <a:noFill/>
          <a:ln cap="rnd" cmpd="sng" w="15875">
            <a:solidFill>
              <a:srgbClr val="054361"/>
            </a:solidFill>
            <a:prstDash val="solid"/>
            <a:bevel/>
            <a:headEnd len="sm" w="sm" type="none"/>
            <a:tailEnd len="med" w="med" type="triangle"/>
          </a:ln>
        </p:spPr>
      </p:cxnSp>
      <p:sp>
        <p:nvSpPr>
          <p:cNvPr id="2678" name="Google Shape;2678;p253"/>
          <p:cNvSpPr txBox="1"/>
          <p:nvPr/>
        </p:nvSpPr>
        <p:spPr>
          <a:xfrm>
            <a:off x="9218613" y="5626010"/>
            <a:ext cx="21209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 finnes ikke I TT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2" name="Shape 2682"/>
        <p:cNvGrpSpPr/>
        <p:nvPr/>
      </p:nvGrpSpPr>
      <p:grpSpPr>
        <a:xfrm>
          <a:off x="0" y="0"/>
          <a:ext cx="0" cy="0"/>
          <a:chOff x="0" y="0"/>
          <a:chExt cx="0" cy="0"/>
        </a:xfrm>
      </p:grpSpPr>
      <p:sp>
        <p:nvSpPr>
          <p:cNvPr id="2683" name="Google Shape;2683;p25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684" name="Google Shape;2684;p254"/>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685" name="Google Shape;2685;p254"/>
          <p:cNvPicPr preferRelativeResize="0"/>
          <p:nvPr/>
        </p:nvPicPr>
        <p:blipFill rotWithShape="1">
          <a:blip r:embed="rId3">
            <a:alphaModFix/>
          </a:blip>
          <a:srcRect b="0" l="0" r="0" t="0"/>
          <a:stretch/>
        </p:blipFill>
        <p:spPr>
          <a:xfrm>
            <a:off x="0" y="0"/>
            <a:ext cx="8722998" cy="6858000"/>
          </a:xfrm>
          <a:prstGeom prst="rect">
            <a:avLst/>
          </a:prstGeom>
          <a:noFill/>
          <a:ln>
            <a:noFill/>
          </a:ln>
        </p:spPr>
      </p:pic>
      <p:graphicFrame>
        <p:nvGraphicFramePr>
          <p:cNvPr id="2686" name="Google Shape;2686;p254"/>
          <p:cNvGraphicFramePr/>
          <p:nvPr/>
        </p:nvGraphicFramePr>
        <p:xfrm>
          <a:off x="8912225" y="2855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b="0" lang="no-NO" sz="1800"/>
                        <a:t>101</a:t>
                      </a:r>
                      <a:endParaRPr b="0"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102</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r>
            </a:tbl>
          </a:graphicData>
        </a:graphic>
      </p:graphicFrame>
      <p:graphicFrame>
        <p:nvGraphicFramePr>
          <p:cNvPr id="2687" name="Google Shape;2687;p254"/>
          <p:cNvGraphicFramePr/>
          <p:nvPr/>
        </p:nvGraphicFramePr>
        <p:xfrm>
          <a:off x="8722998" y="3122506"/>
          <a:ext cx="3000000" cy="3000000"/>
        </p:xfrm>
        <a:graphic>
          <a:graphicData uri="http://schemas.openxmlformats.org/drawingml/2006/table">
            <a:tbl>
              <a:tblPr bandRow="1" firstRow="1">
                <a:noFill/>
                <a:tableStyleId>{906CD106-9F42-4B0F-B9EC-3C1E958D2C3D}</a:tableStyleId>
              </a:tblPr>
              <a:tblGrid>
                <a:gridCol w="1156325"/>
                <a:gridCol w="1156325"/>
                <a:gridCol w="1156325"/>
              </a:tblGrid>
              <a:tr h="341200">
                <a:tc gridSpan="3">
                  <a:txBody>
                    <a:bodyPr>
                      <a:noAutofit/>
                    </a:bodyPr>
                    <a:lstStyle/>
                    <a:p>
                      <a:pPr indent="0" lvl="0" marL="0" marR="0" rtl="0" algn="r">
                        <a:spcBef>
                          <a:spcPts val="0"/>
                        </a:spcBef>
                        <a:spcAft>
                          <a:spcPts val="0"/>
                        </a:spcAft>
                        <a:buNone/>
                      </a:pPr>
                      <a:r>
                        <a:rPr lang="no-NO" sz="1800"/>
                        <a:t>Transaction table</a:t>
                      </a:r>
                      <a:endParaRPr sz="1800"/>
                    </a:p>
                  </a:txBody>
                  <a:tcPr marT="45725" marB="45725" marR="91450" marL="91450"/>
                </a:tc>
                <a:tc hMerge="1"/>
                <a:tc hMerge="1"/>
              </a:tr>
              <a:tr h="370850">
                <a:tc>
                  <a:txBody>
                    <a:bodyPr>
                      <a:noAutofit/>
                    </a:bodyPr>
                    <a:lstStyle/>
                    <a:p>
                      <a:pPr indent="0" lvl="0" marL="0" marR="0" rtl="0" algn="r">
                        <a:spcBef>
                          <a:spcPts val="0"/>
                        </a:spcBef>
                        <a:spcAft>
                          <a:spcPts val="0"/>
                        </a:spcAft>
                        <a:buNone/>
                      </a:pPr>
                      <a:r>
                        <a:rPr lang="no-NO" sz="1800"/>
                        <a:t>Transaction-ID</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Status</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T1</a:t>
                      </a:r>
                      <a:endParaRPr sz="1800"/>
                    </a:p>
                  </a:txBody>
                  <a:tcPr marT="45725" marB="45725" marR="91450" marL="91450"/>
                </a:tc>
                <a:tc>
                  <a:txBody>
                    <a:bodyPr>
                      <a:noAutofit/>
                    </a:bodyPr>
                    <a:lstStyle/>
                    <a:p>
                      <a:pPr indent="0" lvl="0" marL="0" marR="0" rtl="0" algn="r">
                        <a:spcBef>
                          <a:spcPts val="0"/>
                        </a:spcBef>
                        <a:spcAft>
                          <a:spcPts val="0"/>
                        </a:spcAft>
                        <a:buNone/>
                      </a:pPr>
                      <a:r>
                        <a:rPr lang="no-NO" sz="1800"/>
                        <a:t>103</a:t>
                      </a:r>
                      <a:endParaRPr sz="1800"/>
                    </a:p>
                  </a:txBody>
                  <a:tcPr marT="45725" marB="45725" marR="91450" marL="91450"/>
                </a:tc>
                <a:tc>
                  <a:txBody>
                    <a:bodyPr>
                      <a:noAutofit/>
                    </a:bodyPr>
                    <a:lstStyle/>
                    <a:p>
                      <a:pPr indent="0" lvl="0" marL="0" marR="0" rtl="0" algn="r">
                        <a:spcBef>
                          <a:spcPts val="0"/>
                        </a:spcBef>
                        <a:spcAft>
                          <a:spcPts val="0"/>
                        </a:spcAft>
                        <a:buNone/>
                      </a:pPr>
                      <a:r>
                        <a:rPr lang="no-NO" sz="1800"/>
                        <a:t>Commit</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T2</a:t>
                      </a:r>
                      <a:endParaRPr sz="1800"/>
                    </a:p>
                  </a:txBody>
                  <a:tcPr marT="45725" marB="45725" marR="91450" marL="91450"/>
                </a:tc>
                <a:tc>
                  <a:txBody>
                    <a:bodyPr>
                      <a:noAutofit/>
                    </a:bodyPr>
                    <a:lstStyle/>
                    <a:p>
                      <a:pPr indent="0" lvl="0" marL="0" marR="0" rtl="0" algn="r">
                        <a:spcBef>
                          <a:spcPts val="0"/>
                        </a:spcBef>
                        <a:spcAft>
                          <a:spcPts val="0"/>
                        </a:spcAft>
                        <a:buNone/>
                      </a:pPr>
                      <a:r>
                        <a:rPr lang="no-NO" sz="1800"/>
                        <a:t>102</a:t>
                      </a:r>
                      <a:endParaRPr sz="1800"/>
                    </a:p>
                  </a:txBody>
                  <a:tcPr marT="45725" marB="45725" marR="91450" marL="91450"/>
                </a:tc>
                <a:tc>
                  <a:txBody>
                    <a:bodyPr>
                      <a:noAutofit/>
                    </a:bodyPr>
                    <a:lstStyle/>
                    <a:p>
                      <a:pPr indent="0" lvl="0" marL="0" marR="0" rtl="0" algn="r">
                        <a:spcBef>
                          <a:spcPts val="0"/>
                        </a:spcBef>
                        <a:spcAft>
                          <a:spcPts val="0"/>
                        </a:spcAft>
                        <a:buNone/>
                      </a:pPr>
                      <a:r>
                        <a:rPr lang="no-NO" sz="1800"/>
                        <a:t>In Progress</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T3</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In progress</a:t>
                      </a:r>
                      <a:endParaRPr sz="1800"/>
                    </a:p>
                  </a:txBody>
                  <a:tcPr marT="45725" marB="45725" marR="91450" marL="91450"/>
                </a:tc>
              </a:tr>
            </a:tbl>
          </a:graphicData>
        </a:graphic>
      </p:graphicFrame>
      <p:cxnSp>
        <p:nvCxnSpPr>
          <p:cNvPr id="2688" name="Google Shape;2688;p254"/>
          <p:cNvCxnSpPr/>
          <p:nvPr/>
        </p:nvCxnSpPr>
        <p:spPr>
          <a:xfrm flipH="1" rot="10800000">
            <a:off x="4775200" y="2387600"/>
            <a:ext cx="5092700" cy="508000"/>
          </a:xfrm>
          <a:prstGeom prst="straightConnector1">
            <a:avLst/>
          </a:prstGeom>
          <a:noFill/>
          <a:ln cap="rnd" cmpd="sng" w="15875">
            <a:solidFill>
              <a:srgbClr val="054361"/>
            </a:solidFill>
            <a:prstDash val="solid"/>
            <a:bevel/>
            <a:headEnd len="sm" w="sm" type="none"/>
            <a:tailEnd len="med" w="med" type="triangle"/>
          </a:ln>
        </p:spPr>
      </p:cxnSp>
      <p:sp>
        <p:nvSpPr>
          <p:cNvPr id="2689" name="Google Shape;2689;p254"/>
          <p:cNvSpPr txBox="1"/>
          <p:nvPr/>
        </p:nvSpPr>
        <p:spPr>
          <a:xfrm>
            <a:off x="9867900" y="2146300"/>
            <a:ext cx="21209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A finnes ikke I DPT</a:t>
            </a:r>
            <a:endParaRPr b="0" i="0" sz="1800" u="none" cap="none" strike="noStrike">
              <a:solidFill>
                <a:srgbClr val="000000"/>
              </a:solidFill>
              <a:latin typeface="Century Gothic"/>
              <a:ea typeface="Century Gothic"/>
              <a:cs typeface="Century Gothic"/>
              <a:sym typeface="Century Gothic"/>
            </a:endParaRPr>
          </a:p>
        </p:txBody>
      </p:sp>
      <p:cxnSp>
        <p:nvCxnSpPr>
          <p:cNvPr id="2690" name="Google Shape;2690;p254"/>
          <p:cNvCxnSpPr/>
          <p:nvPr/>
        </p:nvCxnSpPr>
        <p:spPr>
          <a:xfrm>
            <a:off x="4775200" y="2951855"/>
            <a:ext cx="4443413" cy="2953645"/>
          </a:xfrm>
          <a:prstGeom prst="straightConnector1">
            <a:avLst/>
          </a:prstGeom>
          <a:noFill/>
          <a:ln cap="rnd" cmpd="sng" w="15875">
            <a:solidFill>
              <a:srgbClr val="054361"/>
            </a:solidFill>
            <a:prstDash val="solid"/>
            <a:bevel/>
            <a:headEnd len="sm" w="sm" type="none"/>
            <a:tailEnd len="med" w="med" type="triangle"/>
          </a:ln>
        </p:spPr>
      </p:cxnSp>
      <p:sp>
        <p:nvSpPr>
          <p:cNvPr id="2691" name="Google Shape;2691;p254"/>
          <p:cNvSpPr txBox="1"/>
          <p:nvPr/>
        </p:nvSpPr>
        <p:spPr>
          <a:xfrm>
            <a:off x="9218613" y="5626010"/>
            <a:ext cx="21209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T3 finnes ikke I TT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5" name="Shape 2695"/>
        <p:cNvGrpSpPr/>
        <p:nvPr/>
      </p:nvGrpSpPr>
      <p:grpSpPr>
        <a:xfrm>
          <a:off x="0" y="0"/>
          <a:ext cx="0" cy="0"/>
          <a:chOff x="0" y="0"/>
          <a:chExt cx="0" cy="0"/>
        </a:xfrm>
      </p:grpSpPr>
      <p:sp>
        <p:nvSpPr>
          <p:cNvPr id="2696" name="Google Shape;2696;p255"/>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697" name="Google Shape;2697;p255"/>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698" name="Google Shape;2698;p255"/>
          <p:cNvPicPr preferRelativeResize="0"/>
          <p:nvPr/>
        </p:nvPicPr>
        <p:blipFill rotWithShape="1">
          <a:blip r:embed="rId3">
            <a:alphaModFix/>
          </a:blip>
          <a:srcRect b="0" l="0" r="0" t="0"/>
          <a:stretch/>
        </p:blipFill>
        <p:spPr>
          <a:xfrm>
            <a:off x="0" y="0"/>
            <a:ext cx="8722998" cy="6858000"/>
          </a:xfrm>
          <a:prstGeom prst="rect">
            <a:avLst/>
          </a:prstGeom>
          <a:noFill/>
          <a:ln>
            <a:noFill/>
          </a:ln>
        </p:spPr>
      </p:pic>
      <p:graphicFrame>
        <p:nvGraphicFramePr>
          <p:cNvPr id="2699" name="Google Shape;2699;p255"/>
          <p:cNvGraphicFramePr/>
          <p:nvPr/>
        </p:nvGraphicFramePr>
        <p:xfrm>
          <a:off x="8912225" y="2855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b="0" lang="no-NO" sz="1800"/>
                        <a:t>101</a:t>
                      </a:r>
                      <a:endParaRPr b="0"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102</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r>
            </a:tbl>
          </a:graphicData>
        </a:graphic>
      </p:graphicFrame>
      <p:graphicFrame>
        <p:nvGraphicFramePr>
          <p:cNvPr id="2700" name="Google Shape;2700;p255"/>
          <p:cNvGraphicFramePr/>
          <p:nvPr/>
        </p:nvGraphicFramePr>
        <p:xfrm>
          <a:off x="8722998" y="3122506"/>
          <a:ext cx="3000000" cy="3000000"/>
        </p:xfrm>
        <a:graphic>
          <a:graphicData uri="http://schemas.openxmlformats.org/drawingml/2006/table">
            <a:tbl>
              <a:tblPr bandRow="1" firstRow="1">
                <a:noFill/>
                <a:tableStyleId>{906CD106-9F42-4B0F-B9EC-3C1E958D2C3D}</a:tableStyleId>
              </a:tblPr>
              <a:tblGrid>
                <a:gridCol w="1156325"/>
                <a:gridCol w="1156325"/>
                <a:gridCol w="1156325"/>
              </a:tblGrid>
              <a:tr h="341200">
                <a:tc gridSpan="3">
                  <a:txBody>
                    <a:bodyPr>
                      <a:noAutofit/>
                    </a:bodyPr>
                    <a:lstStyle/>
                    <a:p>
                      <a:pPr indent="0" lvl="0" marL="0" marR="0" rtl="0" algn="r">
                        <a:spcBef>
                          <a:spcPts val="0"/>
                        </a:spcBef>
                        <a:spcAft>
                          <a:spcPts val="0"/>
                        </a:spcAft>
                        <a:buNone/>
                      </a:pPr>
                      <a:r>
                        <a:rPr lang="no-NO" sz="1800"/>
                        <a:t>Transaction table</a:t>
                      </a:r>
                      <a:endParaRPr sz="1800"/>
                    </a:p>
                  </a:txBody>
                  <a:tcPr marT="45725" marB="45725" marR="91450" marL="91450"/>
                </a:tc>
                <a:tc hMerge="1"/>
                <a:tc hMerge="1"/>
              </a:tr>
              <a:tr h="370850">
                <a:tc>
                  <a:txBody>
                    <a:bodyPr>
                      <a:noAutofit/>
                    </a:bodyPr>
                    <a:lstStyle/>
                    <a:p>
                      <a:pPr indent="0" lvl="0" marL="0" marR="0" rtl="0" algn="r">
                        <a:spcBef>
                          <a:spcPts val="0"/>
                        </a:spcBef>
                        <a:spcAft>
                          <a:spcPts val="0"/>
                        </a:spcAft>
                        <a:buNone/>
                      </a:pPr>
                      <a:r>
                        <a:rPr lang="no-NO" sz="1800"/>
                        <a:t>Transaction-ID</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Status</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T1</a:t>
                      </a:r>
                      <a:endParaRPr sz="1800"/>
                    </a:p>
                  </a:txBody>
                  <a:tcPr marT="45725" marB="45725" marR="91450" marL="91450"/>
                </a:tc>
                <a:tc>
                  <a:txBody>
                    <a:bodyPr>
                      <a:noAutofit/>
                    </a:bodyPr>
                    <a:lstStyle/>
                    <a:p>
                      <a:pPr indent="0" lvl="0" marL="0" marR="0" rtl="0" algn="r">
                        <a:spcBef>
                          <a:spcPts val="0"/>
                        </a:spcBef>
                        <a:spcAft>
                          <a:spcPts val="0"/>
                        </a:spcAft>
                        <a:buNone/>
                      </a:pPr>
                      <a:r>
                        <a:rPr lang="no-NO" sz="1800"/>
                        <a:t>103</a:t>
                      </a:r>
                      <a:endParaRPr sz="1800"/>
                    </a:p>
                  </a:txBody>
                  <a:tcPr marT="45725" marB="45725" marR="91450" marL="91450"/>
                </a:tc>
                <a:tc>
                  <a:txBody>
                    <a:bodyPr>
                      <a:noAutofit/>
                    </a:bodyPr>
                    <a:lstStyle/>
                    <a:p>
                      <a:pPr indent="0" lvl="0" marL="0" marR="0" rtl="0" algn="r">
                        <a:spcBef>
                          <a:spcPts val="0"/>
                        </a:spcBef>
                        <a:spcAft>
                          <a:spcPts val="0"/>
                        </a:spcAft>
                        <a:buNone/>
                      </a:pPr>
                      <a:r>
                        <a:rPr lang="no-NO" sz="1800"/>
                        <a:t>Commit</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T2</a:t>
                      </a:r>
                      <a:endParaRPr sz="1800"/>
                    </a:p>
                  </a:txBody>
                  <a:tcPr marT="45725" marB="45725" marR="91450" marL="91450"/>
                </a:tc>
                <a:tc>
                  <a:txBody>
                    <a:bodyPr>
                      <a:noAutofit/>
                    </a:bodyPr>
                    <a:lstStyle/>
                    <a:p>
                      <a:pPr indent="0" lvl="0" marL="0" marR="0" rtl="0" algn="r">
                        <a:spcBef>
                          <a:spcPts val="0"/>
                        </a:spcBef>
                        <a:spcAft>
                          <a:spcPts val="0"/>
                        </a:spcAft>
                        <a:buNone/>
                      </a:pPr>
                      <a:r>
                        <a:rPr b="1" lang="no-NO" sz="1800"/>
                        <a:t>107</a:t>
                      </a:r>
                      <a:endParaRPr b="1" sz="1800"/>
                    </a:p>
                  </a:txBody>
                  <a:tcPr marT="45725" marB="45725" marR="91450" marL="91450"/>
                </a:tc>
                <a:tc>
                  <a:txBody>
                    <a:bodyPr>
                      <a:noAutofit/>
                    </a:bodyPr>
                    <a:lstStyle/>
                    <a:p>
                      <a:pPr indent="0" lvl="0" marL="0" marR="0" rtl="0" algn="r">
                        <a:spcBef>
                          <a:spcPts val="0"/>
                        </a:spcBef>
                        <a:spcAft>
                          <a:spcPts val="0"/>
                        </a:spcAft>
                        <a:buNone/>
                      </a:pPr>
                      <a:r>
                        <a:rPr lang="no-NO" sz="1800"/>
                        <a:t>In Progress</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T3</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In progress</a:t>
                      </a:r>
                      <a:endParaRPr sz="1800"/>
                    </a:p>
                  </a:txBody>
                  <a:tcPr marT="45725" marB="45725" marR="91450" marL="91450"/>
                </a:tc>
              </a:tr>
            </a:tbl>
          </a:graphicData>
        </a:graphic>
      </p:graphicFrame>
      <p:cxnSp>
        <p:nvCxnSpPr>
          <p:cNvPr id="2701" name="Google Shape;2701;p255"/>
          <p:cNvCxnSpPr/>
          <p:nvPr/>
        </p:nvCxnSpPr>
        <p:spPr>
          <a:xfrm flipH="1" rot="10800000">
            <a:off x="4775200" y="1244600"/>
            <a:ext cx="4800600" cy="1877906"/>
          </a:xfrm>
          <a:prstGeom prst="straightConnector1">
            <a:avLst/>
          </a:prstGeom>
          <a:noFill/>
          <a:ln cap="rnd" cmpd="sng" w="15875">
            <a:solidFill>
              <a:srgbClr val="054361"/>
            </a:solidFill>
            <a:prstDash val="solid"/>
            <a:bevel/>
            <a:headEnd len="sm" w="sm" type="none"/>
            <a:tailEnd len="med" w="med" type="triangle"/>
          </a:ln>
        </p:spPr>
      </p:cxnSp>
      <p:sp>
        <p:nvSpPr>
          <p:cNvPr id="2702" name="Google Shape;2702;p255"/>
          <p:cNvSpPr txBox="1"/>
          <p:nvPr/>
        </p:nvSpPr>
        <p:spPr>
          <a:xfrm>
            <a:off x="6859910" y="2174070"/>
            <a:ext cx="2120900" cy="9233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Oppdaterer ikke DPT – da det skal være </a:t>
            </a:r>
            <a:r>
              <a:rPr b="1" i="0" lang="no-NO" sz="1800" u="none" cap="none" strike="noStrike">
                <a:solidFill>
                  <a:srgbClr val="000000"/>
                </a:solidFill>
                <a:latin typeface="Century Gothic"/>
                <a:ea typeface="Century Gothic"/>
                <a:cs typeface="Century Gothic"/>
                <a:sym typeface="Century Gothic"/>
              </a:rPr>
              <a:t>tidligste </a:t>
            </a:r>
            <a:r>
              <a:rPr b="0" i="0" lang="no-NO" sz="1800" u="none" cap="none" strike="noStrike">
                <a:solidFill>
                  <a:srgbClr val="000000"/>
                </a:solidFill>
                <a:latin typeface="Century Gothic"/>
                <a:ea typeface="Century Gothic"/>
                <a:cs typeface="Century Gothic"/>
                <a:sym typeface="Century Gothic"/>
              </a:rPr>
              <a:t>LSN</a:t>
            </a:r>
            <a:endParaRPr b="0" i="0" sz="1800" u="none" cap="none" strike="noStrike">
              <a:solidFill>
                <a:srgbClr val="000000"/>
              </a:solidFill>
              <a:latin typeface="Century Gothic"/>
              <a:ea typeface="Century Gothic"/>
              <a:cs typeface="Century Gothic"/>
              <a:sym typeface="Century Gothic"/>
            </a:endParaRPr>
          </a:p>
        </p:txBody>
      </p:sp>
      <p:cxnSp>
        <p:nvCxnSpPr>
          <p:cNvPr id="2703" name="Google Shape;2703;p255"/>
          <p:cNvCxnSpPr/>
          <p:nvPr/>
        </p:nvCxnSpPr>
        <p:spPr>
          <a:xfrm>
            <a:off x="4951412" y="3141913"/>
            <a:ext cx="5506087" cy="1723977"/>
          </a:xfrm>
          <a:prstGeom prst="straightConnector1">
            <a:avLst/>
          </a:prstGeom>
          <a:noFill/>
          <a:ln cap="rnd" cmpd="sng" w="15875">
            <a:solidFill>
              <a:srgbClr val="054361"/>
            </a:solidFill>
            <a:prstDash val="solid"/>
            <a:bevel/>
            <a:headEnd len="sm" w="sm" type="none"/>
            <a:tailEnd len="med" w="med" type="triangle"/>
          </a:ln>
        </p:spPr>
      </p:cxnSp>
      <p:sp>
        <p:nvSpPr>
          <p:cNvPr id="2704" name="Google Shape;2704;p255"/>
          <p:cNvSpPr txBox="1"/>
          <p:nvPr/>
        </p:nvSpPr>
        <p:spPr>
          <a:xfrm>
            <a:off x="9267813" y="5986060"/>
            <a:ext cx="2121000" cy="369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lang="no-NO" sz="1800">
                <a:latin typeface="Century Gothic"/>
                <a:ea typeface="Century Gothic"/>
                <a:cs typeface="Century Gothic"/>
                <a:sym typeface="Century Gothic"/>
              </a:rPr>
              <a:t>OppdatererT2 sin siste LSN</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8" name="Shape 2708"/>
        <p:cNvGrpSpPr/>
        <p:nvPr/>
      </p:nvGrpSpPr>
      <p:grpSpPr>
        <a:xfrm>
          <a:off x="0" y="0"/>
          <a:ext cx="0" cy="0"/>
          <a:chOff x="0" y="0"/>
          <a:chExt cx="0" cy="0"/>
        </a:xfrm>
      </p:grpSpPr>
      <p:sp>
        <p:nvSpPr>
          <p:cNvPr id="2709" name="Google Shape;2709;p256"/>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710" name="Google Shape;2710;p256"/>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2711" name="Google Shape;2711;p256"/>
          <p:cNvPicPr preferRelativeResize="0"/>
          <p:nvPr/>
        </p:nvPicPr>
        <p:blipFill rotWithShape="1">
          <a:blip r:embed="rId3">
            <a:alphaModFix/>
          </a:blip>
          <a:srcRect b="0" l="0" r="0" t="0"/>
          <a:stretch/>
        </p:blipFill>
        <p:spPr>
          <a:xfrm>
            <a:off x="0" y="0"/>
            <a:ext cx="8722998" cy="6858000"/>
          </a:xfrm>
          <a:prstGeom prst="rect">
            <a:avLst/>
          </a:prstGeom>
          <a:noFill/>
          <a:ln>
            <a:noFill/>
          </a:ln>
        </p:spPr>
      </p:pic>
      <p:graphicFrame>
        <p:nvGraphicFramePr>
          <p:cNvPr id="2712" name="Google Shape;2712;p256"/>
          <p:cNvGraphicFramePr/>
          <p:nvPr/>
        </p:nvGraphicFramePr>
        <p:xfrm>
          <a:off x="8912225" y="285515"/>
          <a:ext cx="3000000" cy="3000000"/>
        </p:xfrm>
        <a:graphic>
          <a:graphicData uri="http://schemas.openxmlformats.org/drawingml/2006/table">
            <a:tbl>
              <a:tblPr bandRow="1" firstRow="1">
                <a:noFill/>
                <a:tableStyleId>{906CD106-9F42-4B0F-B9EC-3C1E958D2C3D}</a:tableStyleId>
              </a:tblPr>
              <a:tblGrid>
                <a:gridCol w="1416050"/>
                <a:gridCol w="1416050"/>
              </a:tblGrid>
              <a:tr h="228600">
                <a:tc gridSpan="2">
                  <a:txBody>
                    <a:bodyPr>
                      <a:noAutofit/>
                    </a:bodyPr>
                    <a:lstStyle/>
                    <a:p>
                      <a:pPr indent="0" lvl="0" marL="0" marR="0" rtl="0" algn="r">
                        <a:spcBef>
                          <a:spcPts val="0"/>
                        </a:spcBef>
                        <a:spcAft>
                          <a:spcPts val="0"/>
                        </a:spcAft>
                        <a:buNone/>
                      </a:pPr>
                      <a:r>
                        <a:rPr lang="no-NO" sz="1800"/>
                        <a:t>Dirty Page Table</a:t>
                      </a:r>
                      <a:endParaRPr sz="1800"/>
                    </a:p>
                  </a:txBody>
                  <a:tcPr marT="45725" marB="45725" marR="91450" marL="91450"/>
                </a:tc>
                <a:tc hMerge="1"/>
              </a:tr>
              <a:tr h="228600">
                <a:tc>
                  <a:txBody>
                    <a:bodyPr>
                      <a:noAutofit/>
                    </a:bodyPr>
                    <a:lstStyle/>
                    <a:p>
                      <a:pPr indent="0" lvl="0" marL="0" marR="0" rtl="0" algn="r">
                        <a:spcBef>
                          <a:spcPts val="0"/>
                        </a:spcBef>
                        <a:spcAft>
                          <a:spcPts val="0"/>
                        </a:spcAft>
                        <a:buNone/>
                      </a:pPr>
                      <a:r>
                        <a:rPr lang="no-NO" sz="1800"/>
                        <a:t>Blokk</a:t>
                      </a:r>
                      <a:endParaRPr sz="1800"/>
                    </a:p>
                  </a:txBody>
                  <a:tcPr marT="45725" marB="45725" marR="91450" marL="91450"/>
                </a:tc>
                <a:tc>
                  <a:txBody>
                    <a:bodyPr>
                      <a:noAutofit/>
                    </a:bodyPr>
                    <a:lstStyle/>
                    <a:p>
                      <a:pPr indent="0" lvl="0" marL="0" marR="0" rtl="0" algn="r">
                        <a:spcBef>
                          <a:spcPts val="0"/>
                        </a:spcBef>
                        <a:spcAft>
                          <a:spcPts val="0"/>
                        </a:spcAft>
                        <a:buNone/>
                      </a:pPr>
                      <a:r>
                        <a:rPr lang="no-NO" sz="1800"/>
                        <a:t>recLSN</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C</a:t>
                      </a:r>
                      <a:endParaRPr sz="1800"/>
                    </a:p>
                  </a:txBody>
                  <a:tcPr marT="45725" marB="45725" marR="91450" marL="91450"/>
                </a:tc>
                <a:tc>
                  <a:txBody>
                    <a:bodyPr>
                      <a:noAutofit/>
                    </a:bodyPr>
                    <a:lstStyle/>
                    <a:p>
                      <a:pPr indent="0" lvl="0" marL="0" marR="0" rtl="0" algn="r">
                        <a:spcBef>
                          <a:spcPts val="0"/>
                        </a:spcBef>
                        <a:spcAft>
                          <a:spcPts val="0"/>
                        </a:spcAft>
                        <a:buNone/>
                      </a:pPr>
                      <a:r>
                        <a:rPr b="0" lang="no-NO" sz="1800"/>
                        <a:t>101</a:t>
                      </a:r>
                      <a:endParaRPr b="0" sz="1800"/>
                    </a:p>
                  </a:txBody>
                  <a:tcPr marT="45725" marB="45725" marR="91450" marL="91450"/>
                </a:tc>
              </a:tr>
              <a:tr h="370850">
                <a:tc>
                  <a:txBody>
                    <a:bodyPr>
                      <a:noAutofit/>
                    </a:bodyPr>
                    <a:lstStyle/>
                    <a:p>
                      <a:pPr indent="0" lvl="0" marL="0" marR="0" rtl="0" algn="r">
                        <a:spcBef>
                          <a:spcPts val="0"/>
                        </a:spcBef>
                        <a:spcAft>
                          <a:spcPts val="0"/>
                        </a:spcAft>
                        <a:buNone/>
                      </a:pPr>
                      <a:r>
                        <a:rPr lang="no-NO" sz="1800"/>
                        <a:t>B</a:t>
                      </a:r>
                      <a:endParaRPr sz="1800"/>
                    </a:p>
                  </a:txBody>
                  <a:tcPr marT="45725" marB="45725" marR="91450" marL="91450"/>
                </a:tc>
                <a:tc>
                  <a:txBody>
                    <a:bodyPr>
                      <a:noAutofit/>
                    </a:bodyPr>
                    <a:lstStyle/>
                    <a:p>
                      <a:pPr indent="0" lvl="0" marL="0" marR="0" rtl="0" algn="r">
                        <a:spcBef>
                          <a:spcPts val="0"/>
                        </a:spcBef>
                        <a:spcAft>
                          <a:spcPts val="0"/>
                        </a:spcAft>
                        <a:buNone/>
                      </a:pPr>
                      <a:r>
                        <a:rPr lang="no-NO" sz="1800"/>
                        <a:t>102</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A</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r>
            </a:tbl>
          </a:graphicData>
        </a:graphic>
      </p:graphicFrame>
      <p:graphicFrame>
        <p:nvGraphicFramePr>
          <p:cNvPr id="2713" name="Google Shape;2713;p256"/>
          <p:cNvGraphicFramePr/>
          <p:nvPr/>
        </p:nvGraphicFramePr>
        <p:xfrm>
          <a:off x="8722998" y="3122506"/>
          <a:ext cx="3000000" cy="3000000"/>
        </p:xfrm>
        <a:graphic>
          <a:graphicData uri="http://schemas.openxmlformats.org/drawingml/2006/table">
            <a:tbl>
              <a:tblPr bandRow="1" firstRow="1">
                <a:noFill/>
                <a:tableStyleId>{906CD106-9F42-4B0F-B9EC-3C1E958D2C3D}</a:tableStyleId>
              </a:tblPr>
              <a:tblGrid>
                <a:gridCol w="1156325"/>
                <a:gridCol w="1156325"/>
                <a:gridCol w="1156325"/>
              </a:tblGrid>
              <a:tr h="341200">
                <a:tc gridSpan="3">
                  <a:txBody>
                    <a:bodyPr>
                      <a:noAutofit/>
                    </a:bodyPr>
                    <a:lstStyle/>
                    <a:p>
                      <a:pPr indent="0" lvl="0" marL="0" marR="0" rtl="0" algn="r">
                        <a:spcBef>
                          <a:spcPts val="0"/>
                        </a:spcBef>
                        <a:spcAft>
                          <a:spcPts val="0"/>
                        </a:spcAft>
                        <a:buNone/>
                      </a:pPr>
                      <a:r>
                        <a:rPr lang="no-NO" sz="1800"/>
                        <a:t>Transaction table</a:t>
                      </a:r>
                      <a:endParaRPr sz="1800"/>
                    </a:p>
                  </a:txBody>
                  <a:tcPr marT="45725" marB="45725" marR="91450" marL="91450"/>
                </a:tc>
                <a:tc hMerge="1"/>
                <a:tc hMerge="1"/>
              </a:tr>
              <a:tr h="370850">
                <a:tc>
                  <a:txBody>
                    <a:bodyPr>
                      <a:noAutofit/>
                    </a:bodyPr>
                    <a:lstStyle/>
                    <a:p>
                      <a:pPr indent="0" lvl="0" marL="0" marR="0" rtl="0" algn="r">
                        <a:spcBef>
                          <a:spcPts val="0"/>
                        </a:spcBef>
                        <a:spcAft>
                          <a:spcPts val="0"/>
                        </a:spcAft>
                        <a:buNone/>
                      </a:pPr>
                      <a:r>
                        <a:rPr lang="no-NO" sz="1800"/>
                        <a:t>Transaction-ID</a:t>
                      </a:r>
                      <a:endParaRPr sz="1800"/>
                    </a:p>
                  </a:txBody>
                  <a:tcPr marT="45725" marB="45725" marR="91450" marL="91450"/>
                </a:tc>
                <a:tc>
                  <a:txBody>
                    <a:bodyPr>
                      <a:noAutofit/>
                    </a:bodyPr>
                    <a:lstStyle/>
                    <a:p>
                      <a:pPr indent="0" lvl="0" marL="0" marR="0" rtl="0" algn="r">
                        <a:spcBef>
                          <a:spcPts val="0"/>
                        </a:spcBef>
                        <a:spcAft>
                          <a:spcPts val="0"/>
                        </a:spcAft>
                        <a:buNone/>
                      </a:pPr>
                      <a:r>
                        <a:rPr lang="no-NO" sz="1800"/>
                        <a:t>lastLSN</a:t>
                      </a:r>
                      <a:endParaRPr sz="1800"/>
                    </a:p>
                  </a:txBody>
                  <a:tcPr marT="45725" marB="45725" marR="91450" marL="91450"/>
                </a:tc>
                <a:tc>
                  <a:txBody>
                    <a:bodyPr>
                      <a:noAutofit/>
                    </a:bodyPr>
                    <a:lstStyle/>
                    <a:p>
                      <a:pPr indent="0" lvl="0" marL="0" marR="0" rtl="0" algn="r">
                        <a:spcBef>
                          <a:spcPts val="0"/>
                        </a:spcBef>
                        <a:spcAft>
                          <a:spcPts val="0"/>
                        </a:spcAft>
                        <a:buNone/>
                      </a:pPr>
                      <a:r>
                        <a:rPr lang="no-NO" sz="1800"/>
                        <a:t>Status</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T1</a:t>
                      </a:r>
                      <a:endParaRPr sz="1800"/>
                    </a:p>
                  </a:txBody>
                  <a:tcPr marT="45725" marB="45725" marR="91450" marL="91450"/>
                </a:tc>
                <a:tc>
                  <a:txBody>
                    <a:bodyPr>
                      <a:noAutofit/>
                    </a:bodyPr>
                    <a:lstStyle/>
                    <a:p>
                      <a:pPr indent="0" lvl="0" marL="0" marR="0" rtl="0" algn="r">
                        <a:spcBef>
                          <a:spcPts val="0"/>
                        </a:spcBef>
                        <a:spcAft>
                          <a:spcPts val="0"/>
                        </a:spcAft>
                        <a:buNone/>
                      </a:pPr>
                      <a:r>
                        <a:rPr lang="no-NO" sz="1800"/>
                        <a:t>103</a:t>
                      </a:r>
                      <a:endParaRPr sz="1800"/>
                    </a:p>
                  </a:txBody>
                  <a:tcPr marT="45725" marB="45725" marR="91450" marL="91450"/>
                </a:tc>
                <a:tc>
                  <a:txBody>
                    <a:bodyPr>
                      <a:noAutofit/>
                    </a:bodyPr>
                    <a:lstStyle/>
                    <a:p>
                      <a:pPr indent="0" lvl="0" marL="0" marR="0" rtl="0" algn="r">
                        <a:spcBef>
                          <a:spcPts val="0"/>
                        </a:spcBef>
                        <a:spcAft>
                          <a:spcPts val="0"/>
                        </a:spcAft>
                        <a:buNone/>
                      </a:pPr>
                      <a:r>
                        <a:rPr lang="no-NO" sz="1800"/>
                        <a:t>Commit</a:t>
                      </a:r>
                      <a:endParaRPr sz="1800"/>
                    </a:p>
                  </a:txBody>
                  <a:tcPr marT="45725" marB="45725" marR="91450" marL="91450"/>
                </a:tc>
              </a:tr>
              <a:tr h="370850">
                <a:tc>
                  <a:txBody>
                    <a:bodyPr>
                      <a:noAutofit/>
                    </a:bodyPr>
                    <a:lstStyle/>
                    <a:p>
                      <a:pPr indent="0" lvl="0" marL="0" marR="0" rtl="0" algn="r">
                        <a:spcBef>
                          <a:spcPts val="0"/>
                        </a:spcBef>
                        <a:spcAft>
                          <a:spcPts val="0"/>
                        </a:spcAft>
                        <a:buNone/>
                      </a:pPr>
                      <a:r>
                        <a:rPr lang="no-NO" sz="1800"/>
                        <a:t>T2</a:t>
                      </a:r>
                      <a:endParaRPr sz="1800"/>
                    </a:p>
                  </a:txBody>
                  <a:tcPr marT="45725" marB="45725" marR="91450" marL="91450"/>
                </a:tc>
                <a:tc>
                  <a:txBody>
                    <a:bodyPr>
                      <a:noAutofit/>
                    </a:bodyPr>
                    <a:lstStyle/>
                    <a:p>
                      <a:pPr indent="0" lvl="0" marL="0" marR="0" rtl="0" algn="r">
                        <a:spcBef>
                          <a:spcPts val="0"/>
                        </a:spcBef>
                        <a:spcAft>
                          <a:spcPts val="0"/>
                        </a:spcAft>
                        <a:buNone/>
                      </a:pPr>
                      <a:r>
                        <a:rPr b="1" lang="no-NO" sz="1800"/>
                        <a:t>108</a:t>
                      </a:r>
                      <a:endParaRPr b="1" sz="1800"/>
                    </a:p>
                  </a:txBody>
                  <a:tcPr marT="45725" marB="45725" marR="91450" marL="91450"/>
                </a:tc>
                <a:tc>
                  <a:txBody>
                    <a:bodyPr>
                      <a:noAutofit/>
                    </a:bodyPr>
                    <a:lstStyle/>
                    <a:p>
                      <a:pPr indent="0" lvl="0" marL="0" marR="0" rtl="0" algn="r">
                        <a:spcBef>
                          <a:spcPts val="0"/>
                        </a:spcBef>
                        <a:spcAft>
                          <a:spcPts val="0"/>
                        </a:spcAft>
                        <a:buNone/>
                      </a:pPr>
                      <a:r>
                        <a:rPr b="1" lang="no-NO" sz="1800"/>
                        <a:t>Commit</a:t>
                      </a:r>
                      <a:endParaRPr b="1" sz="1800"/>
                    </a:p>
                  </a:txBody>
                  <a:tcPr marT="45725" marB="45725" marR="91450" marL="91450"/>
                </a:tc>
              </a:tr>
              <a:tr h="370850">
                <a:tc>
                  <a:txBody>
                    <a:bodyPr>
                      <a:noAutofit/>
                    </a:bodyPr>
                    <a:lstStyle/>
                    <a:p>
                      <a:pPr indent="0" lvl="0" marL="0" marR="0" rtl="0" algn="r">
                        <a:spcBef>
                          <a:spcPts val="0"/>
                        </a:spcBef>
                        <a:spcAft>
                          <a:spcPts val="0"/>
                        </a:spcAft>
                        <a:buNone/>
                      </a:pPr>
                      <a:r>
                        <a:rPr lang="no-NO" sz="1800"/>
                        <a:t>T3</a:t>
                      </a:r>
                      <a:endParaRPr sz="1800"/>
                    </a:p>
                  </a:txBody>
                  <a:tcPr marT="45725" marB="45725" marR="91450" marL="91450"/>
                </a:tc>
                <a:tc>
                  <a:txBody>
                    <a:bodyPr>
                      <a:noAutofit/>
                    </a:bodyPr>
                    <a:lstStyle/>
                    <a:p>
                      <a:pPr indent="0" lvl="0" marL="0" marR="0" rtl="0" algn="r">
                        <a:spcBef>
                          <a:spcPts val="0"/>
                        </a:spcBef>
                        <a:spcAft>
                          <a:spcPts val="0"/>
                        </a:spcAft>
                        <a:buNone/>
                      </a:pPr>
                      <a:r>
                        <a:rPr lang="no-NO" sz="1800"/>
                        <a:t>106</a:t>
                      </a:r>
                      <a:endParaRPr sz="1800"/>
                    </a:p>
                  </a:txBody>
                  <a:tcPr marT="45725" marB="45725" marR="91450" marL="91450"/>
                </a:tc>
                <a:tc>
                  <a:txBody>
                    <a:bodyPr>
                      <a:noAutofit/>
                    </a:bodyPr>
                    <a:lstStyle/>
                    <a:p>
                      <a:pPr indent="0" lvl="0" marL="0" marR="0" rtl="0" algn="r">
                        <a:spcBef>
                          <a:spcPts val="0"/>
                        </a:spcBef>
                        <a:spcAft>
                          <a:spcPts val="0"/>
                        </a:spcAft>
                        <a:buNone/>
                      </a:pPr>
                      <a:r>
                        <a:rPr lang="no-NO" sz="1800"/>
                        <a:t>In progress</a:t>
                      </a:r>
                      <a:endParaRPr sz="1800"/>
                    </a:p>
                  </a:txBody>
                  <a:tcPr marT="45725" marB="45725" marR="91450" marL="91450"/>
                </a:tc>
              </a:tr>
            </a:tbl>
          </a:graphicData>
        </a:graphic>
      </p:graphicFrame>
      <p:cxnSp>
        <p:nvCxnSpPr>
          <p:cNvPr id="2714" name="Google Shape;2714;p256"/>
          <p:cNvCxnSpPr/>
          <p:nvPr/>
        </p:nvCxnSpPr>
        <p:spPr>
          <a:xfrm>
            <a:off x="4737100" y="3378200"/>
            <a:ext cx="6350000" cy="1346200"/>
          </a:xfrm>
          <a:prstGeom prst="straightConnector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8" name="Shape 2718"/>
        <p:cNvGrpSpPr/>
        <p:nvPr/>
      </p:nvGrpSpPr>
      <p:grpSpPr>
        <a:xfrm>
          <a:off x="0" y="0"/>
          <a:ext cx="0" cy="0"/>
          <a:chOff x="0" y="0"/>
          <a:chExt cx="0" cy="0"/>
        </a:xfrm>
      </p:grpSpPr>
      <p:sp>
        <p:nvSpPr>
          <p:cNvPr id="2719" name="Google Shape;2719;p257"/>
          <p:cNvSpPr txBox="1"/>
          <p:nvPr>
            <p:ph type="title"/>
          </p:nvPr>
        </p:nvSpPr>
        <p:spPr>
          <a:xfrm>
            <a:off x="684212" y="4383851"/>
            <a:ext cx="8534400" cy="17139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rPr lang="no-NO"/>
              <a:t>Video om Aries</a:t>
            </a:r>
            <a:endParaRPr/>
          </a:p>
        </p:txBody>
      </p:sp>
      <p:sp>
        <p:nvSpPr>
          <p:cNvPr id="2720" name="Google Shape;2720;p257"/>
          <p:cNvSpPr txBox="1"/>
          <p:nvPr>
            <p:ph idx="1" type="body"/>
          </p:nvPr>
        </p:nvSpPr>
        <p:spPr>
          <a:xfrm>
            <a:off x="684212" y="603015"/>
            <a:ext cx="8534400" cy="3780900"/>
          </a:xfrm>
          <a:prstGeom prst="rect">
            <a:avLst/>
          </a:prstGeom>
        </p:spPr>
        <p:txBody>
          <a:bodyPr anchorCtr="0" anchor="ctr" bIns="45700" lIns="45700" spcFirstLastPara="1" rIns="45700" wrap="square" tIns="45700">
            <a:noAutofit/>
          </a:bodyPr>
          <a:lstStyle/>
          <a:p>
            <a:pPr indent="0" lvl="0" marL="0" rtl="0" algn="l">
              <a:spcBef>
                <a:spcPts val="600"/>
              </a:spcBef>
              <a:spcAft>
                <a:spcPts val="0"/>
              </a:spcAft>
              <a:buNone/>
            </a:pPr>
            <a:r>
              <a:rPr lang="no-NO" u="sng">
                <a:solidFill>
                  <a:schemeClr val="hlink"/>
                </a:solidFill>
                <a:hlinkClick r:id="rId3"/>
              </a:rPr>
              <a:t>https://www.youtube.com/watch?v=S9nctHdkggk&amp;t=420s</a:t>
            </a:r>
            <a:endParaRPr/>
          </a:p>
          <a:p>
            <a:pPr indent="0" lvl="0" marL="0" rtl="0" algn="l">
              <a:spcBef>
                <a:spcPts val="6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pic>
        <p:nvPicPr>
          <p:cNvPr id="266" name="Google Shape;266;p42"/>
          <p:cNvPicPr preferRelativeResize="0"/>
          <p:nvPr/>
        </p:nvPicPr>
        <p:blipFill rotWithShape="1">
          <a:blip r:embed="rId3">
            <a:alphaModFix/>
          </a:blip>
          <a:srcRect b="0" l="0" r="0" t="0"/>
          <a:stretch/>
        </p:blipFill>
        <p:spPr>
          <a:xfrm>
            <a:off x="3080265" y="3473736"/>
            <a:ext cx="969776" cy="531813"/>
          </a:xfrm>
          <a:prstGeom prst="rect">
            <a:avLst/>
          </a:prstGeom>
          <a:noFill/>
          <a:ln>
            <a:noFill/>
          </a:ln>
        </p:spPr>
      </p:pic>
      <p:graphicFrame>
        <p:nvGraphicFramePr>
          <p:cNvPr id="267" name="Google Shape;267;p42"/>
          <p:cNvGraphicFramePr/>
          <p:nvPr/>
        </p:nvGraphicFramePr>
        <p:xfrm>
          <a:off x="317475" y="480237"/>
          <a:ext cx="3000000" cy="3000000"/>
        </p:xfrm>
        <a:graphic>
          <a:graphicData uri="http://schemas.openxmlformats.org/drawingml/2006/table">
            <a:tbl>
              <a:tblPr bandRow="1" firstRow="1">
                <a:noFill/>
                <a:tableStyleId>{A8F0CE59-5BD9-485E-BB0D-3796BC449719}</a:tableStyleId>
              </a:tblPr>
              <a:tblGrid>
                <a:gridCol w="1381400"/>
                <a:gridCol w="13814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tc>
              </a:tr>
            </a:tbl>
          </a:graphicData>
        </a:graphic>
      </p:graphicFrame>
      <p:graphicFrame>
        <p:nvGraphicFramePr>
          <p:cNvPr id="268" name="Google Shape;268;p42"/>
          <p:cNvGraphicFramePr/>
          <p:nvPr/>
        </p:nvGraphicFramePr>
        <p:xfrm>
          <a:off x="4305301" y="600106"/>
          <a:ext cx="3000000" cy="3000000"/>
        </p:xfrm>
        <a:graphic>
          <a:graphicData uri="http://schemas.openxmlformats.org/drawingml/2006/table">
            <a:tbl>
              <a:tblPr bandRow="1" firstRow="1">
                <a:noFill/>
                <a:tableStyleId>{A8F0CE59-5BD9-485E-BB0D-3796BC449719}</a:tableStyleId>
              </a:tblPr>
              <a:tblGrid>
                <a:gridCol w="1788250"/>
                <a:gridCol w="2594550"/>
                <a:gridCol w="3376900"/>
              </a:tblGrid>
              <a:tr h="808900">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484300">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484300">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7675">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Samsung</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69" name="Google Shape;269;p42"/>
          <p:cNvGraphicFramePr/>
          <p:nvPr/>
        </p:nvGraphicFramePr>
        <p:xfrm>
          <a:off x="3850875" y="4132995"/>
          <a:ext cx="3000000" cy="3000000"/>
        </p:xfrm>
        <a:graphic>
          <a:graphicData uri="http://schemas.openxmlformats.org/drawingml/2006/table">
            <a:tbl>
              <a:tblPr bandRow="1" firstRow="1">
                <a:noFill/>
                <a:tableStyleId>{A8F0CE59-5BD9-485E-BB0D-3796BC449719}</a:tableStyleId>
              </a:tblPr>
              <a:tblGrid>
                <a:gridCol w="1642825"/>
                <a:gridCol w="1642825"/>
                <a:gridCol w="1642825"/>
                <a:gridCol w="1642825"/>
                <a:gridCol w="1642825"/>
              </a:tblGrid>
              <a:tr h="3409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R cap="flat" cmpd="sng" w="12700">
                      <a:solidFill>
                        <a:srgbClr val="FFFFFF"/>
                      </a:solidFill>
                      <a:prstDash val="solid"/>
                      <a:round/>
                      <a:headEnd len="sm" w="sm" type="none"/>
                      <a:tailEnd len="sm" w="sm" type="none"/>
                    </a:lnR>
                  </a:tcPr>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b="1" sz="1800" u="none" cap="none" strike="noStrike">
                        <a:solidFill>
                          <a:srgbClr val="FFFFFF"/>
                        </a:solidFill>
                      </a:endParaRPr>
                    </a:p>
                  </a:txBody>
                  <a:tcPr marT="45725" marB="45725" marR="45725" marL="457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12700">
                      <a:solidFill>
                        <a:srgbClr val="FFFFFF"/>
                      </a:solidFill>
                      <a:prstDash val="solid"/>
                      <a:round/>
                      <a:headEnd len="sm" w="sm" type="none"/>
                      <a:tailEnd len="sm" w="sm" type="none"/>
                    </a:lnL>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tc>
              </a:tr>
              <a:tr h="5953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R cap="flat" cmpd="sng" w="12700">
                      <a:solidFill>
                        <a:srgbClr val="FFFFFF"/>
                      </a:solidFill>
                      <a:prstDash val="solid"/>
                      <a:round/>
                      <a:headEnd len="sm" w="sm" type="none"/>
                      <a:tailEnd len="sm" w="sm" type="none"/>
                    </a:lnR>
                  </a:tcPr>
                </a:tc>
                <a:tc>
                  <a:txBody>
                    <a:bodyPr>
                      <a:noAutofit/>
                    </a:bodyPr>
                    <a:lstStyle/>
                    <a:p>
                      <a:pPr indent="0" lvl="0" marL="0" marR="0" rtl="0" algn="l">
                        <a:spcBef>
                          <a:spcPts val="0"/>
                        </a:spcBef>
                        <a:spcAft>
                          <a:spcPts val="0"/>
                        </a:spcAft>
                        <a:buNone/>
                      </a:pPr>
                      <a:r>
                        <a:rPr b="1" i="1" lang="no-NO" sz="1800" u="none" cap="none" strike="noStrike"/>
                        <a:t>Macbook air</a:t>
                      </a:r>
                      <a:endParaRPr b="1" i="1" sz="1800" u="none" cap="none" strike="noStrike"/>
                    </a:p>
                  </a:txBody>
                  <a:tcPr marT="45725" marB="45725" marR="45725" marL="457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12700">
                      <a:solidFill>
                        <a:srgbClr val="FFFFFF"/>
                      </a:solidFill>
                      <a:prstDash val="solid"/>
                      <a:round/>
                      <a:headEnd len="sm" w="sm" type="none"/>
                      <a:tailEnd len="sm" w="sm" type="none"/>
                    </a:lnL>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r>
              <a:tr h="5953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lnR cap="flat" cmpd="sng" w="12700">
                      <a:solidFill>
                        <a:srgbClr val="FFFFFF"/>
                      </a:solidFill>
                      <a:prstDash val="solid"/>
                      <a:round/>
                      <a:headEnd len="sm" w="sm" type="none"/>
                      <a:tailEnd len="sm" w="sm" type="none"/>
                    </a:lnR>
                  </a:tcPr>
                </a:tc>
                <a:tc>
                  <a:txBody>
                    <a:bodyPr>
                      <a:noAutofit/>
                    </a:bodyPr>
                    <a:lstStyle/>
                    <a:p>
                      <a:pPr indent="0" lvl="0" marL="0" marR="0" rtl="0" algn="l">
                        <a:spcBef>
                          <a:spcPts val="0"/>
                        </a:spcBef>
                        <a:spcAft>
                          <a:spcPts val="0"/>
                        </a:spcAft>
                        <a:buNone/>
                      </a:pPr>
                      <a:r>
                        <a:rPr b="1" i="1" lang="no-NO" sz="1800" u="none" cap="none" strike="noStrike"/>
                        <a:t>Ipad pro</a:t>
                      </a:r>
                      <a:endParaRPr b="1" i="1" sz="1800" u="none" cap="none" strike="noStrike"/>
                    </a:p>
                  </a:txBody>
                  <a:tcPr marT="45725" marB="45725" marR="45725" marL="457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lnL cap="flat" cmpd="sng" w="12700">
                      <a:solidFill>
                        <a:srgbClr val="FFFFFF"/>
                      </a:solidFill>
                      <a:prstDash val="solid"/>
                      <a:round/>
                      <a:headEnd len="sm" w="sm" type="none"/>
                      <a:tailEnd len="sm" w="sm" type="none"/>
                    </a:lnL>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r>
              <a:tr h="850725">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lnR cap="flat" cmpd="sng" w="12700">
                      <a:solidFill>
                        <a:srgbClr val="FFFFFF"/>
                      </a:solidFill>
                      <a:prstDash val="solid"/>
                      <a:round/>
                      <a:headEnd len="sm" w="sm" type="none"/>
                      <a:tailEnd len="sm" w="sm" type="none"/>
                    </a:lnR>
                  </a:tcPr>
                </a:tc>
                <a:tc>
                  <a:txBody>
                    <a:bodyPr>
                      <a:noAutofit/>
                    </a:bodyPr>
                    <a:lstStyle/>
                    <a:p>
                      <a:pPr indent="0" lvl="0" marL="0" marR="0" rtl="0" algn="l">
                        <a:spcBef>
                          <a:spcPts val="0"/>
                        </a:spcBef>
                        <a:spcAft>
                          <a:spcPts val="0"/>
                        </a:spcAft>
                        <a:buNone/>
                      </a:pPr>
                      <a:r>
                        <a:rPr b="1" i="1" lang="no-NO" sz="1800" u="none" cap="none" strike="noStrike"/>
                        <a:t>Samsung Galaxy Note 7</a:t>
                      </a:r>
                      <a:endParaRPr b="1" i="1" sz="1800" u="none" cap="none" strike="noStrike"/>
                    </a:p>
                  </a:txBody>
                  <a:tcPr marT="45725" marB="45725" marR="45725" marL="4572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900</a:t>
                      </a:r>
                      <a:endParaRPr/>
                    </a:p>
                  </a:txBody>
                  <a:tcPr marT="45725" marB="45725" marR="45725" marL="45725">
                    <a:lnL cap="flat" cmpd="sng" w="12700">
                      <a:solidFill>
                        <a:srgbClr val="FFFFFF"/>
                      </a:solidFill>
                      <a:prstDash val="solid"/>
                      <a:round/>
                      <a:headEnd len="sm" w="sm" type="none"/>
                      <a:tailEnd len="sm" w="sm" type="none"/>
                    </a:lnL>
                  </a:tcPr>
                </a:tc>
                <a:tc>
                  <a:txBody>
                    <a:bodyPr>
                      <a:noAutofit/>
                    </a:bodyPr>
                    <a:lstStyle/>
                    <a:p>
                      <a:pPr indent="0" lvl="0" marL="0" marR="0" rtl="0" algn="l">
                        <a:spcBef>
                          <a:spcPts val="0"/>
                        </a:spcBef>
                        <a:spcAft>
                          <a:spcPts val="0"/>
                        </a:spcAft>
                        <a:buNone/>
                      </a:pPr>
                      <a:r>
                        <a:rPr b="1" i="1" lang="no-NO" sz="1800" u="none" cap="none" strike="noStrike"/>
                        <a:t>Samsung</a:t>
                      </a:r>
                      <a:endParaRPr/>
                    </a:p>
                  </a:txBody>
                  <a:tcPr marT="45725" marB="45725" marR="45725" marL="45725"/>
                </a:tc>
              </a:tr>
            </a:tbl>
          </a:graphicData>
        </a:graphic>
      </p:graphicFrame>
      <p:cxnSp>
        <p:nvCxnSpPr>
          <p:cNvPr id="270" name="Google Shape;270;p42"/>
          <p:cNvCxnSpPr/>
          <p:nvPr/>
        </p:nvCxnSpPr>
        <p:spPr>
          <a:xfrm>
            <a:off x="2451100" y="2822502"/>
            <a:ext cx="533400" cy="456310"/>
          </a:xfrm>
          <a:prstGeom prst="straightConnector1">
            <a:avLst/>
          </a:prstGeom>
          <a:noFill/>
          <a:ln cap="rnd" cmpd="sng" w="15875">
            <a:solidFill>
              <a:srgbClr val="054361"/>
            </a:solidFill>
            <a:prstDash val="solid"/>
            <a:bevel/>
            <a:headEnd len="sm" w="sm" type="none"/>
            <a:tailEnd len="med" w="med" type="triangle"/>
          </a:ln>
        </p:spPr>
      </p:cxnSp>
      <p:cxnSp>
        <p:nvCxnSpPr>
          <p:cNvPr id="271" name="Google Shape;271;p42"/>
          <p:cNvCxnSpPr/>
          <p:nvPr/>
        </p:nvCxnSpPr>
        <p:spPr>
          <a:xfrm flipH="1">
            <a:off x="4165147" y="3343361"/>
            <a:ext cx="786265" cy="108000"/>
          </a:xfrm>
          <a:prstGeom prst="straightConnector1">
            <a:avLst/>
          </a:prstGeom>
          <a:noFill/>
          <a:ln cap="rnd" cmpd="sng" w="15875">
            <a:solidFill>
              <a:srgbClr val="054361"/>
            </a:solidFill>
            <a:prstDash val="solid"/>
            <a:bevel/>
            <a:headEnd len="sm" w="sm" type="none"/>
            <a:tailEnd len="med" w="med" type="triangle"/>
          </a:ln>
        </p:spPr>
      </p:cxnSp>
      <p:cxnSp>
        <p:nvCxnSpPr>
          <p:cNvPr id="272" name="Google Shape;272;p42"/>
          <p:cNvCxnSpPr/>
          <p:nvPr/>
        </p:nvCxnSpPr>
        <p:spPr>
          <a:xfrm>
            <a:off x="3565157" y="4132991"/>
            <a:ext cx="0" cy="250800"/>
          </a:xfrm>
          <a:prstGeom prst="straightConnector1">
            <a:avLst/>
          </a:prstGeom>
          <a:noFill/>
          <a:ln cap="rnd" cmpd="sng" w="15875">
            <a:solidFill>
              <a:srgbClr val="054361"/>
            </a:solidFill>
            <a:prstDash val="solid"/>
            <a:bevel/>
            <a:headEnd len="sm" w="sm" type="none"/>
            <a:tailEnd len="med" w="med" type="triangle"/>
          </a:ln>
        </p:spPr>
      </p:cxnSp>
      <p:sp>
        <p:nvSpPr>
          <p:cNvPr id="273" name="Google Shape;273;p42"/>
          <p:cNvSpPr txBox="1"/>
          <p:nvPr/>
        </p:nvSpPr>
        <p:spPr>
          <a:xfrm>
            <a:off x="317475" y="82150"/>
            <a:ext cx="1338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1800">
                <a:latin typeface="Century Gothic"/>
                <a:ea typeface="Century Gothic"/>
                <a:cs typeface="Century Gothic"/>
                <a:sym typeface="Century Gothic"/>
              </a:rPr>
              <a:t>Salg</a:t>
            </a:r>
            <a:endParaRPr b="1" sz="1800">
              <a:latin typeface="Century Gothic"/>
              <a:ea typeface="Century Gothic"/>
              <a:cs typeface="Century Gothic"/>
              <a:sym typeface="Century Gothic"/>
            </a:endParaRPr>
          </a:p>
        </p:txBody>
      </p:sp>
      <p:sp>
        <p:nvSpPr>
          <p:cNvPr id="274" name="Google Shape;274;p42"/>
          <p:cNvSpPr txBox="1"/>
          <p:nvPr/>
        </p:nvSpPr>
        <p:spPr>
          <a:xfrm>
            <a:off x="4305300" y="212125"/>
            <a:ext cx="1338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1800">
                <a:latin typeface="Century Gothic"/>
                <a:ea typeface="Century Gothic"/>
                <a:cs typeface="Century Gothic"/>
                <a:sym typeface="Century Gothic"/>
              </a:rPr>
              <a:t>Produkter</a:t>
            </a:r>
            <a:endParaRPr b="1" sz="1800">
              <a:latin typeface="Century Gothic"/>
              <a:ea typeface="Century Gothic"/>
              <a:cs typeface="Century Gothic"/>
              <a:sym typeface="Century Gothic"/>
            </a:endParaRPr>
          </a:p>
        </p:txBody>
      </p:sp>
      <p:sp>
        <p:nvSpPr>
          <p:cNvPr id="275" name="Google Shape;275;p42"/>
          <p:cNvSpPr txBox="1"/>
          <p:nvPr/>
        </p:nvSpPr>
        <p:spPr>
          <a:xfrm>
            <a:off x="4165150" y="3544200"/>
            <a:ext cx="35652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1800">
                <a:latin typeface="Century Gothic"/>
                <a:ea typeface="Century Gothic"/>
                <a:cs typeface="Century Gothic"/>
                <a:sym typeface="Century Gothic"/>
              </a:rPr>
              <a:t>Salg.Kjøp = Produkter.Kjøp</a:t>
            </a:r>
            <a:endParaRPr b="1" sz="1800">
              <a:latin typeface="Century Gothic"/>
              <a:ea typeface="Century Gothic"/>
              <a:cs typeface="Century Gothic"/>
              <a:sym typeface="Century Gothic"/>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4" name="Shape 2724"/>
        <p:cNvGrpSpPr/>
        <p:nvPr/>
      </p:nvGrpSpPr>
      <p:grpSpPr>
        <a:xfrm>
          <a:off x="0" y="0"/>
          <a:ext cx="0" cy="0"/>
          <a:chOff x="0" y="0"/>
          <a:chExt cx="0" cy="0"/>
        </a:xfrm>
      </p:grpSpPr>
      <p:sp>
        <p:nvSpPr>
          <p:cNvPr id="2725" name="Google Shape;2725;p258"/>
          <p:cNvSpPr txBox="1"/>
          <p:nvPr>
            <p:ph type="title"/>
          </p:nvPr>
        </p:nvSpPr>
        <p:spPr>
          <a:xfrm>
            <a:off x="684212" y="1435101"/>
            <a:ext cx="11609388" cy="466278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dk1"/>
              </a:buClr>
              <a:buFont typeface="Arial"/>
              <a:buNone/>
            </a:pPr>
            <a:r>
              <a:rPr b="1" lang="no-NO" sz="4000">
                <a:solidFill>
                  <a:schemeClr val="lt1"/>
                </a:solidFill>
              </a:rPr>
              <a:t>Innspill: </a:t>
            </a:r>
            <a:r>
              <a:rPr b="1" lang="no-NO" sz="4000" u="sng">
                <a:solidFill>
                  <a:schemeClr val="hlink"/>
                </a:solidFill>
                <a:hlinkClick r:id="rId3"/>
              </a:rPr>
              <a:t>https://tinyurl.com/database-sporsmol</a:t>
            </a:r>
            <a:endParaRPr b="1" sz="4000">
              <a:solidFill>
                <a:schemeClr val="lt1"/>
              </a:solidFill>
            </a:endParaRPr>
          </a:p>
          <a:p>
            <a:pPr indent="0" lvl="0" marL="0" rtl="0" algn="l">
              <a:spcBef>
                <a:spcPts val="0"/>
              </a:spcBef>
              <a:spcAft>
                <a:spcPts val="0"/>
              </a:spcAft>
              <a:buNone/>
            </a:pPr>
            <a:r>
              <a:t/>
            </a:r>
            <a:endParaRPr sz="4000"/>
          </a:p>
          <a:p>
            <a:pPr indent="0" lvl="0" marL="0" marR="0" rtl="0" algn="l">
              <a:spcBef>
                <a:spcPts val="0"/>
              </a:spcBef>
              <a:spcAft>
                <a:spcPts val="0"/>
              </a:spcAft>
              <a:buNone/>
            </a:pPr>
            <a:r>
              <a:rPr lang="no-NO" sz="4000"/>
              <a:t>Gi tilbakemeldinger på forelesningen her </a:t>
            </a:r>
            <a:br>
              <a:rPr b="0" i="0" lang="no-NO" sz="4000" u="none" cap="none" strike="noStrike">
                <a:solidFill>
                  <a:srgbClr val="FFFFFF"/>
                </a:solidFill>
                <a:latin typeface="Century Gothic"/>
                <a:ea typeface="Century Gothic"/>
                <a:cs typeface="Century Gothic"/>
                <a:sym typeface="Century Gothic"/>
              </a:rPr>
            </a:br>
            <a:endParaRPr b="0" i="0" sz="4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9" name="Shape 2729"/>
        <p:cNvGrpSpPr/>
        <p:nvPr/>
      </p:nvGrpSpPr>
      <p:grpSpPr>
        <a:xfrm>
          <a:off x="0" y="0"/>
          <a:ext cx="0" cy="0"/>
          <a:chOff x="0" y="0"/>
          <a:chExt cx="0" cy="0"/>
        </a:xfrm>
      </p:grpSpPr>
      <p:sp>
        <p:nvSpPr>
          <p:cNvPr id="2730" name="Google Shape;2730;p259"/>
          <p:cNvSpPr txBox="1"/>
          <p:nvPr>
            <p:ph type="title"/>
          </p:nvPr>
        </p:nvSpPr>
        <p:spPr>
          <a:xfrm>
            <a:off x="684212" y="603015"/>
            <a:ext cx="10301288" cy="5494865"/>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5500" u="none" cap="none" strike="noStrike">
                <a:solidFill>
                  <a:srgbClr val="FFFFFF"/>
                </a:solidFill>
                <a:latin typeface="Century Gothic"/>
                <a:ea typeface="Century Gothic"/>
                <a:cs typeface="Century Gothic"/>
                <a:sym typeface="Century Gothic"/>
              </a:rPr>
              <a:t>TAKK FOR </a:t>
            </a:r>
            <a:r>
              <a:rPr lang="no-NO" sz="5500"/>
              <a:t>OSS</a:t>
            </a:r>
            <a:r>
              <a:rPr b="0" i="0" lang="no-NO" sz="5500" u="none" cap="none" strike="noStrike">
                <a:solidFill>
                  <a:srgbClr val="FFFFFF"/>
                </a:solidFill>
                <a:latin typeface="Century Gothic"/>
                <a:ea typeface="Century Gothic"/>
                <a:cs typeface="Century Gothic"/>
                <a:sym typeface="Century Gothic"/>
              </a:rPr>
              <a:t>! </a:t>
            </a:r>
            <a:br>
              <a:rPr b="0" i="0" lang="no-NO" sz="5500" u="none" cap="none" strike="noStrike">
                <a:solidFill>
                  <a:srgbClr val="FFFFFF"/>
                </a:solidFill>
                <a:latin typeface="Century Gothic"/>
                <a:ea typeface="Century Gothic"/>
                <a:cs typeface="Century Gothic"/>
                <a:sym typeface="Century Gothic"/>
              </a:rPr>
            </a:br>
            <a:br>
              <a:rPr b="0" i="0" lang="no-NO" sz="5500" u="none" cap="none" strike="noStrike">
                <a:solidFill>
                  <a:srgbClr val="FFFFFF"/>
                </a:solidFill>
                <a:latin typeface="Century Gothic"/>
                <a:ea typeface="Century Gothic"/>
                <a:cs typeface="Century Gothic"/>
                <a:sym typeface="Century Gothic"/>
              </a:rPr>
            </a:br>
            <a:r>
              <a:rPr b="0" i="0" lang="no-NO" sz="5500" u="none" cap="none" strike="noStrike">
                <a:solidFill>
                  <a:srgbClr val="FFFFFF"/>
                </a:solidFill>
                <a:latin typeface="Century Gothic"/>
                <a:ea typeface="Century Gothic"/>
                <a:cs typeface="Century Gothic"/>
                <a:sym typeface="Century Gothic"/>
              </a:rPr>
              <a:t>MASSE LYKKE TIL PÅ EKSAMEN! </a:t>
            </a:r>
            <a:endParaRPr b="0" i="0" sz="55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684212" y="4383851"/>
            <a:ext cx="8534400" cy="1713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281" name="Google Shape;281;p43"/>
          <p:cNvGraphicFramePr/>
          <p:nvPr/>
        </p:nvGraphicFramePr>
        <p:xfrm>
          <a:off x="317475" y="480237"/>
          <a:ext cx="3000000" cy="3000000"/>
        </p:xfrm>
        <a:graphic>
          <a:graphicData uri="http://schemas.openxmlformats.org/drawingml/2006/table">
            <a:tbl>
              <a:tblPr bandRow="1" firstRow="1">
                <a:noFill/>
                <a:tableStyleId>{A8F0CE59-5BD9-485E-BB0D-3796BC449719}</a:tableStyleId>
              </a:tblPr>
              <a:tblGrid>
                <a:gridCol w="1381400"/>
                <a:gridCol w="13814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tc>
              </a:tr>
            </a:tbl>
          </a:graphicData>
        </a:graphic>
      </p:graphicFrame>
      <p:graphicFrame>
        <p:nvGraphicFramePr>
          <p:cNvPr id="282" name="Google Shape;282;p43"/>
          <p:cNvGraphicFramePr/>
          <p:nvPr/>
        </p:nvGraphicFramePr>
        <p:xfrm>
          <a:off x="4305301" y="600106"/>
          <a:ext cx="3000000" cy="3000000"/>
        </p:xfrm>
        <a:graphic>
          <a:graphicData uri="http://schemas.openxmlformats.org/drawingml/2006/table">
            <a:tbl>
              <a:tblPr bandRow="1" firstRow="1">
                <a:noFill/>
                <a:tableStyleId>{A8F0CE59-5BD9-485E-BB0D-3796BC449719}</a:tableStyleId>
              </a:tblPr>
              <a:tblGrid>
                <a:gridCol w="1788250"/>
                <a:gridCol w="2594550"/>
                <a:gridCol w="3376900"/>
              </a:tblGrid>
              <a:tr h="808900">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484300">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484300">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7675">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Samsung</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83" name="Google Shape;283;p43"/>
          <p:cNvGraphicFramePr/>
          <p:nvPr/>
        </p:nvGraphicFramePr>
        <p:xfrm>
          <a:off x="3850875" y="4132995"/>
          <a:ext cx="3000000" cy="3000000"/>
        </p:xfrm>
        <a:graphic>
          <a:graphicData uri="http://schemas.openxmlformats.org/drawingml/2006/table">
            <a:tbl>
              <a:tblPr bandRow="1" firstRow="1">
                <a:noFill/>
                <a:tableStyleId>{A8F0CE59-5BD9-485E-BB0D-3796BC449719}</a:tableStyleId>
              </a:tblPr>
              <a:tblGrid>
                <a:gridCol w="1642825"/>
                <a:gridCol w="1642825"/>
                <a:gridCol w="1642825"/>
                <a:gridCol w="1642825"/>
              </a:tblGrid>
              <a:tr h="3409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b="1" sz="1800" u="none" cap="none" strike="noStrike">
                        <a:solidFill>
                          <a:srgbClr val="FFFFFF"/>
                        </a:solidFill>
                      </a:endParaRPr>
                    </a:p>
                  </a:txBody>
                  <a:tcPr marT="45725" marB="45725" marR="45725" marL="45725">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12700">
                      <a:solidFill>
                        <a:srgbClr val="FFFFFF"/>
                      </a:solidFill>
                      <a:prstDash val="solid"/>
                      <a:round/>
                      <a:headEnd len="sm" w="sm" type="none"/>
                      <a:tailEnd len="sm" w="sm" type="none"/>
                    </a:lnL>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tc>
              </a:tr>
              <a:tr h="5953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b="1" i="1" sz="1800" u="none" cap="none" strike="noStrike"/>
                    </a:p>
                  </a:txBody>
                  <a:tcPr marT="45725" marB="45725" marR="45725" marL="45725">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12700">
                      <a:solidFill>
                        <a:srgbClr val="FFFFFF"/>
                      </a:solidFill>
                      <a:prstDash val="solid"/>
                      <a:round/>
                      <a:headEnd len="sm" w="sm" type="none"/>
                      <a:tailEnd len="sm" w="sm" type="none"/>
                    </a:lnL>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r>
              <a:tr h="5953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b="1" i="1" sz="1800" u="none" cap="none" strike="noStrike"/>
                    </a:p>
                  </a:txBody>
                  <a:tcPr marT="45725" marB="45725" marR="45725" marL="45725">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lnL cap="flat" cmpd="sng" w="12700">
                      <a:solidFill>
                        <a:srgbClr val="FFFFFF"/>
                      </a:solidFill>
                      <a:prstDash val="solid"/>
                      <a:round/>
                      <a:headEnd len="sm" w="sm" type="none"/>
                      <a:tailEnd len="sm" w="sm" type="none"/>
                    </a:lnL>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r>
              <a:tr h="850725">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Samsung Galaxy Note 7</a:t>
                      </a:r>
                      <a:endParaRPr b="1" i="1" sz="1800" u="none" cap="none" strike="noStrike"/>
                    </a:p>
                  </a:txBody>
                  <a:tcPr marT="45725" marB="45725" marR="45725" marL="45725">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900</a:t>
                      </a:r>
                      <a:endParaRPr/>
                    </a:p>
                  </a:txBody>
                  <a:tcPr marT="45725" marB="45725" marR="45725" marL="45725">
                    <a:lnL cap="flat" cmpd="sng" w="12700">
                      <a:solidFill>
                        <a:srgbClr val="FFFFFF"/>
                      </a:solidFill>
                      <a:prstDash val="solid"/>
                      <a:round/>
                      <a:headEnd len="sm" w="sm" type="none"/>
                      <a:tailEnd len="sm" w="sm" type="none"/>
                    </a:lnL>
                  </a:tcPr>
                </a:tc>
                <a:tc>
                  <a:txBody>
                    <a:bodyPr>
                      <a:noAutofit/>
                    </a:bodyPr>
                    <a:lstStyle/>
                    <a:p>
                      <a:pPr indent="0" lvl="0" marL="0" marR="0" rtl="0" algn="l">
                        <a:spcBef>
                          <a:spcPts val="0"/>
                        </a:spcBef>
                        <a:spcAft>
                          <a:spcPts val="0"/>
                        </a:spcAft>
                        <a:buNone/>
                      </a:pPr>
                      <a:r>
                        <a:rPr b="1" i="1" lang="no-NO" sz="1800" u="none" cap="none" strike="noStrike"/>
                        <a:t>Samsung</a:t>
                      </a:r>
                      <a:endParaRPr/>
                    </a:p>
                  </a:txBody>
                  <a:tcPr marT="45725" marB="45725" marR="45725" marL="45725"/>
                </a:tc>
              </a:tr>
            </a:tbl>
          </a:graphicData>
        </a:graphic>
      </p:graphicFrame>
      <p:cxnSp>
        <p:nvCxnSpPr>
          <p:cNvPr id="284" name="Google Shape;284;p43"/>
          <p:cNvCxnSpPr/>
          <p:nvPr/>
        </p:nvCxnSpPr>
        <p:spPr>
          <a:xfrm>
            <a:off x="2451100" y="2822502"/>
            <a:ext cx="533400" cy="456300"/>
          </a:xfrm>
          <a:prstGeom prst="straightConnector1">
            <a:avLst/>
          </a:prstGeom>
          <a:noFill/>
          <a:ln cap="rnd" cmpd="sng" w="15875">
            <a:solidFill>
              <a:srgbClr val="054361"/>
            </a:solidFill>
            <a:prstDash val="solid"/>
            <a:bevel/>
            <a:headEnd len="sm" w="sm" type="none"/>
            <a:tailEnd len="med" w="med" type="triangle"/>
          </a:ln>
        </p:spPr>
      </p:cxnSp>
      <p:cxnSp>
        <p:nvCxnSpPr>
          <p:cNvPr id="285" name="Google Shape;285;p43"/>
          <p:cNvCxnSpPr/>
          <p:nvPr/>
        </p:nvCxnSpPr>
        <p:spPr>
          <a:xfrm flipH="1">
            <a:off x="4165112" y="3343361"/>
            <a:ext cx="786300" cy="108000"/>
          </a:xfrm>
          <a:prstGeom prst="straightConnector1">
            <a:avLst/>
          </a:prstGeom>
          <a:noFill/>
          <a:ln cap="rnd" cmpd="sng" w="15875">
            <a:solidFill>
              <a:srgbClr val="054361"/>
            </a:solidFill>
            <a:prstDash val="solid"/>
            <a:bevel/>
            <a:headEnd len="sm" w="sm" type="none"/>
            <a:tailEnd len="med" w="med" type="triangle"/>
          </a:ln>
        </p:spPr>
      </p:cxnSp>
      <p:cxnSp>
        <p:nvCxnSpPr>
          <p:cNvPr id="286" name="Google Shape;286;p43"/>
          <p:cNvCxnSpPr/>
          <p:nvPr/>
        </p:nvCxnSpPr>
        <p:spPr>
          <a:xfrm>
            <a:off x="3565157" y="4132991"/>
            <a:ext cx="0" cy="250800"/>
          </a:xfrm>
          <a:prstGeom prst="straightConnector1">
            <a:avLst/>
          </a:prstGeom>
          <a:noFill/>
          <a:ln cap="rnd" cmpd="sng" w="15875">
            <a:solidFill>
              <a:srgbClr val="054361"/>
            </a:solidFill>
            <a:prstDash val="solid"/>
            <a:bevel/>
            <a:headEnd len="sm" w="sm" type="none"/>
            <a:tailEnd len="med" w="med" type="triangle"/>
          </a:ln>
        </p:spPr>
      </p:cxnSp>
      <p:sp>
        <p:nvSpPr>
          <p:cNvPr id="287" name="Google Shape;287;p43"/>
          <p:cNvSpPr txBox="1"/>
          <p:nvPr/>
        </p:nvSpPr>
        <p:spPr>
          <a:xfrm>
            <a:off x="317475" y="82150"/>
            <a:ext cx="1338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1800">
                <a:latin typeface="Century Gothic"/>
                <a:ea typeface="Century Gothic"/>
                <a:cs typeface="Century Gothic"/>
                <a:sym typeface="Century Gothic"/>
              </a:rPr>
              <a:t>Salg</a:t>
            </a:r>
            <a:endParaRPr b="1" sz="1800">
              <a:latin typeface="Century Gothic"/>
              <a:ea typeface="Century Gothic"/>
              <a:cs typeface="Century Gothic"/>
              <a:sym typeface="Century Gothic"/>
            </a:endParaRPr>
          </a:p>
        </p:txBody>
      </p:sp>
      <p:sp>
        <p:nvSpPr>
          <p:cNvPr id="288" name="Google Shape;288;p43"/>
          <p:cNvSpPr txBox="1"/>
          <p:nvPr/>
        </p:nvSpPr>
        <p:spPr>
          <a:xfrm>
            <a:off x="4305300" y="212125"/>
            <a:ext cx="1338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NO" sz="1800">
                <a:latin typeface="Century Gothic"/>
                <a:ea typeface="Century Gothic"/>
                <a:cs typeface="Century Gothic"/>
                <a:sym typeface="Century Gothic"/>
              </a:rPr>
              <a:t>Produkter</a:t>
            </a:r>
            <a:endParaRPr b="1" sz="1800">
              <a:latin typeface="Century Gothic"/>
              <a:ea typeface="Century Gothic"/>
              <a:cs typeface="Century Gothic"/>
              <a:sym typeface="Century Gothic"/>
            </a:endParaRPr>
          </a:p>
        </p:txBody>
      </p:sp>
      <p:pic>
        <p:nvPicPr>
          <p:cNvPr id="289" name="Google Shape;289;p43"/>
          <p:cNvPicPr preferRelativeResize="0"/>
          <p:nvPr/>
        </p:nvPicPr>
        <p:blipFill>
          <a:blip r:embed="rId3">
            <a:alphaModFix/>
          </a:blip>
          <a:stretch>
            <a:fillRect/>
          </a:stretch>
        </p:blipFill>
        <p:spPr>
          <a:xfrm>
            <a:off x="3109836" y="3397150"/>
            <a:ext cx="910650" cy="68500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295" name="Google Shape;295;p44"/>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296" name="Google Shape;296;p44"/>
          <p:cNvGraphicFramePr/>
          <p:nvPr/>
        </p:nvGraphicFramePr>
        <p:xfrm>
          <a:off x="317500" y="220662"/>
          <a:ext cx="3000000" cy="3000000"/>
        </p:xfrm>
        <a:graphic>
          <a:graphicData uri="http://schemas.openxmlformats.org/drawingml/2006/table">
            <a:tbl>
              <a:tblPr bandRow="1" firstRow="1">
                <a:noFill/>
                <a:tableStyleId>{A8F0CE59-5BD9-485E-BB0D-3796BC449719}</a:tableStyleId>
              </a:tblPr>
              <a:tblGrid>
                <a:gridCol w="1381400"/>
                <a:gridCol w="13814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tc>
              </a:tr>
            </a:tbl>
          </a:graphicData>
        </a:graphic>
      </p:graphicFrame>
      <p:graphicFrame>
        <p:nvGraphicFramePr>
          <p:cNvPr id="297" name="Google Shape;297;p44"/>
          <p:cNvGraphicFramePr/>
          <p:nvPr/>
        </p:nvGraphicFramePr>
        <p:xfrm>
          <a:off x="4305301" y="82156"/>
          <a:ext cx="3000000" cy="3000000"/>
        </p:xfrm>
        <a:graphic>
          <a:graphicData uri="http://schemas.openxmlformats.org/drawingml/2006/table">
            <a:tbl>
              <a:tblPr bandRow="1" firstRow="1">
                <a:noFill/>
                <a:tableStyleId>{A8F0CE59-5BD9-485E-BB0D-3796BC449719}</a:tableStyleId>
              </a:tblPr>
              <a:tblGrid>
                <a:gridCol w="1788250"/>
                <a:gridCol w="2594550"/>
                <a:gridCol w="3376900"/>
              </a:tblGrid>
              <a:tr h="969100">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580225">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580225">
                <a:tc>
                  <a:txBody>
                    <a:bodyPr>
                      <a:noAutofit/>
                    </a:bodyPr>
                    <a:lstStyle/>
                    <a:p>
                      <a:pPr indent="0" lvl="0" marL="0" marR="0" rtl="0" algn="l">
                        <a:spcBef>
                          <a:spcPts val="0"/>
                        </a:spcBef>
                        <a:spcAft>
                          <a:spcPts val="0"/>
                        </a:spcAft>
                        <a:buNone/>
                      </a:pPr>
                      <a:r>
                        <a:rPr b="1" i="1" lang="no-NO" sz="1800" u="none" cap="none" strike="noStrike"/>
                        <a:t>Ipad Pro</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8999</a:t>
                      </a:r>
                      <a:endParaRPr b="1" i="1" sz="3200" u="none" cap="none" strike="noStrike"/>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b="1" i="1" sz="3200" u="none" cap="none" strike="noStrike"/>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graphicFrame>
        <p:nvGraphicFramePr>
          <p:cNvPr id="298" name="Google Shape;298;p44"/>
          <p:cNvGraphicFramePr/>
          <p:nvPr/>
        </p:nvGraphicFramePr>
        <p:xfrm>
          <a:off x="2895600" y="4039245"/>
          <a:ext cx="3000000" cy="3000000"/>
        </p:xfrm>
        <a:graphic>
          <a:graphicData uri="http://schemas.openxmlformats.org/drawingml/2006/table">
            <a:tbl>
              <a:tblPr bandRow="1" firstRow="1">
                <a:noFill/>
                <a:tableStyleId>{A8F0CE59-5BD9-485E-BB0D-3796BC449719}</a:tableStyleId>
              </a:tblPr>
              <a:tblGrid>
                <a:gridCol w="1771650"/>
                <a:gridCol w="1771650"/>
                <a:gridCol w="1771650"/>
                <a:gridCol w="177165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 (</a:t>
                      </a:r>
                      <a:r>
                        <a:rPr b="0" lang="no-NO" sz="1800" u="none" cap="none" strike="noStrike">
                          <a:solidFill>
                            <a:srgbClr val="FFFFFF"/>
                          </a:solidFill>
                        </a:rPr>
                        <a:t>NB) </a:t>
                      </a:r>
                      <a:endParaRPr b="1" sz="3200" u="none" cap="none" strike="noStrike">
                        <a:solidFill>
                          <a:srgbClr val="FFFFFF"/>
                        </a:solidFill>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8999</a:t>
                      </a:r>
                      <a:endParaRPr b="1" i="1" sz="3200" u="none" cap="none" strike="noStrike"/>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b="1" i="1" sz="3200" u="none" cap="none" strike="noStrike"/>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8999</a:t>
                      </a:r>
                      <a:endParaRPr b="1" i="1" sz="3200" u="none" cap="none" strike="noStrike"/>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b="1" i="1" sz="3200" u="none" cap="none" strike="noStrike"/>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b="1" i="1" sz="3200" u="none" cap="none" strike="noStrike"/>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9999</a:t>
                      </a:r>
                      <a:endParaRPr b="1" i="1" sz="3200" u="none" cap="none" strike="noStrike"/>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b="1" i="1" sz="3200" u="none" cap="none" strike="noStrike"/>
                    </a:p>
                  </a:txBody>
                  <a:tcPr marT="45725" marB="45725" marR="45725" marL="45725"/>
                </a:tc>
              </a:tr>
            </a:tbl>
          </a:graphicData>
        </a:graphic>
      </p:graphicFrame>
      <p:cxnSp>
        <p:nvCxnSpPr>
          <p:cNvPr id="299" name="Google Shape;299;p44"/>
          <p:cNvCxnSpPr/>
          <p:nvPr/>
        </p:nvCxnSpPr>
        <p:spPr>
          <a:xfrm>
            <a:off x="2451100" y="2822502"/>
            <a:ext cx="533400" cy="456310"/>
          </a:xfrm>
          <a:prstGeom prst="straightConnector1">
            <a:avLst/>
          </a:prstGeom>
          <a:noFill/>
          <a:ln cap="rnd" cmpd="sng" w="15875">
            <a:solidFill>
              <a:srgbClr val="054361"/>
            </a:solidFill>
            <a:prstDash val="solid"/>
            <a:bevel/>
            <a:headEnd len="sm" w="sm" type="none"/>
            <a:tailEnd len="med" w="med" type="triangle"/>
          </a:ln>
        </p:spPr>
      </p:cxnSp>
      <p:cxnSp>
        <p:nvCxnSpPr>
          <p:cNvPr id="300" name="Google Shape;300;p44"/>
          <p:cNvCxnSpPr/>
          <p:nvPr/>
        </p:nvCxnSpPr>
        <p:spPr>
          <a:xfrm flipH="1">
            <a:off x="4165147" y="3343361"/>
            <a:ext cx="786265" cy="108000"/>
          </a:xfrm>
          <a:prstGeom prst="straightConnector1">
            <a:avLst/>
          </a:prstGeom>
          <a:noFill/>
          <a:ln cap="rnd" cmpd="sng" w="15875">
            <a:solidFill>
              <a:srgbClr val="054361"/>
            </a:solidFill>
            <a:prstDash val="solid"/>
            <a:bevel/>
            <a:headEnd len="sm" w="sm" type="none"/>
            <a:tailEnd len="med" w="med" type="triangle"/>
          </a:ln>
        </p:spPr>
      </p:cxnSp>
      <p:cxnSp>
        <p:nvCxnSpPr>
          <p:cNvPr id="301" name="Google Shape;301;p44"/>
          <p:cNvCxnSpPr/>
          <p:nvPr/>
        </p:nvCxnSpPr>
        <p:spPr>
          <a:xfrm>
            <a:off x="3784545" y="3724816"/>
            <a:ext cx="0" cy="250870"/>
          </a:xfrm>
          <a:prstGeom prst="straightConnector1">
            <a:avLst/>
          </a:prstGeom>
          <a:noFill/>
          <a:ln cap="rnd" cmpd="sng" w="15875">
            <a:solidFill>
              <a:srgbClr val="054361"/>
            </a:solidFill>
            <a:prstDash val="solid"/>
            <a:bevel/>
            <a:headEnd len="sm" w="sm" type="none"/>
            <a:tailEnd len="med" w="med" type="triangle"/>
          </a:ln>
        </p:spPr>
      </p:cxnSp>
      <p:pic>
        <p:nvPicPr>
          <p:cNvPr id="302" name="Google Shape;302;p44"/>
          <p:cNvPicPr preferRelativeResize="0"/>
          <p:nvPr/>
        </p:nvPicPr>
        <p:blipFill rotWithShape="1">
          <a:blip r:embed="rId3">
            <a:alphaModFix/>
          </a:blip>
          <a:srcRect b="0" l="0" r="0" t="0"/>
          <a:stretch/>
        </p:blipFill>
        <p:spPr>
          <a:xfrm>
            <a:off x="2984500" y="3247002"/>
            <a:ext cx="1107944" cy="5318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308" name="Google Shape;308;p45"/>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309" name="Google Shape;309;p45"/>
          <p:cNvGraphicFramePr/>
          <p:nvPr/>
        </p:nvGraphicFramePr>
        <p:xfrm>
          <a:off x="292100" y="767439"/>
          <a:ext cx="3000000" cy="3000000"/>
        </p:xfrm>
        <a:graphic>
          <a:graphicData uri="http://schemas.openxmlformats.org/drawingml/2006/table">
            <a:tbl>
              <a:tblPr bandRow="1" firstRow="1">
                <a:noFill/>
                <a:tableStyleId>{A8F0CE59-5BD9-485E-BB0D-3796BC449719}</a:tableStyleId>
              </a:tblPr>
              <a:tblGrid>
                <a:gridCol w="22733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Truls Svendsen</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Roger Midtstraum</a:t>
                      </a:r>
                      <a:endParaRPr b="1" i="1" sz="3200" u="none" cap="none" strike="noStrike"/>
                    </a:p>
                  </a:txBody>
                  <a:tcPr marT="45725" marB="45725" marR="45725" marL="45725"/>
                </a:tc>
              </a:tr>
            </a:tbl>
          </a:graphicData>
        </a:graphic>
      </p:graphicFrame>
      <p:cxnSp>
        <p:nvCxnSpPr>
          <p:cNvPr id="310" name="Google Shape;310;p45"/>
          <p:cNvCxnSpPr/>
          <p:nvPr/>
        </p:nvCxnSpPr>
        <p:spPr>
          <a:xfrm>
            <a:off x="2451100" y="2822502"/>
            <a:ext cx="533400" cy="456310"/>
          </a:xfrm>
          <a:prstGeom prst="straightConnector1">
            <a:avLst/>
          </a:prstGeom>
          <a:noFill/>
          <a:ln cap="rnd" cmpd="sng" w="15875">
            <a:solidFill>
              <a:srgbClr val="054361"/>
            </a:solidFill>
            <a:prstDash val="solid"/>
            <a:bevel/>
            <a:headEnd len="sm" w="sm" type="none"/>
            <a:tailEnd len="med" w="med" type="triangle"/>
          </a:ln>
        </p:spPr>
      </p:cxnSp>
      <p:cxnSp>
        <p:nvCxnSpPr>
          <p:cNvPr id="311" name="Google Shape;311;p45"/>
          <p:cNvCxnSpPr/>
          <p:nvPr/>
        </p:nvCxnSpPr>
        <p:spPr>
          <a:xfrm flipH="1">
            <a:off x="4165148" y="2493433"/>
            <a:ext cx="495752" cy="957928"/>
          </a:xfrm>
          <a:prstGeom prst="straightConnector1">
            <a:avLst/>
          </a:prstGeom>
          <a:noFill/>
          <a:ln cap="rnd" cmpd="sng" w="15875">
            <a:solidFill>
              <a:srgbClr val="054361"/>
            </a:solidFill>
            <a:prstDash val="solid"/>
            <a:bevel/>
            <a:headEnd len="sm" w="sm" type="none"/>
            <a:tailEnd len="med" w="med" type="triangle"/>
          </a:ln>
        </p:spPr>
      </p:cxnSp>
      <p:cxnSp>
        <p:nvCxnSpPr>
          <p:cNvPr id="312" name="Google Shape;312;p45"/>
          <p:cNvCxnSpPr/>
          <p:nvPr/>
        </p:nvCxnSpPr>
        <p:spPr>
          <a:xfrm>
            <a:off x="3784545" y="3724816"/>
            <a:ext cx="0" cy="250870"/>
          </a:xfrm>
          <a:prstGeom prst="straightConnector1">
            <a:avLst/>
          </a:prstGeom>
          <a:noFill/>
          <a:ln cap="rnd" cmpd="sng" w="15875">
            <a:solidFill>
              <a:srgbClr val="054361"/>
            </a:solidFill>
            <a:prstDash val="solid"/>
            <a:bevel/>
            <a:headEnd len="sm" w="sm" type="none"/>
            <a:tailEnd len="med" w="med" type="triangle"/>
          </a:ln>
        </p:spPr>
      </p:cxnSp>
      <p:graphicFrame>
        <p:nvGraphicFramePr>
          <p:cNvPr id="313" name="Google Shape;313;p45"/>
          <p:cNvGraphicFramePr/>
          <p:nvPr/>
        </p:nvGraphicFramePr>
        <p:xfrm>
          <a:off x="3526464" y="997792"/>
          <a:ext cx="3000000" cy="3000000"/>
        </p:xfrm>
        <a:graphic>
          <a:graphicData uri="http://schemas.openxmlformats.org/drawingml/2006/table">
            <a:tbl>
              <a:tblPr bandRow="1" firstRow="1">
                <a:noFill/>
                <a:tableStyleId>{A8F0CE59-5BD9-485E-BB0D-3796BC449719}</a:tableStyleId>
              </a:tblPr>
              <a:tblGrid>
                <a:gridCol w="3035300"/>
              </a:tblGrid>
              <a:tr h="2286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Roger Midtstraum</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Truls Svendsen</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Svein Erik Bratsberg</a:t>
                      </a:r>
                      <a:endParaRPr b="1" i="1" sz="3200" u="none" cap="none" strike="noStrike"/>
                    </a:p>
                  </a:txBody>
                  <a:tcPr marT="45725" marB="45725" marR="45725" marL="45725"/>
                </a:tc>
              </a:tr>
            </a:tbl>
          </a:graphicData>
        </a:graphic>
      </p:graphicFrame>
      <p:pic>
        <p:nvPicPr>
          <p:cNvPr id="314" name="Google Shape;314;p45"/>
          <p:cNvPicPr preferRelativeResize="0"/>
          <p:nvPr/>
        </p:nvPicPr>
        <p:blipFill rotWithShape="1">
          <a:blip r:embed="rId3">
            <a:alphaModFix/>
          </a:blip>
          <a:srcRect b="0" l="0" r="0" t="0"/>
          <a:stretch/>
        </p:blipFill>
        <p:spPr>
          <a:xfrm>
            <a:off x="3071138" y="3151791"/>
            <a:ext cx="910653" cy="491139"/>
          </a:xfrm>
          <a:prstGeom prst="rect">
            <a:avLst/>
          </a:prstGeom>
          <a:noFill/>
          <a:ln>
            <a:noFill/>
          </a:ln>
        </p:spPr>
      </p:pic>
      <p:graphicFrame>
        <p:nvGraphicFramePr>
          <p:cNvPr id="315" name="Google Shape;315;p45"/>
          <p:cNvGraphicFramePr/>
          <p:nvPr/>
        </p:nvGraphicFramePr>
        <p:xfrm>
          <a:off x="2387600" y="4135011"/>
          <a:ext cx="3000000" cy="3000000"/>
        </p:xfrm>
        <a:graphic>
          <a:graphicData uri="http://schemas.openxmlformats.org/drawingml/2006/table">
            <a:tbl>
              <a:tblPr bandRow="1" firstRow="1">
                <a:noFill/>
                <a:tableStyleId>{A8F0CE59-5BD9-485E-BB0D-3796BC449719}</a:tableStyleId>
              </a:tblPr>
              <a:tblGrid>
                <a:gridCol w="2273300"/>
              </a:tblGrid>
              <a:tr h="2286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b="1" i="1" sz="3200" u="none" cap="none" strike="noStrike"/>
                    </a:p>
                  </a:txBody>
                  <a:tcPr marT="45725" marB="45725" marR="45725" marL="457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321" name="Google Shape;321;p46"/>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322" name="Google Shape;322;p46"/>
          <p:cNvGraphicFramePr/>
          <p:nvPr/>
        </p:nvGraphicFramePr>
        <p:xfrm>
          <a:off x="292100" y="767439"/>
          <a:ext cx="3000000" cy="3000000"/>
        </p:xfrm>
        <a:graphic>
          <a:graphicData uri="http://schemas.openxmlformats.org/drawingml/2006/table">
            <a:tbl>
              <a:tblPr bandRow="1" firstRow="1">
                <a:noFill/>
                <a:tableStyleId>{A8F0CE59-5BD9-485E-BB0D-3796BC449719}</a:tableStyleId>
              </a:tblPr>
              <a:tblGrid>
                <a:gridCol w="22733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Truls Svendsen</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Roger Midtstraum</a:t>
                      </a:r>
                      <a:endParaRPr b="1" i="1" sz="3200" u="none" cap="none" strike="noStrike"/>
                    </a:p>
                  </a:txBody>
                  <a:tcPr marT="45725" marB="45725" marR="45725" marL="45725"/>
                </a:tc>
              </a:tr>
            </a:tbl>
          </a:graphicData>
        </a:graphic>
      </p:graphicFrame>
      <p:cxnSp>
        <p:nvCxnSpPr>
          <p:cNvPr id="323" name="Google Shape;323;p46"/>
          <p:cNvCxnSpPr/>
          <p:nvPr/>
        </p:nvCxnSpPr>
        <p:spPr>
          <a:xfrm>
            <a:off x="2451100" y="2822502"/>
            <a:ext cx="533400" cy="456310"/>
          </a:xfrm>
          <a:prstGeom prst="straightConnector1">
            <a:avLst/>
          </a:prstGeom>
          <a:noFill/>
          <a:ln cap="rnd" cmpd="sng" w="15875">
            <a:solidFill>
              <a:srgbClr val="054361"/>
            </a:solidFill>
            <a:prstDash val="solid"/>
            <a:bevel/>
            <a:headEnd len="sm" w="sm" type="none"/>
            <a:tailEnd len="med" w="med" type="triangle"/>
          </a:ln>
        </p:spPr>
      </p:cxnSp>
      <p:cxnSp>
        <p:nvCxnSpPr>
          <p:cNvPr id="324" name="Google Shape;324;p46"/>
          <p:cNvCxnSpPr/>
          <p:nvPr/>
        </p:nvCxnSpPr>
        <p:spPr>
          <a:xfrm flipH="1">
            <a:off x="4165148" y="2493433"/>
            <a:ext cx="495752" cy="957928"/>
          </a:xfrm>
          <a:prstGeom prst="straightConnector1">
            <a:avLst/>
          </a:prstGeom>
          <a:noFill/>
          <a:ln cap="rnd" cmpd="sng" w="15875">
            <a:solidFill>
              <a:srgbClr val="054361"/>
            </a:solidFill>
            <a:prstDash val="solid"/>
            <a:bevel/>
            <a:headEnd len="sm" w="sm" type="none"/>
            <a:tailEnd len="med" w="med" type="triangle"/>
          </a:ln>
        </p:spPr>
      </p:cxnSp>
      <p:cxnSp>
        <p:nvCxnSpPr>
          <p:cNvPr id="325" name="Google Shape;325;p46"/>
          <p:cNvCxnSpPr/>
          <p:nvPr/>
        </p:nvCxnSpPr>
        <p:spPr>
          <a:xfrm>
            <a:off x="3784545" y="3724816"/>
            <a:ext cx="0" cy="250870"/>
          </a:xfrm>
          <a:prstGeom prst="straightConnector1">
            <a:avLst/>
          </a:prstGeom>
          <a:noFill/>
          <a:ln cap="rnd" cmpd="sng" w="15875">
            <a:solidFill>
              <a:srgbClr val="054361"/>
            </a:solidFill>
            <a:prstDash val="solid"/>
            <a:bevel/>
            <a:headEnd len="sm" w="sm" type="none"/>
            <a:tailEnd len="med" w="med" type="triangle"/>
          </a:ln>
        </p:spPr>
      </p:cxnSp>
      <p:graphicFrame>
        <p:nvGraphicFramePr>
          <p:cNvPr id="326" name="Google Shape;326;p46"/>
          <p:cNvGraphicFramePr/>
          <p:nvPr/>
        </p:nvGraphicFramePr>
        <p:xfrm>
          <a:off x="3526464" y="997792"/>
          <a:ext cx="3000000" cy="3000000"/>
        </p:xfrm>
        <a:graphic>
          <a:graphicData uri="http://schemas.openxmlformats.org/drawingml/2006/table">
            <a:tbl>
              <a:tblPr bandRow="1" firstRow="1">
                <a:noFill/>
                <a:tableStyleId>{A8F0CE59-5BD9-485E-BB0D-3796BC449719}</a:tableStyleId>
              </a:tblPr>
              <a:tblGrid>
                <a:gridCol w="3035300"/>
              </a:tblGrid>
              <a:tr h="2286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Roger Midtstraum</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Truls Svendsen</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Svein Erik Bratsberg</a:t>
                      </a:r>
                      <a:endParaRPr b="1" i="1" sz="3200" u="none" cap="none" strike="noStrike"/>
                    </a:p>
                  </a:txBody>
                  <a:tcPr marT="45725" marB="45725" marR="45725" marL="45725"/>
                </a:tc>
              </a:tr>
            </a:tbl>
          </a:graphicData>
        </a:graphic>
      </p:graphicFrame>
      <p:graphicFrame>
        <p:nvGraphicFramePr>
          <p:cNvPr id="327" name="Google Shape;327;p46"/>
          <p:cNvGraphicFramePr/>
          <p:nvPr/>
        </p:nvGraphicFramePr>
        <p:xfrm>
          <a:off x="2387600" y="4135011"/>
          <a:ext cx="3000000" cy="3000000"/>
        </p:xfrm>
        <a:graphic>
          <a:graphicData uri="http://schemas.openxmlformats.org/drawingml/2006/table">
            <a:tbl>
              <a:tblPr bandRow="1" firstRow="1">
                <a:noFill/>
                <a:tableStyleId>{A8F0CE59-5BD9-485E-BB0D-3796BC449719}</a:tableStyleId>
              </a:tblPr>
              <a:tblGrid>
                <a:gridCol w="2273300"/>
              </a:tblGrid>
              <a:tr h="2286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Truls Svendsen</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Roger Midtstraum</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Svein Erik Bratsberg</a:t>
                      </a:r>
                      <a:endParaRPr b="1" i="1" sz="3200" u="none" cap="none" strike="noStrike"/>
                    </a:p>
                  </a:txBody>
                  <a:tcPr marT="45725" marB="45725" marR="45725" marL="45725"/>
                </a:tc>
              </a:tr>
            </a:tbl>
          </a:graphicData>
        </a:graphic>
      </p:graphicFrame>
      <p:pic>
        <p:nvPicPr>
          <p:cNvPr id="328" name="Google Shape;328;p46"/>
          <p:cNvPicPr preferRelativeResize="0"/>
          <p:nvPr/>
        </p:nvPicPr>
        <p:blipFill rotWithShape="1">
          <a:blip r:embed="rId3">
            <a:alphaModFix/>
          </a:blip>
          <a:srcRect b="0" l="0" r="0" t="0"/>
          <a:stretch/>
        </p:blipFill>
        <p:spPr>
          <a:xfrm>
            <a:off x="3089936" y="3092058"/>
            <a:ext cx="969776" cy="5818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47"/>
          <p:cNvPicPr preferRelativeResize="0"/>
          <p:nvPr/>
        </p:nvPicPr>
        <p:blipFill rotWithShape="1">
          <a:blip r:embed="rId3">
            <a:alphaModFix/>
          </a:blip>
          <a:srcRect b="0" l="0" r="0" t="0"/>
          <a:stretch/>
        </p:blipFill>
        <p:spPr>
          <a:xfrm>
            <a:off x="2038448" y="0"/>
            <a:ext cx="8115115" cy="6857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684212" y="347132"/>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TIDSPLAN</a:t>
            </a:r>
            <a:endParaRPr/>
          </a:p>
        </p:txBody>
      </p:sp>
      <p:sp>
        <p:nvSpPr>
          <p:cNvPr id="105" name="Google Shape;105;p21"/>
          <p:cNvSpPr txBox="1"/>
          <p:nvPr>
            <p:ph idx="1" type="body"/>
          </p:nvPr>
        </p:nvSpPr>
        <p:spPr>
          <a:xfrm>
            <a:off x="684212" y="2222500"/>
            <a:ext cx="8534401" cy="3615267"/>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2</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3</a:t>
            </a:r>
            <a:r>
              <a:rPr b="0" i="0" lang="no-NO" sz="2000" u="none" cap="none" strike="noStrike">
                <a:solidFill>
                  <a:srgbClr val="FFFFFF"/>
                </a:solidFill>
                <a:latin typeface="Century Gothic"/>
                <a:ea typeface="Century Gothic"/>
                <a:cs typeface="Century Gothic"/>
                <a:sym typeface="Century Gothic"/>
              </a:rPr>
              <a:t>:00: ER-diagrammer</a:t>
            </a:r>
            <a:r>
              <a:rPr b="0" i="0" lang="no-NO" sz="2000" u="none" cap="none" strike="noStrike">
                <a:solidFill>
                  <a:srgbClr val="FFFFFF"/>
                </a:solidFill>
                <a:latin typeface="Century Gothic"/>
                <a:ea typeface="Century Gothic"/>
                <a:cs typeface="Century Gothic"/>
                <a:sym typeface="Century Gothic"/>
              </a:rPr>
              <a:t>, relasjon</a:t>
            </a:r>
            <a:r>
              <a:rPr lang="no-NO">
                <a:solidFill>
                  <a:srgbClr val="FFFFFF"/>
                </a:solidFill>
              </a:rPr>
              <a:t>tabeller</a:t>
            </a:r>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3</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4</a:t>
            </a:r>
            <a:r>
              <a:rPr b="0" i="0" lang="no-NO" sz="2000" u="none" cap="none" strike="noStrike">
                <a:solidFill>
                  <a:srgbClr val="FFFFFF"/>
                </a:solidFill>
                <a:latin typeface="Century Gothic"/>
                <a:ea typeface="Century Gothic"/>
                <a:cs typeface="Century Gothic"/>
                <a:sym typeface="Century Gothic"/>
              </a:rPr>
              <a:t>:00: Relasjonsalgebra, SQL</a:t>
            </a:r>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4</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5</a:t>
            </a:r>
            <a:r>
              <a:rPr b="0" i="0" lang="no-NO" sz="2000" u="none" cap="none" strike="noStrike">
                <a:solidFill>
                  <a:srgbClr val="FFFFFF"/>
                </a:solidFill>
                <a:latin typeface="Century Gothic"/>
                <a:ea typeface="Century Gothic"/>
                <a:cs typeface="Century Gothic"/>
                <a:sym typeface="Century Gothic"/>
              </a:rPr>
              <a:t>:00: Normalisering</a:t>
            </a:r>
            <a:endParaRPr b="0" i="0" sz="2000" u="none" cap="none" strike="noStrike">
              <a:solidFill>
                <a:srgbClr val="FFFFFF"/>
              </a:solidFill>
              <a:latin typeface="Century Gothic"/>
              <a:ea typeface="Century Gothic"/>
              <a:cs typeface="Century Gothic"/>
              <a:sym typeface="Century Gothic"/>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5</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6</a:t>
            </a:r>
            <a:r>
              <a:rPr b="0" i="0" lang="no-NO" sz="2000" u="none" cap="none" strike="noStrike">
                <a:solidFill>
                  <a:srgbClr val="FFFFFF"/>
                </a:solidFill>
                <a:latin typeface="Century Gothic"/>
                <a:ea typeface="Century Gothic"/>
                <a:cs typeface="Century Gothic"/>
                <a:sym typeface="Century Gothic"/>
              </a:rPr>
              <a:t>:00: </a:t>
            </a:r>
            <a:r>
              <a:rPr lang="no-NO">
                <a:solidFill>
                  <a:schemeClr val="lt1"/>
                </a:solidFill>
              </a:rPr>
              <a:t>Hashing, B+-trær, Lagring, Joins. </a:t>
            </a:r>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6</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7</a:t>
            </a:r>
            <a:r>
              <a:rPr b="0" i="0" lang="no-NO" sz="2000" u="none" cap="none" strike="noStrike">
                <a:solidFill>
                  <a:srgbClr val="FFFFFF"/>
                </a:solidFill>
                <a:latin typeface="Century Gothic"/>
                <a:ea typeface="Century Gothic"/>
                <a:cs typeface="Century Gothic"/>
                <a:sym typeface="Century Gothic"/>
              </a:rPr>
              <a:t>:00: </a:t>
            </a:r>
            <a:r>
              <a:rPr lang="no-NO">
                <a:solidFill>
                  <a:schemeClr val="lt1"/>
                </a:solidFill>
              </a:rPr>
              <a:t>Historier, Recovery-egenskaper, Serialiserbarhet, </a:t>
            </a:r>
            <a:r>
              <a:rPr b="0" i="0" lang="no-NO" sz="2000" u="none" cap="none" strike="noStrike">
                <a:solidFill>
                  <a:srgbClr val="FFFFFF"/>
                </a:solidFill>
                <a:latin typeface="Century Gothic"/>
                <a:ea typeface="Century Gothic"/>
                <a:cs typeface="Century Gothic"/>
                <a:sym typeface="Century Gothic"/>
              </a:rPr>
              <a:t>Konflikt</a:t>
            </a:r>
            <a:r>
              <a:rPr b="0" i="0" lang="no-NO" sz="2000" u="none" cap="none" strike="noStrike">
                <a:solidFill>
                  <a:srgbClr val="FFFFFF"/>
                </a:solidFill>
                <a:latin typeface="Century Gothic"/>
                <a:ea typeface="Century Gothic"/>
                <a:cs typeface="Century Gothic"/>
                <a:sym typeface="Century Gothic"/>
              </a:rPr>
              <a:t>s</a:t>
            </a:r>
            <a:r>
              <a:rPr b="0" i="0" lang="no-NO" sz="2000" u="none" cap="none" strike="noStrike">
                <a:solidFill>
                  <a:srgbClr val="FFFFFF"/>
                </a:solidFill>
                <a:latin typeface="Century Gothic"/>
                <a:ea typeface="Century Gothic"/>
                <a:cs typeface="Century Gothic"/>
                <a:sym typeface="Century Gothic"/>
              </a:rPr>
              <a:t>erialiserbarhet,</a:t>
            </a:r>
            <a:r>
              <a:rPr b="0" i="0" lang="no-NO" sz="2000" u="none" cap="none" strike="noStrike">
                <a:solidFill>
                  <a:srgbClr val="FFFFFF"/>
                </a:solidFill>
                <a:latin typeface="Century Gothic"/>
                <a:ea typeface="Century Gothic"/>
                <a:cs typeface="Century Gothic"/>
                <a:sym typeface="Century Gothic"/>
              </a:rPr>
              <a:t> låser</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1</a:t>
            </a:r>
            <a:r>
              <a:rPr lang="no-NO">
                <a:solidFill>
                  <a:srgbClr val="FFFFFF"/>
                </a:solidFill>
              </a:rPr>
              <a:t>7</a:t>
            </a:r>
            <a:r>
              <a:rPr b="0" i="0" lang="no-NO" sz="2000" u="none" cap="none" strike="noStrike">
                <a:solidFill>
                  <a:srgbClr val="FFFFFF"/>
                </a:solidFill>
                <a:latin typeface="Century Gothic"/>
                <a:ea typeface="Century Gothic"/>
                <a:cs typeface="Century Gothic"/>
                <a:sym typeface="Century Gothic"/>
              </a:rPr>
              <a:t>:15-1</a:t>
            </a:r>
            <a:r>
              <a:rPr lang="no-NO">
                <a:solidFill>
                  <a:srgbClr val="FFFFFF"/>
                </a:solidFill>
              </a:rPr>
              <a:t>8</a:t>
            </a:r>
            <a:r>
              <a:rPr b="0" i="0" lang="no-NO" sz="2000" u="none" cap="none" strike="noStrike">
                <a:solidFill>
                  <a:srgbClr val="FFFFFF"/>
                </a:solidFill>
                <a:latin typeface="Century Gothic"/>
                <a:ea typeface="Century Gothic"/>
                <a:cs typeface="Century Gothic"/>
                <a:sym typeface="Century Gothic"/>
              </a:rPr>
              <a:t>:00: Transaksjoner,Recovery, ekstra tid?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339" name="Google Shape;339;p48"/>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340" name="Google Shape;340;p48"/>
          <p:cNvGraphicFramePr/>
          <p:nvPr/>
        </p:nvGraphicFramePr>
        <p:xfrm>
          <a:off x="3948112" y="195735"/>
          <a:ext cx="3000000" cy="3000000"/>
        </p:xfrm>
        <a:graphic>
          <a:graphicData uri="http://schemas.openxmlformats.org/drawingml/2006/table">
            <a:tbl>
              <a:tblPr bandRow="1" firstRow="1">
                <a:noFill/>
                <a:tableStyleId>{A8F0CE59-5BD9-485E-BB0D-3796BC449719}</a:tableStyleId>
              </a:tblPr>
              <a:tblGrid>
                <a:gridCol w="1690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Photographer</a:t>
                      </a:r>
                      <a:endParaRPr b="1" sz="3200" u="none" cap="none" strike="noStrike">
                        <a:solidFill>
                          <a:srgbClr val="FFFFFF"/>
                        </a:solidFill>
                      </a:endParaRPr>
                    </a:p>
                  </a:txBody>
                  <a:tcPr marT="45725" marB="45725" marR="45725" marL="45725"/>
                </a:tc>
              </a:tr>
            </a:tbl>
          </a:graphicData>
        </a:graphic>
      </p:graphicFrame>
      <p:pic>
        <p:nvPicPr>
          <p:cNvPr id="341" name="Google Shape;341;p48"/>
          <p:cNvPicPr preferRelativeResize="0"/>
          <p:nvPr/>
        </p:nvPicPr>
        <p:blipFill rotWithShape="1">
          <a:blip r:embed="rId3">
            <a:alphaModFix/>
          </a:blip>
          <a:srcRect b="0" l="0" r="0" t="0"/>
          <a:stretch/>
        </p:blipFill>
        <p:spPr>
          <a:xfrm>
            <a:off x="4460620" y="1983001"/>
            <a:ext cx="787623" cy="439757"/>
          </a:xfrm>
          <a:prstGeom prst="rect">
            <a:avLst/>
          </a:prstGeom>
          <a:noFill/>
          <a:ln>
            <a:noFill/>
          </a:ln>
        </p:spPr>
      </p:pic>
      <p:cxnSp>
        <p:nvCxnSpPr>
          <p:cNvPr id="342" name="Google Shape;342;p48"/>
          <p:cNvCxnSpPr>
            <a:endCxn id="341" idx="0"/>
          </p:cNvCxnSpPr>
          <p:nvPr/>
        </p:nvCxnSpPr>
        <p:spPr>
          <a:xfrm>
            <a:off x="4721831" y="646201"/>
            <a:ext cx="132600" cy="1336800"/>
          </a:xfrm>
          <a:prstGeom prst="straightConnector1">
            <a:avLst/>
          </a:prstGeom>
          <a:noFill/>
          <a:ln cap="rnd" cmpd="sng" w="15875">
            <a:solidFill>
              <a:srgbClr val="054361"/>
            </a:solidFill>
            <a:prstDash val="solid"/>
            <a:bevel/>
            <a:headEnd len="sm" w="sm" type="none"/>
            <a:tailEnd len="med" w="med" type="triangle"/>
          </a:ln>
        </p:spPr>
      </p:cxnSp>
      <p:sp>
        <p:nvSpPr>
          <p:cNvPr id="343" name="Google Shape;343;p48"/>
          <p:cNvSpPr txBox="1"/>
          <p:nvPr/>
        </p:nvSpPr>
        <p:spPr>
          <a:xfrm>
            <a:off x="3177523" y="1983000"/>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Nationality=“Norwegian”</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7" name="Shape 347"/>
        <p:cNvGrpSpPr/>
        <p:nvPr/>
      </p:nvGrpSpPr>
      <p:grpSpPr>
        <a:xfrm>
          <a:off x="0" y="0"/>
          <a:ext cx="0" cy="0"/>
          <a:chOff x="0" y="0"/>
          <a:chExt cx="0" cy="0"/>
        </a:xfrm>
      </p:grpSpPr>
      <p:sp>
        <p:nvSpPr>
          <p:cNvPr id="348" name="Google Shape;348;p49"/>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349" name="Google Shape;349;p49"/>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350" name="Google Shape;350;p49"/>
          <p:cNvGraphicFramePr/>
          <p:nvPr/>
        </p:nvGraphicFramePr>
        <p:xfrm>
          <a:off x="3948112" y="195735"/>
          <a:ext cx="3000000" cy="3000000"/>
        </p:xfrm>
        <a:graphic>
          <a:graphicData uri="http://schemas.openxmlformats.org/drawingml/2006/table">
            <a:tbl>
              <a:tblPr bandRow="1" firstRow="1">
                <a:noFill/>
                <a:tableStyleId>{A8F0CE59-5BD9-485E-BB0D-3796BC449719}</a:tableStyleId>
              </a:tblPr>
              <a:tblGrid>
                <a:gridCol w="1690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Photographer</a:t>
                      </a:r>
                      <a:endParaRPr b="1" sz="3200" u="none" cap="none" strike="noStrike">
                        <a:solidFill>
                          <a:srgbClr val="FFFFFF"/>
                        </a:solidFill>
                      </a:endParaRPr>
                    </a:p>
                  </a:txBody>
                  <a:tcPr marT="45725" marB="45725" marR="45725" marL="45725"/>
                </a:tc>
              </a:tr>
            </a:tbl>
          </a:graphicData>
        </a:graphic>
      </p:graphicFrame>
      <p:pic>
        <p:nvPicPr>
          <p:cNvPr id="351" name="Google Shape;351;p49"/>
          <p:cNvPicPr preferRelativeResize="0"/>
          <p:nvPr/>
        </p:nvPicPr>
        <p:blipFill rotWithShape="1">
          <a:blip r:embed="rId3">
            <a:alphaModFix/>
          </a:blip>
          <a:srcRect b="0" l="0" r="0" t="0"/>
          <a:stretch/>
        </p:blipFill>
        <p:spPr>
          <a:xfrm>
            <a:off x="4460620" y="1983001"/>
            <a:ext cx="787623" cy="439757"/>
          </a:xfrm>
          <a:prstGeom prst="rect">
            <a:avLst/>
          </a:prstGeom>
          <a:noFill/>
          <a:ln>
            <a:noFill/>
          </a:ln>
        </p:spPr>
      </p:pic>
      <p:cxnSp>
        <p:nvCxnSpPr>
          <p:cNvPr id="352" name="Google Shape;352;p49"/>
          <p:cNvCxnSpPr>
            <a:endCxn id="351" idx="0"/>
          </p:cNvCxnSpPr>
          <p:nvPr/>
        </p:nvCxnSpPr>
        <p:spPr>
          <a:xfrm>
            <a:off x="4721831" y="646201"/>
            <a:ext cx="132600" cy="1336800"/>
          </a:xfrm>
          <a:prstGeom prst="straightConnector1">
            <a:avLst/>
          </a:prstGeom>
          <a:noFill/>
          <a:ln cap="rnd" cmpd="sng" w="15875">
            <a:solidFill>
              <a:srgbClr val="054361"/>
            </a:solidFill>
            <a:prstDash val="solid"/>
            <a:bevel/>
            <a:headEnd len="sm" w="sm" type="none"/>
            <a:tailEnd len="med" w="med" type="triangle"/>
          </a:ln>
        </p:spPr>
      </p:cxnSp>
      <p:sp>
        <p:nvSpPr>
          <p:cNvPr id="353" name="Google Shape;353;p49"/>
          <p:cNvSpPr txBox="1"/>
          <p:nvPr/>
        </p:nvSpPr>
        <p:spPr>
          <a:xfrm>
            <a:off x="3177523" y="1983000"/>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Nationality=“Norwegian”</a:t>
            </a:r>
            <a:endParaRPr b="0" i="0" sz="1500" u="none" cap="none" strike="noStrike">
              <a:solidFill>
                <a:srgbClr val="000000"/>
              </a:solidFill>
              <a:latin typeface="Century Gothic"/>
              <a:ea typeface="Century Gothic"/>
              <a:cs typeface="Century Gothic"/>
              <a:sym typeface="Century Gothic"/>
            </a:endParaRPr>
          </a:p>
        </p:txBody>
      </p:sp>
      <p:pic>
        <p:nvPicPr>
          <p:cNvPr id="354" name="Google Shape;354;p49"/>
          <p:cNvPicPr preferRelativeResize="0"/>
          <p:nvPr/>
        </p:nvPicPr>
        <p:blipFill rotWithShape="1">
          <a:blip r:embed="rId4">
            <a:alphaModFix/>
          </a:blip>
          <a:srcRect b="0" l="0" r="0" t="0"/>
          <a:stretch/>
        </p:blipFill>
        <p:spPr>
          <a:xfrm>
            <a:off x="4405493" y="3697102"/>
            <a:ext cx="765177" cy="439757"/>
          </a:xfrm>
          <a:prstGeom prst="rect">
            <a:avLst/>
          </a:prstGeom>
          <a:noFill/>
          <a:ln>
            <a:noFill/>
          </a:ln>
        </p:spPr>
      </p:pic>
      <p:cxnSp>
        <p:nvCxnSpPr>
          <p:cNvPr id="355" name="Google Shape;355;p49"/>
          <p:cNvCxnSpPr>
            <a:stCxn id="351" idx="2"/>
            <a:endCxn id="354" idx="0"/>
          </p:cNvCxnSpPr>
          <p:nvPr/>
        </p:nvCxnSpPr>
        <p:spPr>
          <a:xfrm flipH="1">
            <a:off x="4788131" y="2422758"/>
            <a:ext cx="66300" cy="1274400"/>
          </a:xfrm>
          <a:prstGeom prst="straightConnector1">
            <a:avLst/>
          </a:prstGeom>
          <a:noFill/>
          <a:ln cap="rnd" cmpd="sng" w="15875">
            <a:solidFill>
              <a:srgbClr val="054361"/>
            </a:solidFill>
            <a:prstDash val="solid"/>
            <a:bevel/>
            <a:headEnd len="sm" w="sm" type="none"/>
            <a:tailEnd len="med" w="med" type="triangle"/>
          </a:ln>
        </p:spPr>
      </p:cxnSp>
      <p:sp>
        <p:nvSpPr>
          <p:cNvPr id="356" name="Google Shape;356;p49"/>
          <p:cNvSpPr txBox="1"/>
          <p:nvPr/>
        </p:nvSpPr>
        <p:spPr>
          <a:xfrm>
            <a:off x="2941004" y="3595024"/>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Name, Birthyear</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811212" y="309032"/>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RELEASJONSALGEBRA, EKSAMENSOPPGAVE</a:t>
            </a:r>
            <a:endParaRPr/>
          </a:p>
        </p:txBody>
      </p:sp>
      <p:pic>
        <p:nvPicPr>
          <p:cNvPr id="362" name="Google Shape;362;p50"/>
          <p:cNvPicPr preferRelativeResize="0"/>
          <p:nvPr/>
        </p:nvPicPr>
        <p:blipFill rotWithShape="1">
          <a:blip r:embed="rId3">
            <a:alphaModFix/>
          </a:blip>
          <a:srcRect b="0" l="0" r="0" t="0"/>
          <a:stretch/>
        </p:blipFill>
        <p:spPr>
          <a:xfrm>
            <a:off x="3200586" y="0"/>
            <a:ext cx="8115113"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368" name="Google Shape;368;p51"/>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369" name="Google Shape;369;p51"/>
          <p:cNvGraphicFramePr/>
          <p:nvPr/>
        </p:nvGraphicFramePr>
        <p:xfrm>
          <a:off x="2767012" y="758356"/>
          <a:ext cx="3000000" cy="3000000"/>
        </p:xfrm>
        <a:graphic>
          <a:graphicData uri="http://schemas.openxmlformats.org/drawingml/2006/table">
            <a:tbl>
              <a:tblPr bandRow="1" firstRow="1">
                <a:noFill/>
                <a:tableStyleId>{A8F0CE59-5BD9-485E-BB0D-3796BC449719}</a:tableStyleId>
              </a:tblPr>
              <a:tblGrid>
                <a:gridCol w="17653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PersonInPhoto</a:t>
                      </a:r>
                      <a:endParaRPr b="1" sz="3200" u="none" cap="none" strike="noStrike">
                        <a:solidFill>
                          <a:srgbClr val="FFFFFF"/>
                        </a:solidFill>
                      </a:endParaRPr>
                    </a:p>
                  </a:txBody>
                  <a:tcPr marT="45725" marB="45725" marR="45725" marL="45725"/>
                </a:tc>
              </a:tr>
            </a:tbl>
          </a:graphicData>
        </a:graphic>
      </p:graphicFrame>
      <p:graphicFrame>
        <p:nvGraphicFramePr>
          <p:cNvPr id="370" name="Google Shape;370;p51"/>
          <p:cNvGraphicFramePr/>
          <p:nvPr/>
        </p:nvGraphicFramePr>
        <p:xfrm>
          <a:off x="684212" y="756534"/>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a:t>
                      </a:r>
                      <a:endParaRPr b="1" sz="3200" u="none" cap="none" strike="noStrike">
                        <a:solidFill>
                          <a:srgbClr val="FFFFFF"/>
                        </a:solidFill>
                      </a:endParaRPr>
                    </a:p>
                  </a:txBody>
                  <a:tcPr marT="45725" marB="45725" marR="45725" marL="45725"/>
                </a:tc>
              </a:tr>
            </a:tbl>
          </a:graphicData>
        </a:graphic>
      </p:graphicFrame>
      <p:graphicFrame>
        <p:nvGraphicFramePr>
          <p:cNvPr id="371" name="Google Shape;371;p51"/>
          <p:cNvGraphicFramePr/>
          <p:nvPr/>
        </p:nvGraphicFramePr>
        <p:xfrm>
          <a:off x="7262812" y="772878"/>
          <a:ext cx="3000000" cy="3000000"/>
        </p:xfrm>
        <a:graphic>
          <a:graphicData uri="http://schemas.openxmlformats.org/drawingml/2006/table">
            <a:tbl>
              <a:tblPr bandRow="1" firstRow="1">
                <a:noFill/>
                <a:tableStyleId>{A8F0CE59-5BD9-485E-BB0D-3796BC449719}</a:tableStyleId>
              </a:tblPr>
              <a:tblGrid>
                <a:gridCol w="1690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Photographer</a:t>
                      </a:r>
                      <a:endParaRPr b="1" sz="3200" u="none" cap="none" strike="noStrike">
                        <a:solidFill>
                          <a:srgbClr val="FFFFFF"/>
                        </a:solidFill>
                      </a:endParaRPr>
                    </a:p>
                  </a:txBody>
                  <a:tcPr marT="45725" marB="45725" marR="45725" marL="45725"/>
                </a:tc>
              </a:tr>
            </a:tbl>
          </a:graphicData>
        </a:graphic>
      </p:graphicFrame>
      <p:graphicFrame>
        <p:nvGraphicFramePr>
          <p:cNvPr id="372" name="Google Shape;372;p51"/>
          <p:cNvGraphicFramePr/>
          <p:nvPr/>
        </p:nvGraphicFramePr>
        <p:xfrm>
          <a:off x="9312275" y="760178"/>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a:t>
                      </a:r>
                      <a:endParaRPr b="1" sz="3200" u="none" cap="none" strike="noStrike">
                        <a:solidFill>
                          <a:srgbClr val="FFFFFF"/>
                        </a:solidFill>
                      </a:endParaRPr>
                    </a:p>
                  </a:txBody>
                  <a:tcPr marT="45725" marB="45725" marR="45725" marL="45725"/>
                </a:tc>
              </a:tr>
            </a:tbl>
          </a:graphicData>
        </a:graphic>
      </p:graphicFrame>
      <p:pic>
        <p:nvPicPr>
          <p:cNvPr id="373" name="Google Shape;373;p51"/>
          <p:cNvPicPr preferRelativeResize="0"/>
          <p:nvPr/>
        </p:nvPicPr>
        <p:blipFill rotWithShape="1">
          <a:blip r:embed="rId3">
            <a:alphaModFix/>
          </a:blip>
          <a:srcRect b="0" l="0" r="0" t="0"/>
          <a:stretch/>
        </p:blipFill>
        <p:spPr>
          <a:xfrm>
            <a:off x="1420700" y="2669823"/>
            <a:ext cx="787623" cy="439757"/>
          </a:xfrm>
          <a:prstGeom prst="rect">
            <a:avLst/>
          </a:prstGeom>
          <a:noFill/>
          <a:ln>
            <a:noFill/>
          </a:ln>
        </p:spPr>
      </p:pic>
      <p:pic>
        <p:nvPicPr>
          <p:cNvPr id="374" name="Google Shape;374;p51"/>
          <p:cNvPicPr preferRelativeResize="0"/>
          <p:nvPr/>
        </p:nvPicPr>
        <p:blipFill rotWithShape="1">
          <a:blip r:embed="rId3">
            <a:alphaModFix/>
          </a:blip>
          <a:srcRect b="0" l="0" r="0" t="0"/>
          <a:stretch/>
        </p:blipFill>
        <p:spPr>
          <a:xfrm>
            <a:off x="8234084" y="1843479"/>
            <a:ext cx="787623" cy="439757"/>
          </a:xfrm>
          <a:prstGeom prst="rect">
            <a:avLst/>
          </a:prstGeom>
          <a:noFill/>
          <a:ln>
            <a:noFill/>
          </a:ln>
        </p:spPr>
      </p:pic>
      <p:cxnSp>
        <p:nvCxnSpPr>
          <p:cNvPr id="375" name="Google Shape;375;p51"/>
          <p:cNvCxnSpPr>
            <a:endCxn id="373" idx="0"/>
          </p:cNvCxnSpPr>
          <p:nvPr/>
        </p:nvCxnSpPr>
        <p:spPr>
          <a:xfrm>
            <a:off x="1422411" y="1163823"/>
            <a:ext cx="392100" cy="1506000"/>
          </a:xfrm>
          <a:prstGeom prst="straightConnector1">
            <a:avLst/>
          </a:prstGeom>
          <a:noFill/>
          <a:ln cap="rnd" cmpd="sng" w="15875">
            <a:solidFill>
              <a:srgbClr val="054361"/>
            </a:solidFill>
            <a:prstDash val="solid"/>
            <a:bevel/>
            <a:headEnd len="sm" w="sm" type="none"/>
            <a:tailEnd len="med" w="med" type="triangle"/>
          </a:ln>
        </p:spPr>
      </p:cxnSp>
      <p:sp>
        <p:nvSpPr>
          <p:cNvPr id="376" name="Google Shape;376;p51"/>
          <p:cNvSpPr txBox="1"/>
          <p:nvPr/>
        </p:nvSpPr>
        <p:spPr>
          <a:xfrm>
            <a:off x="369379" y="2667903"/>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Nationality=“Norwegian”</a:t>
            </a:r>
            <a:endParaRPr b="0" i="0" sz="1500" u="none" cap="none" strike="noStrike">
              <a:solidFill>
                <a:srgbClr val="000000"/>
              </a:solidFill>
              <a:latin typeface="Century Gothic"/>
              <a:ea typeface="Century Gothic"/>
              <a:cs typeface="Century Gothic"/>
              <a:sym typeface="Century Gothic"/>
            </a:endParaRPr>
          </a:p>
        </p:txBody>
      </p:sp>
      <p:cxnSp>
        <p:nvCxnSpPr>
          <p:cNvPr id="377" name="Google Shape;377;p51"/>
          <p:cNvCxnSpPr/>
          <p:nvPr/>
        </p:nvCxnSpPr>
        <p:spPr>
          <a:xfrm>
            <a:off x="8315833" y="1163814"/>
            <a:ext cx="265398" cy="728486"/>
          </a:xfrm>
          <a:prstGeom prst="straightConnector1">
            <a:avLst/>
          </a:prstGeom>
          <a:noFill/>
          <a:ln cap="rnd" cmpd="sng" w="15875">
            <a:solidFill>
              <a:srgbClr val="054361"/>
            </a:solidFill>
            <a:prstDash val="solid"/>
            <a:bevel/>
            <a:headEnd len="sm" w="sm" type="none"/>
            <a:tailEnd len="med" w="med" type="triangle"/>
          </a:ln>
        </p:spPr>
      </p:cxnSp>
      <p:sp>
        <p:nvSpPr>
          <p:cNvPr id="378" name="Google Shape;378;p51"/>
          <p:cNvSpPr txBox="1"/>
          <p:nvPr/>
        </p:nvSpPr>
        <p:spPr>
          <a:xfrm>
            <a:off x="6920936" y="1729240"/>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Nationality=“Swedish”</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384" name="Google Shape;384;p52"/>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385" name="Google Shape;385;p52"/>
          <p:cNvGraphicFramePr/>
          <p:nvPr/>
        </p:nvGraphicFramePr>
        <p:xfrm>
          <a:off x="2767012" y="758356"/>
          <a:ext cx="3000000" cy="3000000"/>
        </p:xfrm>
        <a:graphic>
          <a:graphicData uri="http://schemas.openxmlformats.org/drawingml/2006/table">
            <a:tbl>
              <a:tblPr bandRow="1" firstRow="1">
                <a:noFill/>
                <a:tableStyleId>{A8F0CE59-5BD9-485E-BB0D-3796BC449719}</a:tableStyleId>
              </a:tblPr>
              <a:tblGrid>
                <a:gridCol w="17653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PersonInPhoto</a:t>
                      </a:r>
                      <a:endParaRPr b="1" sz="3200" u="none" cap="none" strike="noStrike">
                        <a:solidFill>
                          <a:srgbClr val="FFFFFF"/>
                        </a:solidFill>
                      </a:endParaRPr>
                    </a:p>
                  </a:txBody>
                  <a:tcPr marT="45725" marB="45725" marR="45725" marL="45725"/>
                </a:tc>
              </a:tr>
            </a:tbl>
          </a:graphicData>
        </a:graphic>
      </p:graphicFrame>
      <p:graphicFrame>
        <p:nvGraphicFramePr>
          <p:cNvPr id="386" name="Google Shape;386;p52"/>
          <p:cNvGraphicFramePr/>
          <p:nvPr/>
        </p:nvGraphicFramePr>
        <p:xfrm>
          <a:off x="684212" y="756534"/>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a:t>
                      </a:r>
                      <a:endParaRPr b="1" sz="3200" u="none" cap="none" strike="noStrike">
                        <a:solidFill>
                          <a:srgbClr val="FFFFFF"/>
                        </a:solidFill>
                      </a:endParaRPr>
                    </a:p>
                  </a:txBody>
                  <a:tcPr marT="45725" marB="45725" marR="45725" marL="45725"/>
                </a:tc>
              </a:tr>
            </a:tbl>
          </a:graphicData>
        </a:graphic>
      </p:graphicFrame>
      <p:graphicFrame>
        <p:nvGraphicFramePr>
          <p:cNvPr id="387" name="Google Shape;387;p52"/>
          <p:cNvGraphicFramePr/>
          <p:nvPr/>
        </p:nvGraphicFramePr>
        <p:xfrm>
          <a:off x="7262812" y="772878"/>
          <a:ext cx="3000000" cy="3000000"/>
        </p:xfrm>
        <a:graphic>
          <a:graphicData uri="http://schemas.openxmlformats.org/drawingml/2006/table">
            <a:tbl>
              <a:tblPr bandRow="1" firstRow="1">
                <a:noFill/>
                <a:tableStyleId>{A8F0CE59-5BD9-485E-BB0D-3796BC449719}</a:tableStyleId>
              </a:tblPr>
              <a:tblGrid>
                <a:gridCol w="1690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Photographer</a:t>
                      </a:r>
                      <a:endParaRPr b="1" sz="3200" u="none" cap="none" strike="noStrike">
                        <a:solidFill>
                          <a:srgbClr val="FFFFFF"/>
                        </a:solidFill>
                      </a:endParaRPr>
                    </a:p>
                  </a:txBody>
                  <a:tcPr marT="45725" marB="45725" marR="45725" marL="45725"/>
                </a:tc>
              </a:tr>
            </a:tbl>
          </a:graphicData>
        </a:graphic>
      </p:graphicFrame>
      <p:graphicFrame>
        <p:nvGraphicFramePr>
          <p:cNvPr id="388" name="Google Shape;388;p52"/>
          <p:cNvGraphicFramePr/>
          <p:nvPr/>
        </p:nvGraphicFramePr>
        <p:xfrm>
          <a:off x="9312275" y="760178"/>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a:t>
                      </a:r>
                      <a:endParaRPr b="1" sz="3200" u="none" cap="none" strike="noStrike">
                        <a:solidFill>
                          <a:srgbClr val="FFFFFF"/>
                        </a:solidFill>
                      </a:endParaRPr>
                    </a:p>
                  </a:txBody>
                  <a:tcPr marT="45725" marB="45725" marR="45725" marL="45725"/>
                </a:tc>
              </a:tr>
            </a:tbl>
          </a:graphicData>
        </a:graphic>
      </p:graphicFrame>
      <p:pic>
        <p:nvPicPr>
          <p:cNvPr id="389" name="Google Shape;389;p52"/>
          <p:cNvPicPr preferRelativeResize="0"/>
          <p:nvPr/>
        </p:nvPicPr>
        <p:blipFill rotWithShape="1">
          <a:blip r:embed="rId3">
            <a:alphaModFix/>
          </a:blip>
          <a:srcRect b="0" l="0" r="0" t="0"/>
          <a:stretch/>
        </p:blipFill>
        <p:spPr>
          <a:xfrm>
            <a:off x="1420700" y="2669823"/>
            <a:ext cx="787623" cy="439757"/>
          </a:xfrm>
          <a:prstGeom prst="rect">
            <a:avLst/>
          </a:prstGeom>
          <a:noFill/>
          <a:ln>
            <a:noFill/>
          </a:ln>
        </p:spPr>
      </p:pic>
      <p:pic>
        <p:nvPicPr>
          <p:cNvPr id="390" name="Google Shape;390;p52"/>
          <p:cNvPicPr preferRelativeResize="0"/>
          <p:nvPr/>
        </p:nvPicPr>
        <p:blipFill rotWithShape="1">
          <a:blip r:embed="rId3">
            <a:alphaModFix/>
          </a:blip>
          <a:srcRect b="0" l="0" r="0" t="0"/>
          <a:stretch/>
        </p:blipFill>
        <p:spPr>
          <a:xfrm>
            <a:off x="8234084" y="1843479"/>
            <a:ext cx="787623" cy="439757"/>
          </a:xfrm>
          <a:prstGeom prst="rect">
            <a:avLst/>
          </a:prstGeom>
          <a:noFill/>
          <a:ln>
            <a:noFill/>
          </a:ln>
        </p:spPr>
      </p:pic>
      <p:cxnSp>
        <p:nvCxnSpPr>
          <p:cNvPr id="391" name="Google Shape;391;p52"/>
          <p:cNvCxnSpPr>
            <a:endCxn id="389" idx="0"/>
          </p:cNvCxnSpPr>
          <p:nvPr/>
        </p:nvCxnSpPr>
        <p:spPr>
          <a:xfrm>
            <a:off x="1422411" y="1163823"/>
            <a:ext cx="392100" cy="1506000"/>
          </a:xfrm>
          <a:prstGeom prst="straightConnector1">
            <a:avLst/>
          </a:prstGeom>
          <a:noFill/>
          <a:ln cap="rnd" cmpd="sng" w="15875">
            <a:solidFill>
              <a:srgbClr val="054361"/>
            </a:solidFill>
            <a:prstDash val="solid"/>
            <a:bevel/>
            <a:headEnd len="sm" w="sm" type="none"/>
            <a:tailEnd len="med" w="med" type="triangle"/>
          </a:ln>
        </p:spPr>
      </p:cxnSp>
      <p:sp>
        <p:nvSpPr>
          <p:cNvPr id="392" name="Google Shape;392;p52"/>
          <p:cNvSpPr txBox="1"/>
          <p:nvPr/>
        </p:nvSpPr>
        <p:spPr>
          <a:xfrm>
            <a:off x="369379" y="2667903"/>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Nationality=“Norwegian”</a:t>
            </a:r>
            <a:endParaRPr b="0" i="0" sz="1500" u="none" cap="none" strike="noStrike">
              <a:solidFill>
                <a:srgbClr val="000000"/>
              </a:solidFill>
              <a:latin typeface="Century Gothic"/>
              <a:ea typeface="Century Gothic"/>
              <a:cs typeface="Century Gothic"/>
              <a:sym typeface="Century Gothic"/>
            </a:endParaRPr>
          </a:p>
        </p:txBody>
      </p:sp>
      <p:cxnSp>
        <p:nvCxnSpPr>
          <p:cNvPr id="393" name="Google Shape;393;p52"/>
          <p:cNvCxnSpPr/>
          <p:nvPr/>
        </p:nvCxnSpPr>
        <p:spPr>
          <a:xfrm>
            <a:off x="8315833" y="1163814"/>
            <a:ext cx="265398" cy="728486"/>
          </a:xfrm>
          <a:prstGeom prst="straightConnector1">
            <a:avLst/>
          </a:prstGeom>
          <a:noFill/>
          <a:ln cap="rnd" cmpd="sng" w="15875">
            <a:solidFill>
              <a:srgbClr val="054361"/>
            </a:solidFill>
            <a:prstDash val="solid"/>
            <a:bevel/>
            <a:headEnd len="sm" w="sm" type="none"/>
            <a:tailEnd len="med" w="med" type="triangle"/>
          </a:ln>
        </p:spPr>
      </p:cxnSp>
      <p:sp>
        <p:nvSpPr>
          <p:cNvPr id="394" name="Google Shape;394;p52"/>
          <p:cNvSpPr txBox="1"/>
          <p:nvPr/>
        </p:nvSpPr>
        <p:spPr>
          <a:xfrm>
            <a:off x="6920936" y="1729240"/>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Nationality=“Swedish”</a:t>
            </a:r>
            <a:endParaRPr b="0" i="0" sz="1500" u="none" cap="none" strike="noStrike">
              <a:solidFill>
                <a:srgbClr val="000000"/>
              </a:solidFill>
              <a:latin typeface="Century Gothic"/>
              <a:ea typeface="Century Gothic"/>
              <a:cs typeface="Century Gothic"/>
              <a:sym typeface="Century Gothic"/>
            </a:endParaRPr>
          </a:p>
        </p:txBody>
      </p:sp>
      <p:pic>
        <p:nvPicPr>
          <p:cNvPr id="395" name="Google Shape;395;p52"/>
          <p:cNvPicPr preferRelativeResize="0"/>
          <p:nvPr/>
        </p:nvPicPr>
        <p:blipFill rotWithShape="1">
          <a:blip r:embed="rId4">
            <a:alphaModFix/>
          </a:blip>
          <a:srcRect b="0" l="0" r="0" t="0"/>
          <a:stretch/>
        </p:blipFill>
        <p:spPr>
          <a:xfrm>
            <a:off x="2679886" y="3221899"/>
            <a:ext cx="969776" cy="531813"/>
          </a:xfrm>
          <a:prstGeom prst="rect">
            <a:avLst/>
          </a:prstGeom>
          <a:noFill/>
          <a:ln>
            <a:noFill/>
          </a:ln>
        </p:spPr>
      </p:pic>
      <p:pic>
        <p:nvPicPr>
          <p:cNvPr id="396" name="Google Shape;396;p52"/>
          <p:cNvPicPr preferRelativeResize="0"/>
          <p:nvPr/>
        </p:nvPicPr>
        <p:blipFill rotWithShape="1">
          <a:blip r:embed="rId4">
            <a:alphaModFix/>
          </a:blip>
          <a:srcRect b="0" l="0" r="0" t="0"/>
          <a:stretch/>
        </p:blipFill>
        <p:spPr>
          <a:xfrm>
            <a:off x="8434244" y="3005817"/>
            <a:ext cx="969776" cy="531813"/>
          </a:xfrm>
          <a:prstGeom prst="rect">
            <a:avLst/>
          </a:prstGeom>
          <a:noFill/>
          <a:ln>
            <a:noFill/>
          </a:ln>
        </p:spPr>
      </p:pic>
      <p:cxnSp>
        <p:nvCxnSpPr>
          <p:cNvPr id="397" name="Google Shape;397;p52"/>
          <p:cNvCxnSpPr>
            <a:endCxn id="395" idx="1"/>
          </p:cNvCxnSpPr>
          <p:nvPr/>
        </p:nvCxnSpPr>
        <p:spPr>
          <a:xfrm>
            <a:off x="1958986" y="3022806"/>
            <a:ext cx="720900" cy="465000"/>
          </a:xfrm>
          <a:prstGeom prst="straightConnector1">
            <a:avLst/>
          </a:prstGeom>
          <a:noFill/>
          <a:ln cap="rnd" cmpd="sng" w="15875">
            <a:solidFill>
              <a:srgbClr val="054361"/>
            </a:solidFill>
            <a:prstDash val="solid"/>
            <a:bevel/>
            <a:headEnd len="sm" w="sm" type="none"/>
            <a:tailEnd len="med" w="med" type="triangle"/>
          </a:ln>
        </p:spPr>
      </p:cxnSp>
      <p:cxnSp>
        <p:nvCxnSpPr>
          <p:cNvPr id="398" name="Google Shape;398;p52"/>
          <p:cNvCxnSpPr/>
          <p:nvPr/>
        </p:nvCxnSpPr>
        <p:spPr>
          <a:xfrm flipH="1">
            <a:off x="3280060" y="1136093"/>
            <a:ext cx="192571" cy="2085805"/>
          </a:xfrm>
          <a:prstGeom prst="straightConnector1">
            <a:avLst/>
          </a:prstGeom>
          <a:noFill/>
          <a:ln cap="rnd" cmpd="sng" w="15875">
            <a:solidFill>
              <a:srgbClr val="054361"/>
            </a:solidFill>
            <a:prstDash val="solid"/>
            <a:bevel/>
            <a:headEnd len="sm" w="sm" type="none"/>
            <a:tailEnd len="med" w="med" type="triangle"/>
          </a:ln>
        </p:spPr>
      </p:cxnSp>
      <p:sp>
        <p:nvSpPr>
          <p:cNvPr id="399" name="Google Shape;399;p52"/>
          <p:cNvSpPr txBox="1"/>
          <p:nvPr/>
        </p:nvSpPr>
        <p:spPr>
          <a:xfrm>
            <a:off x="3096676" y="3629616"/>
            <a:ext cx="1318419" cy="32316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PhotoID</a:t>
            </a:r>
            <a:endParaRPr b="0" i="0" sz="1500" u="none" cap="none" strike="noStrike">
              <a:solidFill>
                <a:srgbClr val="000000"/>
              </a:solidFill>
              <a:latin typeface="Century Gothic"/>
              <a:ea typeface="Century Gothic"/>
              <a:cs typeface="Century Gothic"/>
              <a:sym typeface="Century Gothic"/>
            </a:endParaRPr>
          </a:p>
        </p:txBody>
      </p:sp>
      <p:cxnSp>
        <p:nvCxnSpPr>
          <p:cNvPr id="400" name="Google Shape;400;p52"/>
          <p:cNvCxnSpPr/>
          <p:nvPr/>
        </p:nvCxnSpPr>
        <p:spPr>
          <a:xfrm flipH="1">
            <a:off x="8987461" y="1163814"/>
            <a:ext cx="573369" cy="1842003"/>
          </a:xfrm>
          <a:prstGeom prst="straightConnector1">
            <a:avLst/>
          </a:prstGeom>
          <a:noFill/>
          <a:ln cap="rnd" cmpd="sng" w="15875">
            <a:solidFill>
              <a:srgbClr val="054361"/>
            </a:solidFill>
            <a:prstDash val="solid"/>
            <a:bevel/>
            <a:headEnd len="sm" w="sm" type="none"/>
            <a:tailEnd len="med" w="med" type="triangle"/>
          </a:ln>
        </p:spPr>
      </p:cxnSp>
      <p:cxnSp>
        <p:nvCxnSpPr>
          <p:cNvPr id="401" name="Google Shape;401;p52"/>
          <p:cNvCxnSpPr>
            <a:endCxn id="396" idx="0"/>
          </p:cNvCxnSpPr>
          <p:nvPr/>
        </p:nvCxnSpPr>
        <p:spPr>
          <a:xfrm>
            <a:off x="8619432" y="2254017"/>
            <a:ext cx="299700" cy="751800"/>
          </a:xfrm>
          <a:prstGeom prst="straightConnector1">
            <a:avLst/>
          </a:prstGeom>
          <a:noFill/>
          <a:ln cap="rnd" cmpd="sng" w="15875">
            <a:solidFill>
              <a:srgbClr val="054361"/>
            </a:solidFill>
            <a:prstDash val="solid"/>
            <a:bevel/>
            <a:headEnd len="sm" w="sm" type="none"/>
            <a:tailEnd len="med" w="med" type="triangle"/>
          </a:ln>
        </p:spPr>
      </p:cxnSp>
      <p:sp>
        <p:nvSpPr>
          <p:cNvPr id="402" name="Google Shape;402;p52"/>
          <p:cNvSpPr txBox="1"/>
          <p:nvPr/>
        </p:nvSpPr>
        <p:spPr>
          <a:xfrm>
            <a:off x="7169936" y="3022636"/>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PhotographerID</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408" name="Google Shape;408;p5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409" name="Google Shape;409;p53"/>
          <p:cNvGraphicFramePr/>
          <p:nvPr/>
        </p:nvGraphicFramePr>
        <p:xfrm>
          <a:off x="2767012" y="758356"/>
          <a:ext cx="3000000" cy="3000000"/>
        </p:xfrm>
        <a:graphic>
          <a:graphicData uri="http://schemas.openxmlformats.org/drawingml/2006/table">
            <a:tbl>
              <a:tblPr bandRow="1" firstRow="1">
                <a:noFill/>
                <a:tableStyleId>{A8F0CE59-5BD9-485E-BB0D-3796BC449719}</a:tableStyleId>
              </a:tblPr>
              <a:tblGrid>
                <a:gridCol w="17653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PersonInPhoto</a:t>
                      </a:r>
                      <a:endParaRPr b="1" sz="3200" u="none" cap="none" strike="noStrike">
                        <a:solidFill>
                          <a:srgbClr val="FFFFFF"/>
                        </a:solidFill>
                      </a:endParaRPr>
                    </a:p>
                  </a:txBody>
                  <a:tcPr marT="45725" marB="45725" marR="45725" marL="45725"/>
                </a:tc>
              </a:tr>
            </a:tbl>
          </a:graphicData>
        </a:graphic>
      </p:graphicFrame>
      <p:graphicFrame>
        <p:nvGraphicFramePr>
          <p:cNvPr id="410" name="Google Shape;410;p53"/>
          <p:cNvGraphicFramePr/>
          <p:nvPr/>
        </p:nvGraphicFramePr>
        <p:xfrm>
          <a:off x="684212" y="756534"/>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a:t>
                      </a:r>
                      <a:endParaRPr b="1" sz="3200" u="none" cap="none" strike="noStrike">
                        <a:solidFill>
                          <a:srgbClr val="FFFFFF"/>
                        </a:solidFill>
                      </a:endParaRPr>
                    </a:p>
                  </a:txBody>
                  <a:tcPr marT="45725" marB="45725" marR="45725" marL="45725"/>
                </a:tc>
              </a:tr>
            </a:tbl>
          </a:graphicData>
        </a:graphic>
      </p:graphicFrame>
      <p:graphicFrame>
        <p:nvGraphicFramePr>
          <p:cNvPr id="411" name="Google Shape;411;p53"/>
          <p:cNvGraphicFramePr/>
          <p:nvPr/>
        </p:nvGraphicFramePr>
        <p:xfrm>
          <a:off x="7262812" y="772878"/>
          <a:ext cx="3000000" cy="3000000"/>
        </p:xfrm>
        <a:graphic>
          <a:graphicData uri="http://schemas.openxmlformats.org/drawingml/2006/table">
            <a:tbl>
              <a:tblPr bandRow="1" firstRow="1">
                <a:noFill/>
                <a:tableStyleId>{A8F0CE59-5BD9-485E-BB0D-3796BC449719}</a:tableStyleId>
              </a:tblPr>
              <a:tblGrid>
                <a:gridCol w="1690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Photographer</a:t>
                      </a:r>
                      <a:endParaRPr b="1" sz="3200" u="none" cap="none" strike="noStrike">
                        <a:solidFill>
                          <a:srgbClr val="FFFFFF"/>
                        </a:solidFill>
                      </a:endParaRPr>
                    </a:p>
                  </a:txBody>
                  <a:tcPr marT="45725" marB="45725" marR="45725" marL="45725"/>
                </a:tc>
              </a:tr>
            </a:tbl>
          </a:graphicData>
        </a:graphic>
      </p:graphicFrame>
      <p:graphicFrame>
        <p:nvGraphicFramePr>
          <p:cNvPr id="412" name="Google Shape;412;p53"/>
          <p:cNvGraphicFramePr/>
          <p:nvPr/>
        </p:nvGraphicFramePr>
        <p:xfrm>
          <a:off x="9312275" y="760178"/>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a:t>
                      </a:r>
                      <a:endParaRPr b="1" sz="3200" u="none" cap="none" strike="noStrike">
                        <a:solidFill>
                          <a:srgbClr val="FFFFFF"/>
                        </a:solidFill>
                      </a:endParaRPr>
                    </a:p>
                  </a:txBody>
                  <a:tcPr marT="45725" marB="45725" marR="45725" marL="45725"/>
                </a:tc>
              </a:tr>
            </a:tbl>
          </a:graphicData>
        </a:graphic>
      </p:graphicFrame>
      <p:pic>
        <p:nvPicPr>
          <p:cNvPr id="413" name="Google Shape;413;p53"/>
          <p:cNvPicPr preferRelativeResize="0"/>
          <p:nvPr/>
        </p:nvPicPr>
        <p:blipFill rotWithShape="1">
          <a:blip r:embed="rId3">
            <a:alphaModFix/>
          </a:blip>
          <a:srcRect b="0" l="0" r="0" t="0"/>
          <a:stretch/>
        </p:blipFill>
        <p:spPr>
          <a:xfrm>
            <a:off x="1420700" y="2669823"/>
            <a:ext cx="787623" cy="439757"/>
          </a:xfrm>
          <a:prstGeom prst="rect">
            <a:avLst/>
          </a:prstGeom>
          <a:noFill/>
          <a:ln>
            <a:noFill/>
          </a:ln>
        </p:spPr>
      </p:pic>
      <p:pic>
        <p:nvPicPr>
          <p:cNvPr id="414" name="Google Shape;414;p53"/>
          <p:cNvPicPr preferRelativeResize="0"/>
          <p:nvPr/>
        </p:nvPicPr>
        <p:blipFill rotWithShape="1">
          <a:blip r:embed="rId3">
            <a:alphaModFix/>
          </a:blip>
          <a:srcRect b="0" l="0" r="0" t="0"/>
          <a:stretch/>
        </p:blipFill>
        <p:spPr>
          <a:xfrm>
            <a:off x="8234084" y="1843479"/>
            <a:ext cx="787623" cy="439757"/>
          </a:xfrm>
          <a:prstGeom prst="rect">
            <a:avLst/>
          </a:prstGeom>
          <a:noFill/>
          <a:ln>
            <a:noFill/>
          </a:ln>
        </p:spPr>
      </p:pic>
      <p:cxnSp>
        <p:nvCxnSpPr>
          <p:cNvPr id="415" name="Google Shape;415;p53"/>
          <p:cNvCxnSpPr>
            <a:endCxn id="413" idx="0"/>
          </p:cNvCxnSpPr>
          <p:nvPr/>
        </p:nvCxnSpPr>
        <p:spPr>
          <a:xfrm>
            <a:off x="1422411" y="1163823"/>
            <a:ext cx="392100" cy="1506000"/>
          </a:xfrm>
          <a:prstGeom prst="straightConnector1">
            <a:avLst/>
          </a:prstGeom>
          <a:noFill/>
          <a:ln cap="rnd" cmpd="sng" w="15875">
            <a:solidFill>
              <a:srgbClr val="054361"/>
            </a:solidFill>
            <a:prstDash val="solid"/>
            <a:bevel/>
            <a:headEnd len="sm" w="sm" type="none"/>
            <a:tailEnd len="med" w="med" type="triangle"/>
          </a:ln>
        </p:spPr>
      </p:cxnSp>
      <p:sp>
        <p:nvSpPr>
          <p:cNvPr id="416" name="Google Shape;416;p53"/>
          <p:cNvSpPr txBox="1"/>
          <p:nvPr/>
        </p:nvSpPr>
        <p:spPr>
          <a:xfrm>
            <a:off x="369379" y="2667903"/>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Nationality=“Norwegian”</a:t>
            </a:r>
            <a:endParaRPr b="0" i="0" sz="1500" u="none" cap="none" strike="noStrike">
              <a:solidFill>
                <a:srgbClr val="000000"/>
              </a:solidFill>
              <a:latin typeface="Century Gothic"/>
              <a:ea typeface="Century Gothic"/>
              <a:cs typeface="Century Gothic"/>
              <a:sym typeface="Century Gothic"/>
            </a:endParaRPr>
          </a:p>
        </p:txBody>
      </p:sp>
      <p:cxnSp>
        <p:nvCxnSpPr>
          <p:cNvPr id="417" name="Google Shape;417;p53"/>
          <p:cNvCxnSpPr/>
          <p:nvPr/>
        </p:nvCxnSpPr>
        <p:spPr>
          <a:xfrm>
            <a:off x="8315833" y="1163814"/>
            <a:ext cx="265398" cy="728486"/>
          </a:xfrm>
          <a:prstGeom prst="straightConnector1">
            <a:avLst/>
          </a:prstGeom>
          <a:noFill/>
          <a:ln cap="rnd" cmpd="sng" w="15875">
            <a:solidFill>
              <a:srgbClr val="054361"/>
            </a:solidFill>
            <a:prstDash val="solid"/>
            <a:bevel/>
            <a:headEnd len="sm" w="sm" type="none"/>
            <a:tailEnd len="med" w="med" type="triangle"/>
          </a:ln>
        </p:spPr>
      </p:cxnSp>
      <p:sp>
        <p:nvSpPr>
          <p:cNvPr id="418" name="Google Shape;418;p53"/>
          <p:cNvSpPr txBox="1"/>
          <p:nvPr/>
        </p:nvSpPr>
        <p:spPr>
          <a:xfrm>
            <a:off x="6920936" y="1729240"/>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Nationality=“Swedish”</a:t>
            </a:r>
            <a:endParaRPr b="0" i="0" sz="1500" u="none" cap="none" strike="noStrike">
              <a:solidFill>
                <a:srgbClr val="000000"/>
              </a:solidFill>
              <a:latin typeface="Century Gothic"/>
              <a:ea typeface="Century Gothic"/>
              <a:cs typeface="Century Gothic"/>
              <a:sym typeface="Century Gothic"/>
            </a:endParaRPr>
          </a:p>
        </p:txBody>
      </p:sp>
      <p:pic>
        <p:nvPicPr>
          <p:cNvPr id="419" name="Google Shape;419;p53"/>
          <p:cNvPicPr preferRelativeResize="0"/>
          <p:nvPr/>
        </p:nvPicPr>
        <p:blipFill rotWithShape="1">
          <a:blip r:embed="rId4">
            <a:alphaModFix/>
          </a:blip>
          <a:srcRect b="0" l="0" r="0" t="0"/>
          <a:stretch/>
        </p:blipFill>
        <p:spPr>
          <a:xfrm>
            <a:off x="2679886" y="3221899"/>
            <a:ext cx="969776" cy="531813"/>
          </a:xfrm>
          <a:prstGeom prst="rect">
            <a:avLst/>
          </a:prstGeom>
          <a:noFill/>
          <a:ln>
            <a:noFill/>
          </a:ln>
        </p:spPr>
      </p:pic>
      <p:pic>
        <p:nvPicPr>
          <p:cNvPr id="420" name="Google Shape;420;p53"/>
          <p:cNvPicPr preferRelativeResize="0"/>
          <p:nvPr/>
        </p:nvPicPr>
        <p:blipFill rotWithShape="1">
          <a:blip r:embed="rId4">
            <a:alphaModFix/>
          </a:blip>
          <a:srcRect b="0" l="0" r="0" t="0"/>
          <a:stretch/>
        </p:blipFill>
        <p:spPr>
          <a:xfrm>
            <a:off x="8434244" y="3005817"/>
            <a:ext cx="969776" cy="531813"/>
          </a:xfrm>
          <a:prstGeom prst="rect">
            <a:avLst/>
          </a:prstGeom>
          <a:noFill/>
          <a:ln>
            <a:noFill/>
          </a:ln>
        </p:spPr>
      </p:pic>
      <p:cxnSp>
        <p:nvCxnSpPr>
          <p:cNvPr id="421" name="Google Shape;421;p53"/>
          <p:cNvCxnSpPr>
            <a:endCxn id="419" idx="1"/>
          </p:cNvCxnSpPr>
          <p:nvPr/>
        </p:nvCxnSpPr>
        <p:spPr>
          <a:xfrm>
            <a:off x="1958986" y="3022806"/>
            <a:ext cx="720900" cy="465000"/>
          </a:xfrm>
          <a:prstGeom prst="straightConnector1">
            <a:avLst/>
          </a:prstGeom>
          <a:noFill/>
          <a:ln cap="rnd" cmpd="sng" w="15875">
            <a:solidFill>
              <a:srgbClr val="054361"/>
            </a:solidFill>
            <a:prstDash val="solid"/>
            <a:bevel/>
            <a:headEnd len="sm" w="sm" type="none"/>
            <a:tailEnd len="med" w="med" type="triangle"/>
          </a:ln>
        </p:spPr>
      </p:cxnSp>
      <p:cxnSp>
        <p:nvCxnSpPr>
          <p:cNvPr id="422" name="Google Shape;422;p53"/>
          <p:cNvCxnSpPr/>
          <p:nvPr/>
        </p:nvCxnSpPr>
        <p:spPr>
          <a:xfrm flipH="1">
            <a:off x="3280060" y="1136093"/>
            <a:ext cx="192571" cy="2085805"/>
          </a:xfrm>
          <a:prstGeom prst="straightConnector1">
            <a:avLst/>
          </a:prstGeom>
          <a:noFill/>
          <a:ln cap="rnd" cmpd="sng" w="15875">
            <a:solidFill>
              <a:srgbClr val="054361"/>
            </a:solidFill>
            <a:prstDash val="solid"/>
            <a:bevel/>
            <a:headEnd len="sm" w="sm" type="none"/>
            <a:tailEnd len="med" w="med" type="triangle"/>
          </a:ln>
        </p:spPr>
      </p:cxnSp>
      <p:sp>
        <p:nvSpPr>
          <p:cNvPr id="423" name="Google Shape;423;p53"/>
          <p:cNvSpPr txBox="1"/>
          <p:nvPr/>
        </p:nvSpPr>
        <p:spPr>
          <a:xfrm>
            <a:off x="3096676" y="3629616"/>
            <a:ext cx="1318419" cy="32316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PhotoID</a:t>
            </a:r>
            <a:endParaRPr b="0" i="0" sz="1500" u="none" cap="none" strike="noStrike">
              <a:solidFill>
                <a:srgbClr val="000000"/>
              </a:solidFill>
              <a:latin typeface="Century Gothic"/>
              <a:ea typeface="Century Gothic"/>
              <a:cs typeface="Century Gothic"/>
              <a:sym typeface="Century Gothic"/>
            </a:endParaRPr>
          </a:p>
        </p:txBody>
      </p:sp>
      <p:cxnSp>
        <p:nvCxnSpPr>
          <p:cNvPr id="424" name="Google Shape;424;p53"/>
          <p:cNvCxnSpPr/>
          <p:nvPr/>
        </p:nvCxnSpPr>
        <p:spPr>
          <a:xfrm flipH="1">
            <a:off x="8987461" y="1163814"/>
            <a:ext cx="573369" cy="1842003"/>
          </a:xfrm>
          <a:prstGeom prst="straightConnector1">
            <a:avLst/>
          </a:prstGeom>
          <a:noFill/>
          <a:ln cap="rnd" cmpd="sng" w="15875">
            <a:solidFill>
              <a:srgbClr val="054361"/>
            </a:solidFill>
            <a:prstDash val="solid"/>
            <a:bevel/>
            <a:headEnd len="sm" w="sm" type="none"/>
            <a:tailEnd len="med" w="med" type="triangle"/>
          </a:ln>
        </p:spPr>
      </p:cxnSp>
      <p:cxnSp>
        <p:nvCxnSpPr>
          <p:cNvPr id="425" name="Google Shape;425;p53"/>
          <p:cNvCxnSpPr>
            <a:endCxn id="420" idx="0"/>
          </p:cNvCxnSpPr>
          <p:nvPr/>
        </p:nvCxnSpPr>
        <p:spPr>
          <a:xfrm>
            <a:off x="8619432" y="2254017"/>
            <a:ext cx="299700" cy="751800"/>
          </a:xfrm>
          <a:prstGeom prst="straightConnector1">
            <a:avLst/>
          </a:prstGeom>
          <a:noFill/>
          <a:ln cap="rnd" cmpd="sng" w="15875">
            <a:solidFill>
              <a:srgbClr val="054361"/>
            </a:solidFill>
            <a:prstDash val="solid"/>
            <a:bevel/>
            <a:headEnd len="sm" w="sm" type="none"/>
            <a:tailEnd len="med" w="med" type="triangle"/>
          </a:ln>
        </p:spPr>
      </p:cxnSp>
      <p:sp>
        <p:nvSpPr>
          <p:cNvPr id="426" name="Google Shape;426;p53"/>
          <p:cNvSpPr txBox="1"/>
          <p:nvPr/>
        </p:nvSpPr>
        <p:spPr>
          <a:xfrm>
            <a:off x="7169936" y="3022636"/>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PhotographerID</a:t>
            </a:r>
            <a:endParaRPr b="0" i="0" sz="1500" u="none" cap="none" strike="noStrike">
              <a:solidFill>
                <a:srgbClr val="000000"/>
              </a:solidFill>
              <a:latin typeface="Century Gothic"/>
              <a:ea typeface="Century Gothic"/>
              <a:cs typeface="Century Gothic"/>
              <a:sym typeface="Century Gothic"/>
            </a:endParaRPr>
          </a:p>
        </p:txBody>
      </p:sp>
      <p:sp>
        <p:nvSpPr>
          <p:cNvPr id="427" name="Google Shape;427;p53"/>
          <p:cNvSpPr txBox="1"/>
          <p:nvPr/>
        </p:nvSpPr>
        <p:spPr>
          <a:xfrm>
            <a:off x="4415095" y="2017413"/>
            <a:ext cx="1490533" cy="1015661"/>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Har nå norske personer som er med  på       bilder</a:t>
            </a:r>
            <a:endParaRPr b="0" i="0" sz="1500" u="none" cap="none" strike="noStrike">
              <a:solidFill>
                <a:srgbClr val="000000"/>
              </a:solidFill>
              <a:latin typeface="Century Gothic"/>
              <a:ea typeface="Century Gothic"/>
              <a:cs typeface="Century Gothic"/>
              <a:sym typeface="Century Gothic"/>
            </a:endParaRPr>
          </a:p>
        </p:txBody>
      </p:sp>
      <p:sp>
        <p:nvSpPr>
          <p:cNvPr id="428" name="Google Shape;428;p53"/>
          <p:cNvSpPr txBox="1"/>
          <p:nvPr/>
        </p:nvSpPr>
        <p:spPr>
          <a:xfrm>
            <a:off x="7115825" y="4141590"/>
            <a:ext cx="2196450"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Svenske fotografer og bildene deres</a:t>
            </a:r>
            <a:endParaRPr b="0" i="0" sz="1500" u="none" cap="none" strike="noStrike">
              <a:solidFill>
                <a:srgbClr val="000000"/>
              </a:solidFill>
              <a:latin typeface="Century Gothic"/>
              <a:ea typeface="Century Gothic"/>
              <a:cs typeface="Century Gothic"/>
              <a:sym typeface="Century Gothic"/>
            </a:endParaRPr>
          </a:p>
        </p:txBody>
      </p:sp>
      <p:cxnSp>
        <p:nvCxnSpPr>
          <p:cNvPr id="429" name="Google Shape;429;p53"/>
          <p:cNvCxnSpPr/>
          <p:nvPr/>
        </p:nvCxnSpPr>
        <p:spPr>
          <a:xfrm flipH="1">
            <a:off x="3751623" y="2629985"/>
            <a:ext cx="514078" cy="568559"/>
          </a:xfrm>
          <a:prstGeom prst="straightConnector1">
            <a:avLst/>
          </a:prstGeom>
          <a:noFill/>
          <a:ln cap="rnd" cmpd="sng" w="15875">
            <a:solidFill>
              <a:srgbClr val="054361"/>
            </a:solidFill>
            <a:prstDash val="solid"/>
            <a:bevel/>
            <a:headEnd len="sm" w="sm" type="none"/>
            <a:tailEnd len="med" w="med" type="triangle"/>
          </a:ln>
        </p:spPr>
      </p:cxnSp>
      <p:cxnSp>
        <p:nvCxnSpPr>
          <p:cNvPr id="430" name="Google Shape;430;p53"/>
          <p:cNvCxnSpPr/>
          <p:nvPr/>
        </p:nvCxnSpPr>
        <p:spPr>
          <a:xfrm flipH="1" rot="10800000">
            <a:off x="7580145" y="3884851"/>
            <a:ext cx="854099" cy="256739"/>
          </a:xfrm>
          <a:prstGeom prst="straightConnector1">
            <a:avLst/>
          </a:prstGeom>
          <a:noFill/>
          <a:ln cap="rnd" cmpd="sng" w="15875">
            <a:solidFill>
              <a:srgbClr val="054361"/>
            </a:solidFill>
            <a:prstDash val="solid"/>
            <a:bevel/>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4" name="Shape 434"/>
        <p:cNvGrpSpPr/>
        <p:nvPr/>
      </p:nvGrpSpPr>
      <p:grpSpPr>
        <a:xfrm>
          <a:off x="0" y="0"/>
          <a:ext cx="0" cy="0"/>
          <a:chOff x="0" y="0"/>
          <a:chExt cx="0" cy="0"/>
        </a:xfrm>
      </p:grpSpPr>
      <p:sp>
        <p:nvSpPr>
          <p:cNvPr id="435" name="Google Shape;435;p5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436" name="Google Shape;436;p54"/>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437" name="Google Shape;437;p54"/>
          <p:cNvGraphicFramePr/>
          <p:nvPr/>
        </p:nvGraphicFramePr>
        <p:xfrm>
          <a:off x="2767012" y="758356"/>
          <a:ext cx="3000000" cy="3000000"/>
        </p:xfrm>
        <a:graphic>
          <a:graphicData uri="http://schemas.openxmlformats.org/drawingml/2006/table">
            <a:tbl>
              <a:tblPr bandRow="1" firstRow="1">
                <a:noFill/>
                <a:tableStyleId>{A8F0CE59-5BD9-485E-BB0D-3796BC449719}</a:tableStyleId>
              </a:tblPr>
              <a:tblGrid>
                <a:gridCol w="17653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PersonInPhoto</a:t>
                      </a:r>
                      <a:endParaRPr b="1" sz="3200" u="none" cap="none" strike="noStrike">
                        <a:solidFill>
                          <a:srgbClr val="FFFFFF"/>
                        </a:solidFill>
                      </a:endParaRPr>
                    </a:p>
                  </a:txBody>
                  <a:tcPr marT="45725" marB="45725" marR="45725" marL="45725"/>
                </a:tc>
              </a:tr>
            </a:tbl>
          </a:graphicData>
        </a:graphic>
      </p:graphicFrame>
      <p:graphicFrame>
        <p:nvGraphicFramePr>
          <p:cNvPr id="438" name="Google Shape;438;p54"/>
          <p:cNvGraphicFramePr/>
          <p:nvPr/>
        </p:nvGraphicFramePr>
        <p:xfrm>
          <a:off x="684212" y="756534"/>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a:t>
                      </a:r>
                      <a:endParaRPr b="1" sz="3200" u="none" cap="none" strike="noStrike">
                        <a:solidFill>
                          <a:srgbClr val="FFFFFF"/>
                        </a:solidFill>
                      </a:endParaRPr>
                    </a:p>
                  </a:txBody>
                  <a:tcPr marT="45725" marB="45725" marR="45725" marL="45725"/>
                </a:tc>
              </a:tr>
            </a:tbl>
          </a:graphicData>
        </a:graphic>
      </p:graphicFrame>
      <p:graphicFrame>
        <p:nvGraphicFramePr>
          <p:cNvPr id="439" name="Google Shape;439;p54"/>
          <p:cNvGraphicFramePr/>
          <p:nvPr/>
        </p:nvGraphicFramePr>
        <p:xfrm>
          <a:off x="7262812" y="772878"/>
          <a:ext cx="3000000" cy="3000000"/>
        </p:xfrm>
        <a:graphic>
          <a:graphicData uri="http://schemas.openxmlformats.org/drawingml/2006/table">
            <a:tbl>
              <a:tblPr bandRow="1" firstRow="1">
                <a:noFill/>
                <a:tableStyleId>{A8F0CE59-5BD9-485E-BB0D-3796BC449719}</a:tableStyleId>
              </a:tblPr>
              <a:tblGrid>
                <a:gridCol w="1690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Photographer</a:t>
                      </a:r>
                      <a:endParaRPr b="1" sz="3200" u="none" cap="none" strike="noStrike">
                        <a:solidFill>
                          <a:srgbClr val="FFFFFF"/>
                        </a:solidFill>
                      </a:endParaRPr>
                    </a:p>
                  </a:txBody>
                  <a:tcPr marT="45725" marB="45725" marR="45725" marL="45725"/>
                </a:tc>
              </a:tr>
            </a:tbl>
          </a:graphicData>
        </a:graphic>
      </p:graphicFrame>
      <p:graphicFrame>
        <p:nvGraphicFramePr>
          <p:cNvPr id="440" name="Google Shape;440;p54"/>
          <p:cNvGraphicFramePr/>
          <p:nvPr/>
        </p:nvGraphicFramePr>
        <p:xfrm>
          <a:off x="9312275" y="760178"/>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a:t>
                      </a:r>
                      <a:endParaRPr b="1" sz="3200" u="none" cap="none" strike="noStrike">
                        <a:solidFill>
                          <a:srgbClr val="FFFFFF"/>
                        </a:solidFill>
                      </a:endParaRPr>
                    </a:p>
                  </a:txBody>
                  <a:tcPr marT="45725" marB="45725" marR="45725" marL="45725"/>
                </a:tc>
              </a:tr>
            </a:tbl>
          </a:graphicData>
        </a:graphic>
      </p:graphicFrame>
      <p:pic>
        <p:nvPicPr>
          <p:cNvPr id="441" name="Google Shape;441;p54"/>
          <p:cNvPicPr preferRelativeResize="0"/>
          <p:nvPr/>
        </p:nvPicPr>
        <p:blipFill rotWithShape="1">
          <a:blip r:embed="rId3">
            <a:alphaModFix/>
          </a:blip>
          <a:srcRect b="0" l="0" r="0" t="0"/>
          <a:stretch/>
        </p:blipFill>
        <p:spPr>
          <a:xfrm>
            <a:off x="1420700" y="2669823"/>
            <a:ext cx="787623" cy="439757"/>
          </a:xfrm>
          <a:prstGeom prst="rect">
            <a:avLst/>
          </a:prstGeom>
          <a:noFill/>
          <a:ln>
            <a:noFill/>
          </a:ln>
        </p:spPr>
      </p:pic>
      <p:pic>
        <p:nvPicPr>
          <p:cNvPr id="442" name="Google Shape;442;p54"/>
          <p:cNvPicPr preferRelativeResize="0"/>
          <p:nvPr/>
        </p:nvPicPr>
        <p:blipFill rotWithShape="1">
          <a:blip r:embed="rId3">
            <a:alphaModFix/>
          </a:blip>
          <a:srcRect b="0" l="0" r="0" t="0"/>
          <a:stretch/>
        </p:blipFill>
        <p:spPr>
          <a:xfrm>
            <a:off x="8234084" y="1843479"/>
            <a:ext cx="787623" cy="439757"/>
          </a:xfrm>
          <a:prstGeom prst="rect">
            <a:avLst/>
          </a:prstGeom>
          <a:noFill/>
          <a:ln>
            <a:noFill/>
          </a:ln>
        </p:spPr>
      </p:pic>
      <p:cxnSp>
        <p:nvCxnSpPr>
          <p:cNvPr id="443" name="Google Shape;443;p54"/>
          <p:cNvCxnSpPr>
            <a:endCxn id="441" idx="0"/>
          </p:cNvCxnSpPr>
          <p:nvPr/>
        </p:nvCxnSpPr>
        <p:spPr>
          <a:xfrm>
            <a:off x="1422411" y="1163823"/>
            <a:ext cx="392100" cy="1506000"/>
          </a:xfrm>
          <a:prstGeom prst="straightConnector1">
            <a:avLst/>
          </a:prstGeom>
          <a:noFill/>
          <a:ln cap="rnd" cmpd="sng" w="15875">
            <a:solidFill>
              <a:srgbClr val="054361"/>
            </a:solidFill>
            <a:prstDash val="solid"/>
            <a:bevel/>
            <a:headEnd len="sm" w="sm" type="none"/>
            <a:tailEnd len="med" w="med" type="triangle"/>
          </a:ln>
        </p:spPr>
      </p:cxnSp>
      <p:sp>
        <p:nvSpPr>
          <p:cNvPr id="444" name="Google Shape;444;p54"/>
          <p:cNvSpPr txBox="1"/>
          <p:nvPr/>
        </p:nvSpPr>
        <p:spPr>
          <a:xfrm>
            <a:off x="369379" y="2667903"/>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Nationality=“Norwegian”</a:t>
            </a:r>
            <a:endParaRPr b="0" i="0" sz="1500" u="none" cap="none" strike="noStrike">
              <a:solidFill>
                <a:srgbClr val="000000"/>
              </a:solidFill>
              <a:latin typeface="Century Gothic"/>
              <a:ea typeface="Century Gothic"/>
              <a:cs typeface="Century Gothic"/>
              <a:sym typeface="Century Gothic"/>
            </a:endParaRPr>
          </a:p>
        </p:txBody>
      </p:sp>
      <p:cxnSp>
        <p:nvCxnSpPr>
          <p:cNvPr id="445" name="Google Shape;445;p54"/>
          <p:cNvCxnSpPr/>
          <p:nvPr/>
        </p:nvCxnSpPr>
        <p:spPr>
          <a:xfrm>
            <a:off x="8315833" y="1163814"/>
            <a:ext cx="265398" cy="728486"/>
          </a:xfrm>
          <a:prstGeom prst="straightConnector1">
            <a:avLst/>
          </a:prstGeom>
          <a:noFill/>
          <a:ln cap="rnd" cmpd="sng" w="15875">
            <a:solidFill>
              <a:srgbClr val="054361"/>
            </a:solidFill>
            <a:prstDash val="solid"/>
            <a:bevel/>
            <a:headEnd len="sm" w="sm" type="none"/>
            <a:tailEnd len="med" w="med" type="triangle"/>
          </a:ln>
        </p:spPr>
      </p:cxnSp>
      <p:sp>
        <p:nvSpPr>
          <p:cNvPr id="446" name="Google Shape;446;p54"/>
          <p:cNvSpPr txBox="1"/>
          <p:nvPr/>
        </p:nvSpPr>
        <p:spPr>
          <a:xfrm>
            <a:off x="6920936" y="1729240"/>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Nationality=“Swedish”</a:t>
            </a:r>
            <a:endParaRPr b="0" i="0" sz="1500" u="none" cap="none" strike="noStrike">
              <a:solidFill>
                <a:srgbClr val="000000"/>
              </a:solidFill>
              <a:latin typeface="Century Gothic"/>
              <a:ea typeface="Century Gothic"/>
              <a:cs typeface="Century Gothic"/>
              <a:sym typeface="Century Gothic"/>
            </a:endParaRPr>
          </a:p>
        </p:txBody>
      </p:sp>
      <p:pic>
        <p:nvPicPr>
          <p:cNvPr id="447" name="Google Shape;447;p54"/>
          <p:cNvPicPr preferRelativeResize="0"/>
          <p:nvPr/>
        </p:nvPicPr>
        <p:blipFill rotWithShape="1">
          <a:blip r:embed="rId4">
            <a:alphaModFix/>
          </a:blip>
          <a:srcRect b="0" l="0" r="0" t="0"/>
          <a:stretch/>
        </p:blipFill>
        <p:spPr>
          <a:xfrm>
            <a:off x="2679886" y="3221899"/>
            <a:ext cx="969776" cy="531813"/>
          </a:xfrm>
          <a:prstGeom prst="rect">
            <a:avLst/>
          </a:prstGeom>
          <a:noFill/>
          <a:ln>
            <a:noFill/>
          </a:ln>
        </p:spPr>
      </p:pic>
      <p:pic>
        <p:nvPicPr>
          <p:cNvPr id="448" name="Google Shape;448;p54"/>
          <p:cNvPicPr preferRelativeResize="0"/>
          <p:nvPr/>
        </p:nvPicPr>
        <p:blipFill rotWithShape="1">
          <a:blip r:embed="rId4">
            <a:alphaModFix/>
          </a:blip>
          <a:srcRect b="0" l="0" r="0" t="0"/>
          <a:stretch/>
        </p:blipFill>
        <p:spPr>
          <a:xfrm>
            <a:off x="8434244" y="3005817"/>
            <a:ext cx="969776" cy="531813"/>
          </a:xfrm>
          <a:prstGeom prst="rect">
            <a:avLst/>
          </a:prstGeom>
          <a:noFill/>
          <a:ln>
            <a:noFill/>
          </a:ln>
        </p:spPr>
      </p:pic>
      <p:cxnSp>
        <p:nvCxnSpPr>
          <p:cNvPr id="449" name="Google Shape;449;p54"/>
          <p:cNvCxnSpPr>
            <a:endCxn id="447" idx="1"/>
          </p:cNvCxnSpPr>
          <p:nvPr/>
        </p:nvCxnSpPr>
        <p:spPr>
          <a:xfrm>
            <a:off x="1958986" y="3022806"/>
            <a:ext cx="720900" cy="465000"/>
          </a:xfrm>
          <a:prstGeom prst="straightConnector1">
            <a:avLst/>
          </a:prstGeom>
          <a:noFill/>
          <a:ln cap="rnd" cmpd="sng" w="15875">
            <a:solidFill>
              <a:srgbClr val="054361"/>
            </a:solidFill>
            <a:prstDash val="solid"/>
            <a:bevel/>
            <a:headEnd len="sm" w="sm" type="none"/>
            <a:tailEnd len="med" w="med" type="triangle"/>
          </a:ln>
        </p:spPr>
      </p:cxnSp>
      <p:cxnSp>
        <p:nvCxnSpPr>
          <p:cNvPr id="450" name="Google Shape;450;p54"/>
          <p:cNvCxnSpPr/>
          <p:nvPr/>
        </p:nvCxnSpPr>
        <p:spPr>
          <a:xfrm flipH="1">
            <a:off x="3280060" y="1136093"/>
            <a:ext cx="192571" cy="2085805"/>
          </a:xfrm>
          <a:prstGeom prst="straightConnector1">
            <a:avLst/>
          </a:prstGeom>
          <a:noFill/>
          <a:ln cap="rnd" cmpd="sng" w="15875">
            <a:solidFill>
              <a:srgbClr val="054361"/>
            </a:solidFill>
            <a:prstDash val="solid"/>
            <a:bevel/>
            <a:headEnd len="sm" w="sm" type="none"/>
            <a:tailEnd len="med" w="med" type="triangle"/>
          </a:ln>
        </p:spPr>
      </p:cxnSp>
      <p:sp>
        <p:nvSpPr>
          <p:cNvPr id="451" name="Google Shape;451;p54"/>
          <p:cNvSpPr txBox="1"/>
          <p:nvPr/>
        </p:nvSpPr>
        <p:spPr>
          <a:xfrm>
            <a:off x="3096676" y="3629616"/>
            <a:ext cx="1318419" cy="32316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PhotoID</a:t>
            </a:r>
            <a:endParaRPr b="0" i="0" sz="1500" u="none" cap="none" strike="noStrike">
              <a:solidFill>
                <a:srgbClr val="000000"/>
              </a:solidFill>
              <a:latin typeface="Century Gothic"/>
              <a:ea typeface="Century Gothic"/>
              <a:cs typeface="Century Gothic"/>
              <a:sym typeface="Century Gothic"/>
            </a:endParaRPr>
          </a:p>
        </p:txBody>
      </p:sp>
      <p:cxnSp>
        <p:nvCxnSpPr>
          <p:cNvPr id="452" name="Google Shape;452;p54"/>
          <p:cNvCxnSpPr/>
          <p:nvPr/>
        </p:nvCxnSpPr>
        <p:spPr>
          <a:xfrm flipH="1">
            <a:off x="8987461" y="1163814"/>
            <a:ext cx="573369" cy="1842003"/>
          </a:xfrm>
          <a:prstGeom prst="straightConnector1">
            <a:avLst/>
          </a:prstGeom>
          <a:noFill/>
          <a:ln cap="rnd" cmpd="sng" w="15875">
            <a:solidFill>
              <a:srgbClr val="054361"/>
            </a:solidFill>
            <a:prstDash val="solid"/>
            <a:bevel/>
            <a:headEnd len="sm" w="sm" type="none"/>
            <a:tailEnd len="med" w="med" type="triangle"/>
          </a:ln>
        </p:spPr>
      </p:cxnSp>
      <p:cxnSp>
        <p:nvCxnSpPr>
          <p:cNvPr id="453" name="Google Shape;453;p54"/>
          <p:cNvCxnSpPr>
            <a:endCxn id="448" idx="0"/>
          </p:cNvCxnSpPr>
          <p:nvPr/>
        </p:nvCxnSpPr>
        <p:spPr>
          <a:xfrm>
            <a:off x="8619432" y="2254017"/>
            <a:ext cx="299700" cy="751800"/>
          </a:xfrm>
          <a:prstGeom prst="straightConnector1">
            <a:avLst/>
          </a:prstGeom>
          <a:noFill/>
          <a:ln cap="rnd" cmpd="sng" w="15875">
            <a:solidFill>
              <a:srgbClr val="054361"/>
            </a:solidFill>
            <a:prstDash val="solid"/>
            <a:bevel/>
            <a:headEnd len="sm" w="sm" type="none"/>
            <a:tailEnd len="med" w="med" type="triangle"/>
          </a:ln>
        </p:spPr>
      </p:cxnSp>
      <p:sp>
        <p:nvSpPr>
          <p:cNvPr id="454" name="Google Shape;454;p54"/>
          <p:cNvSpPr txBox="1"/>
          <p:nvPr/>
        </p:nvSpPr>
        <p:spPr>
          <a:xfrm>
            <a:off x="7169936" y="3022636"/>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PhotographerID</a:t>
            </a:r>
            <a:endParaRPr b="0" i="0" sz="1500" u="none" cap="none" strike="noStrike">
              <a:solidFill>
                <a:srgbClr val="000000"/>
              </a:solidFill>
              <a:latin typeface="Century Gothic"/>
              <a:ea typeface="Century Gothic"/>
              <a:cs typeface="Century Gothic"/>
              <a:sym typeface="Century Gothic"/>
            </a:endParaRPr>
          </a:p>
        </p:txBody>
      </p:sp>
      <p:pic>
        <p:nvPicPr>
          <p:cNvPr id="455" name="Google Shape;455;p54"/>
          <p:cNvPicPr preferRelativeResize="0"/>
          <p:nvPr/>
        </p:nvPicPr>
        <p:blipFill rotWithShape="1">
          <a:blip r:embed="rId4">
            <a:alphaModFix/>
          </a:blip>
          <a:srcRect b="0" l="0" r="0" t="0"/>
          <a:stretch/>
        </p:blipFill>
        <p:spPr>
          <a:xfrm>
            <a:off x="5091112" y="4117946"/>
            <a:ext cx="969776" cy="531813"/>
          </a:xfrm>
          <a:prstGeom prst="rect">
            <a:avLst/>
          </a:prstGeom>
          <a:noFill/>
          <a:ln>
            <a:noFill/>
          </a:ln>
        </p:spPr>
      </p:pic>
      <p:cxnSp>
        <p:nvCxnSpPr>
          <p:cNvPr id="456" name="Google Shape;456;p54"/>
          <p:cNvCxnSpPr/>
          <p:nvPr/>
        </p:nvCxnSpPr>
        <p:spPr>
          <a:xfrm flipH="1">
            <a:off x="5956300" y="3537630"/>
            <a:ext cx="2663119" cy="752878"/>
          </a:xfrm>
          <a:prstGeom prst="straightConnector1">
            <a:avLst/>
          </a:prstGeom>
          <a:noFill/>
          <a:ln cap="rnd" cmpd="sng" w="15875">
            <a:solidFill>
              <a:srgbClr val="054361"/>
            </a:solidFill>
            <a:prstDash val="solid"/>
            <a:bevel/>
            <a:headEnd len="sm" w="sm" type="none"/>
            <a:tailEnd len="med" w="med" type="triangle"/>
          </a:ln>
        </p:spPr>
      </p:cxnSp>
      <p:cxnSp>
        <p:nvCxnSpPr>
          <p:cNvPr id="457" name="Google Shape;457;p54"/>
          <p:cNvCxnSpPr>
            <a:stCxn id="447" idx="3"/>
          </p:cNvCxnSpPr>
          <p:nvPr/>
        </p:nvCxnSpPr>
        <p:spPr>
          <a:xfrm>
            <a:off x="3649662" y="3487806"/>
            <a:ext cx="1414800" cy="872700"/>
          </a:xfrm>
          <a:prstGeom prst="straightConnector1">
            <a:avLst/>
          </a:prstGeom>
          <a:noFill/>
          <a:ln cap="rnd" cmpd="sng" w="15875">
            <a:solidFill>
              <a:srgbClr val="054361"/>
            </a:solidFill>
            <a:prstDash val="solid"/>
            <a:bevel/>
            <a:headEnd len="sm" w="sm" type="none"/>
            <a:tailEnd len="med" w="med" type="triangle"/>
          </a:ln>
        </p:spPr>
      </p:cxnSp>
      <p:sp>
        <p:nvSpPr>
          <p:cNvPr id="458" name="Google Shape;458;p54"/>
          <p:cNvSpPr txBox="1"/>
          <p:nvPr/>
        </p:nvSpPr>
        <p:spPr>
          <a:xfrm>
            <a:off x="6013983" y="4366438"/>
            <a:ext cx="1318419" cy="32316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PhotoID</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2" name="Shape 462"/>
        <p:cNvGrpSpPr/>
        <p:nvPr/>
      </p:nvGrpSpPr>
      <p:grpSpPr>
        <a:xfrm>
          <a:off x="0" y="0"/>
          <a:ext cx="0" cy="0"/>
          <a:chOff x="0" y="0"/>
          <a:chExt cx="0" cy="0"/>
        </a:xfrm>
      </p:grpSpPr>
      <p:sp>
        <p:nvSpPr>
          <p:cNvPr id="463" name="Google Shape;463;p55"/>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464" name="Google Shape;464;p55"/>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465" name="Google Shape;465;p55"/>
          <p:cNvGraphicFramePr/>
          <p:nvPr/>
        </p:nvGraphicFramePr>
        <p:xfrm>
          <a:off x="2767012" y="758356"/>
          <a:ext cx="3000000" cy="3000000"/>
        </p:xfrm>
        <a:graphic>
          <a:graphicData uri="http://schemas.openxmlformats.org/drawingml/2006/table">
            <a:tbl>
              <a:tblPr bandRow="1" firstRow="1">
                <a:noFill/>
                <a:tableStyleId>{A8F0CE59-5BD9-485E-BB0D-3796BC449719}</a:tableStyleId>
              </a:tblPr>
              <a:tblGrid>
                <a:gridCol w="17653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PersonInPhoto</a:t>
                      </a:r>
                      <a:endParaRPr b="1" sz="3200" u="none" cap="none" strike="noStrike">
                        <a:solidFill>
                          <a:srgbClr val="FFFFFF"/>
                        </a:solidFill>
                      </a:endParaRPr>
                    </a:p>
                  </a:txBody>
                  <a:tcPr marT="45725" marB="45725" marR="45725" marL="45725"/>
                </a:tc>
              </a:tr>
            </a:tbl>
          </a:graphicData>
        </a:graphic>
      </p:graphicFrame>
      <p:graphicFrame>
        <p:nvGraphicFramePr>
          <p:cNvPr id="466" name="Google Shape;466;p55"/>
          <p:cNvGraphicFramePr/>
          <p:nvPr/>
        </p:nvGraphicFramePr>
        <p:xfrm>
          <a:off x="684212" y="756534"/>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Person</a:t>
                      </a:r>
                      <a:endParaRPr b="1" sz="3200" u="none" cap="none" strike="noStrike">
                        <a:solidFill>
                          <a:srgbClr val="FFFFFF"/>
                        </a:solidFill>
                      </a:endParaRPr>
                    </a:p>
                  </a:txBody>
                  <a:tcPr marT="45725" marB="45725" marR="45725" marL="45725"/>
                </a:tc>
              </a:tr>
            </a:tbl>
          </a:graphicData>
        </a:graphic>
      </p:graphicFrame>
      <p:graphicFrame>
        <p:nvGraphicFramePr>
          <p:cNvPr id="467" name="Google Shape;467;p55"/>
          <p:cNvGraphicFramePr/>
          <p:nvPr/>
        </p:nvGraphicFramePr>
        <p:xfrm>
          <a:off x="7262812" y="772878"/>
          <a:ext cx="3000000" cy="3000000"/>
        </p:xfrm>
        <a:graphic>
          <a:graphicData uri="http://schemas.openxmlformats.org/drawingml/2006/table">
            <a:tbl>
              <a:tblPr bandRow="1" firstRow="1">
                <a:noFill/>
                <a:tableStyleId>{A8F0CE59-5BD9-485E-BB0D-3796BC449719}</a:tableStyleId>
              </a:tblPr>
              <a:tblGrid>
                <a:gridCol w="1690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Photographer</a:t>
                      </a:r>
                      <a:endParaRPr b="1" sz="3200" u="none" cap="none" strike="noStrike">
                        <a:solidFill>
                          <a:srgbClr val="FFFFFF"/>
                        </a:solidFill>
                      </a:endParaRPr>
                    </a:p>
                  </a:txBody>
                  <a:tcPr marT="45725" marB="45725" marR="45725" marL="45725"/>
                </a:tc>
              </a:tr>
            </a:tbl>
          </a:graphicData>
        </a:graphic>
      </p:graphicFrame>
      <p:graphicFrame>
        <p:nvGraphicFramePr>
          <p:cNvPr id="468" name="Google Shape;468;p55"/>
          <p:cNvGraphicFramePr/>
          <p:nvPr/>
        </p:nvGraphicFramePr>
        <p:xfrm>
          <a:off x="9312275" y="760178"/>
          <a:ext cx="3000000" cy="3000000"/>
        </p:xfrm>
        <a:graphic>
          <a:graphicData uri="http://schemas.openxmlformats.org/drawingml/2006/table">
            <a:tbl>
              <a:tblPr bandRow="1" firstRow="1">
                <a:noFill/>
                <a:tableStyleId>{A8F0CE59-5BD9-485E-BB0D-3796BC449719}</a:tableStyleId>
              </a:tblPr>
              <a:tblGrid>
                <a:gridCol w="9017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Photo</a:t>
                      </a:r>
                      <a:endParaRPr b="1" sz="3200" u="none" cap="none" strike="noStrike">
                        <a:solidFill>
                          <a:srgbClr val="FFFFFF"/>
                        </a:solidFill>
                      </a:endParaRPr>
                    </a:p>
                  </a:txBody>
                  <a:tcPr marT="45725" marB="45725" marR="45725" marL="45725"/>
                </a:tc>
              </a:tr>
            </a:tbl>
          </a:graphicData>
        </a:graphic>
      </p:graphicFrame>
      <p:pic>
        <p:nvPicPr>
          <p:cNvPr id="469" name="Google Shape;469;p55"/>
          <p:cNvPicPr preferRelativeResize="0"/>
          <p:nvPr/>
        </p:nvPicPr>
        <p:blipFill rotWithShape="1">
          <a:blip r:embed="rId3">
            <a:alphaModFix/>
          </a:blip>
          <a:srcRect b="0" l="0" r="0" t="0"/>
          <a:stretch/>
        </p:blipFill>
        <p:spPr>
          <a:xfrm>
            <a:off x="1420700" y="2669823"/>
            <a:ext cx="787623" cy="439757"/>
          </a:xfrm>
          <a:prstGeom prst="rect">
            <a:avLst/>
          </a:prstGeom>
          <a:noFill/>
          <a:ln>
            <a:noFill/>
          </a:ln>
        </p:spPr>
      </p:pic>
      <p:pic>
        <p:nvPicPr>
          <p:cNvPr id="470" name="Google Shape;470;p55"/>
          <p:cNvPicPr preferRelativeResize="0"/>
          <p:nvPr/>
        </p:nvPicPr>
        <p:blipFill rotWithShape="1">
          <a:blip r:embed="rId3">
            <a:alphaModFix/>
          </a:blip>
          <a:srcRect b="0" l="0" r="0" t="0"/>
          <a:stretch/>
        </p:blipFill>
        <p:spPr>
          <a:xfrm>
            <a:off x="8234084" y="1843479"/>
            <a:ext cx="787623" cy="439757"/>
          </a:xfrm>
          <a:prstGeom prst="rect">
            <a:avLst/>
          </a:prstGeom>
          <a:noFill/>
          <a:ln>
            <a:noFill/>
          </a:ln>
        </p:spPr>
      </p:pic>
      <p:cxnSp>
        <p:nvCxnSpPr>
          <p:cNvPr id="471" name="Google Shape;471;p55"/>
          <p:cNvCxnSpPr>
            <a:endCxn id="469" idx="0"/>
          </p:cNvCxnSpPr>
          <p:nvPr/>
        </p:nvCxnSpPr>
        <p:spPr>
          <a:xfrm>
            <a:off x="1422411" y="1163823"/>
            <a:ext cx="392100" cy="1506000"/>
          </a:xfrm>
          <a:prstGeom prst="straightConnector1">
            <a:avLst/>
          </a:prstGeom>
          <a:noFill/>
          <a:ln cap="rnd" cmpd="sng" w="15875">
            <a:solidFill>
              <a:srgbClr val="054361"/>
            </a:solidFill>
            <a:prstDash val="solid"/>
            <a:bevel/>
            <a:headEnd len="sm" w="sm" type="none"/>
            <a:tailEnd len="med" w="med" type="triangle"/>
          </a:ln>
        </p:spPr>
      </p:cxnSp>
      <p:sp>
        <p:nvSpPr>
          <p:cNvPr id="472" name="Google Shape;472;p55"/>
          <p:cNvSpPr txBox="1"/>
          <p:nvPr/>
        </p:nvSpPr>
        <p:spPr>
          <a:xfrm>
            <a:off x="369379" y="2667903"/>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Nationality=“Norwegian”</a:t>
            </a:r>
            <a:endParaRPr b="0" i="0" sz="1500" u="none" cap="none" strike="noStrike">
              <a:solidFill>
                <a:srgbClr val="000000"/>
              </a:solidFill>
              <a:latin typeface="Century Gothic"/>
              <a:ea typeface="Century Gothic"/>
              <a:cs typeface="Century Gothic"/>
              <a:sym typeface="Century Gothic"/>
            </a:endParaRPr>
          </a:p>
        </p:txBody>
      </p:sp>
      <p:cxnSp>
        <p:nvCxnSpPr>
          <p:cNvPr id="473" name="Google Shape;473;p55"/>
          <p:cNvCxnSpPr/>
          <p:nvPr/>
        </p:nvCxnSpPr>
        <p:spPr>
          <a:xfrm>
            <a:off x="8315833" y="1163814"/>
            <a:ext cx="265398" cy="728486"/>
          </a:xfrm>
          <a:prstGeom prst="straightConnector1">
            <a:avLst/>
          </a:prstGeom>
          <a:noFill/>
          <a:ln cap="rnd" cmpd="sng" w="15875">
            <a:solidFill>
              <a:srgbClr val="054361"/>
            </a:solidFill>
            <a:prstDash val="solid"/>
            <a:bevel/>
            <a:headEnd len="sm" w="sm" type="none"/>
            <a:tailEnd len="med" w="med" type="triangle"/>
          </a:ln>
        </p:spPr>
      </p:cxnSp>
      <p:sp>
        <p:nvSpPr>
          <p:cNvPr id="474" name="Google Shape;474;p55"/>
          <p:cNvSpPr txBox="1"/>
          <p:nvPr/>
        </p:nvSpPr>
        <p:spPr>
          <a:xfrm>
            <a:off x="6920936" y="1729240"/>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Nationality=“Swedish”</a:t>
            </a:r>
            <a:endParaRPr b="0" i="0" sz="1500" u="none" cap="none" strike="noStrike">
              <a:solidFill>
                <a:srgbClr val="000000"/>
              </a:solidFill>
              <a:latin typeface="Century Gothic"/>
              <a:ea typeface="Century Gothic"/>
              <a:cs typeface="Century Gothic"/>
              <a:sym typeface="Century Gothic"/>
            </a:endParaRPr>
          </a:p>
        </p:txBody>
      </p:sp>
      <p:pic>
        <p:nvPicPr>
          <p:cNvPr id="475" name="Google Shape;475;p55"/>
          <p:cNvPicPr preferRelativeResize="0"/>
          <p:nvPr/>
        </p:nvPicPr>
        <p:blipFill rotWithShape="1">
          <a:blip r:embed="rId4">
            <a:alphaModFix/>
          </a:blip>
          <a:srcRect b="0" l="0" r="0" t="0"/>
          <a:stretch/>
        </p:blipFill>
        <p:spPr>
          <a:xfrm>
            <a:off x="2679886" y="3221899"/>
            <a:ext cx="969776" cy="531813"/>
          </a:xfrm>
          <a:prstGeom prst="rect">
            <a:avLst/>
          </a:prstGeom>
          <a:noFill/>
          <a:ln>
            <a:noFill/>
          </a:ln>
        </p:spPr>
      </p:pic>
      <p:pic>
        <p:nvPicPr>
          <p:cNvPr id="476" name="Google Shape;476;p55"/>
          <p:cNvPicPr preferRelativeResize="0"/>
          <p:nvPr/>
        </p:nvPicPr>
        <p:blipFill rotWithShape="1">
          <a:blip r:embed="rId4">
            <a:alphaModFix/>
          </a:blip>
          <a:srcRect b="0" l="0" r="0" t="0"/>
          <a:stretch/>
        </p:blipFill>
        <p:spPr>
          <a:xfrm>
            <a:off x="8434244" y="3005817"/>
            <a:ext cx="969776" cy="531813"/>
          </a:xfrm>
          <a:prstGeom prst="rect">
            <a:avLst/>
          </a:prstGeom>
          <a:noFill/>
          <a:ln>
            <a:noFill/>
          </a:ln>
        </p:spPr>
      </p:pic>
      <p:cxnSp>
        <p:nvCxnSpPr>
          <p:cNvPr id="477" name="Google Shape;477;p55"/>
          <p:cNvCxnSpPr>
            <a:endCxn id="475" idx="1"/>
          </p:cNvCxnSpPr>
          <p:nvPr/>
        </p:nvCxnSpPr>
        <p:spPr>
          <a:xfrm>
            <a:off x="1958986" y="3022806"/>
            <a:ext cx="720900" cy="465000"/>
          </a:xfrm>
          <a:prstGeom prst="straightConnector1">
            <a:avLst/>
          </a:prstGeom>
          <a:noFill/>
          <a:ln cap="rnd" cmpd="sng" w="15875">
            <a:solidFill>
              <a:srgbClr val="054361"/>
            </a:solidFill>
            <a:prstDash val="solid"/>
            <a:bevel/>
            <a:headEnd len="sm" w="sm" type="none"/>
            <a:tailEnd len="med" w="med" type="triangle"/>
          </a:ln>
        </p:spPr>
      </p:cxnSp>
      <p:cxnSp>
        <p:nvCxnSpPr>
          <p:cNvPr id="478" name="Google Shape;478;p55"/>
          <p:cNvCxnSpPr/>
          <p:nvPr/>
        </p:nvCxnSpPr>
        <p:spPr>
          <a:xfrm flipH="1">
            <a:off x="3280060" y="1136093"/>
            <a:ext cx="192571" cy="2085805"/>
          </a:xfrm>
          <a:prstGeom prst="straightConnector1">
            <a:avLst/>
          </a:prstGeom>
          <a:noFill/>
          <a:ln cap="rnd" cmpd="sng" w="15875">
            <a:solidFill>
              <a:srgbClr val="054361"/>
            </a:solidFill>
            <a:prstDash val="solid"/>
            <a:bevel/>
            <a:headEnd len="sm" w="sm" type="none"/>
            <a:tailEnd len="med" w="med" type="triangle"/>
          </a:ln>
        </p:spPr>
      </p:cxnSp>
      <p:sp>
        <p:nvSpPr>
          <p:cNvPr id="479" name="Google Shape;479;p55"/>
          <p:cNvSpPr txBox="1"/>
          <p:nvPr/>
        </p:nvSpPr>
        <p:spPr>
          <a:xfrm>
            <a:off x="3096676" y="3629616"/>
            <a:ext cx="1318419" cy="32316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PhotoID</a:t>
            </a:r>
            <a:endParaRPr b="0" i="0" sz="1500" u="none" cap="none" strike="noStrike">
              <a:solidFill>
                <a:srgbClr val="000000"/>
              </a:solidFill>
              <a:latin typeface="Century Gothic"/>
              <a:ea typeface="Century Gothic"/>
              <a:cs typeface="Century Gothic"/>
              <a:sym typeface="Century Gothic"/>
            </a:endParaRPr>
          </a:p>
        </p:txBody>
      </p:sp>
      <p:cxnSp>
        <p:nvCxnSpPr>
          <p:cNvPr id="480" name="Google Shape;480;p55"/>
          <p:cNvCxnSpPr/>
          <p:nvPr/>
        </p:nvCxnSpPr>
        <p:spPr>
          <a:xfrm flipH="1">
            <a:off x="8987461" y="1163814"/>
            <a:ext cx="573369" cy="1842003"/>
          </a:xfrm>
          <a:prstGeom prst="straightConnector1">
            <a:avLst/>
          </a:prstGeom>
          <a:noFill/>
          <a:ln cap="rnd" cmpd="sng" w="15875">
            <a:solidFill>
              <a:srgbClr val="054361"/>
            </a:solidFill>
            <a:prstDash val="solid"/>
            <a:bevel/>
            <a:headEnd len="sm" w="sm" type="none"/>
            <a:tailEnd len="med" w="med" type="triangle"/>
          </a:ln>
        </p:spPr>
      </p:cxnSp>
      <p:cxnSp>
        <p:nvCxnSpPr>
          <p:cNvPr id="481" name="Google Shape;481;p55"/>
          <p:cNvCxnSpPr>
            <a:endCxn id="476" idx="0"/>
          </p:cNvCxnSpPr>
          <p:nvPr/>
        </p:nvCxnSpPr>
        <p:spPr>
          <a:xfrm>
            <a:off x="8619432" y="2254017"/>
            <a:ext cx="299700" cy="751800"/>
          </a:xfrm>
          <a:prstGeom prst="straightConnector1">
            <a:avLst/>
          </a:prstGeom>
          <a:noFill/>
          <a:ln cap="rnd" cmpd="sng" w="15875">
            <a:solidFill>
              <a:srgbClr val="054361"/>
            </a:solidFill>
            <a:prstDash val="solid"/>
            <a:bevel/>
            <a:headEnd len="sm" w="sm" type="none"/>
            <a:tailEnd len="med" w="med" type="triangle"/>
          </a:ln>
        </p:spPr>
      </p:cxnSp>
      <p:sp>
        <p:nvSpPr>
          <p:cNvPr id="482" name="Google Shape;482;p55"/>
          <p:cNvSpPr txBox="1"/>
          <p:nvPr/>
        </p:nvSpPr>
        <p:spPr>
          <a:xfrm>
            <a:off x="7169936" y="3022636"/>
            <a:ext cx="1318419" cy="55399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PhotographerID</a:t>
            </a:r>
            <a:endParaRPr b="0" i="0" sz="1500" u="none" cap="none" strike="noStrike">
              <a:solidFill>
                <a:srgbClr val="000000"/>
              </a:solidFill>
              <a:latin typeface="Century Gothic"/>
              <a:ea typeface="Century Gothic"/>
              <a:cs typeface="Century Gothic"/>
              <a:sym typeface="Century Gothic"/>
            </a:endParaRPr>
          </a:p>
        </p:txBody>
      </p:sp>
      <p:pic>
        <p:nvPicPr>
          <p:cNvPr id="483" name="Google Shape;483;p55"/>
          <p:cNvPicPr preferRelativeResize="0"/>
          <p:nvPr/>
        </p:nvPicPr>
        <p:blipFill rotWithShape="1">
          <a:blip r:embed="rId4">
            <a:alphaModFix/>
          </a:blip>
          <a:srcRect b="0" l="0" r="0" t="0"/>
          <a:stretch/>
        </p:blipFill>
        <p:spPr>
          <a:xfrm>
            <a:off x="5091112" y="4117946"/>
            <a:ext cx="969776" cy="531813"/>
          </a:xfrm>
          <a:prstGeom prst="rect">
            <a:avLst/>
          </a:prstGeom>
          <a:noFill/>
          <a:ln>
            <a:noFill/>
          </a:ln>
        </p:spPr>
      </p:pic>
      <p:cxnSp>
        <p:nvCxnSpPr>
          <p:cNvPr id="484" name="Google Shape;484;p55"/>
          <p:cNvCxnSpPr/>
          <p:nvPr/>
        </p:nvCxnSpPr>
        <p:spPr>
          <a:xfrm flipH="1">
            <a:off x="5956300" y="3537630"/>
            <a:ext cx="2663119" cy="752878"/>
          </a:xfrm>
          <a:prstGeom prst="straightConnector1">
            <a:avLst/>
          </a:prstGeom>
          <a:noFill/>
          <a:ln cap="rnd" cmpd="sng" w="15875">
            <a:solidFill>
              <a:srgbClr val="054361"/>
            </a:solidFill>
            <a:prstDash val="solid"/>
            <a:bevel/>
            <a:headEnd len="sm" w="sm" type="none"/>
            <a:tailEnd len="med" w="med" type="triangle"/>
          </a:ln>
        </p:spPr>
      </p:cxnSp>
      <p:cxnSp>
        <p:nvCxnSpPr>
          <p:cNvPr id="485" name="Google Shape;485;p55"/>
          <p:cNvCxnSpPr>
            <a:stCxn id="475" idx="3"/>
          </p:cNvCxnSpPr>
          <p:nvPr/>
        </p:nvCxnSpPr>
        <p:spPr>
          <a:xfrm>
            <a:off x="3649662" y="3487806"/>
            <a:ext cx="1414800" cy="872700"/>
          </a:xfrm>
          <a:prstGeom prst="straightConnector1">
            <a:avLst/>
          </a:prstGeom>
          <a:noFill/>
          <a:ln cap="rnd" cmpd="sng" w="15875">
            <a:solidFill>
              <a:srgbClr val="054361"/>
            </a:solidFill>
            <a:prstDash val="solid"/>
            <a:bevel/>
            <a:headEnd len="sm" w="sm" type="none"/>
            <a:tailEnd len="med" w="med" type="triangle"/>
          </a:ln>
        </p:spPr>
      </p:cxnSp>
      <p:sp>
        <p:nvSpPr>
          <p:cNvPr id="486" name="Google Shape;486;p55"/>
          <p:cNvSpPr txBox="1"/>
          <p:nvPr/>
        </p:nvSpPr>
        <p:spPr>
          <a:xfrm>
            <a:off x="6013983" y="4366438"/>
            <a:ext cx="1318419" cy="32316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PhotoID</a:t>
            </a:r>
            <a:endParaRPr b="0" i="0" sz="1500" u="none" cap="none" strike="noStrike">
              <a:solidFill>
                <a:srgbClr val="000000"/>
              </a:solidFill>
              <a:latin typeface="Century Gothic"/>
              <a:ea typeface="Century Gothic"/>
              <a:cs typeface="Century Gothic"/>
              <a:sym typeface="Century Gothic"/>
            </a:endParaRPr>
          </a:p>
        </p:txBody>
      </p:sp>
      <p:pic>
        <p:nvPicPr>
          <p:cNvPr id="487" name="Google Shape;487;p55"/>
          <p:cNvPicPr preferRelativeResize="0"/>
          <p:nvPr/>
        </p:nvPicPr>
        <p:blipFill rotWithShape="1">
          <a:blip r:embed="rId5">
            <a:alphaModFix/>
          </a:blip>
          <a:srcRect b="0" l="0" r="0" t="0"/>
          <a:stretch/>
        </p:blipFill>
        <p:spPr>
          <a:xfrm>
            <a:off x="5227635" y="5240865"/>
            <a:ext cx="765177" cy="439757"/>
          </a:xfrm>
          <a:prstGeom prst="rect">
            <a:avLst/>
          </a:prstGeom>
          <a:noFill/>
          <a:ln>
            <a:noFill/>
          </a:ln>
        </p:spPr>
      </p:pic>
      <p:cxnSp>
        <p:nvCxnSpPr>
          <p:cNvPr id="488" name="Google Shape;488;p55"/>
          <p:cNvCxnSpPr>
            <a:endCxn id="487" idx="0"/>
          </p:cNvCxnSpPr>
          <p:nvPr/>
        </p:nvCxnSpPr>
        <p:spPr>
          <a:xfrm>
            <a:off x="5576024" y="4649865"/>
            <a:ext cx="34200" cy="591000"/>
          </a:xfrm>
          <a:prstGeom prst="straightConnector1">
            <a:avLst/>
          </a:prstGeom>
          <a:noFill/>
          <a:ln cap="rnd" cmpd="sng" w="15875">
            <a:solidFill>
              <a:srgbClr val="054361"/>
            </a:solidFill>
            <a:prstDash val="solid"/>
            <a:bevel/>
            <a:headEnd len="sm" w="sm" type="none"/>
            <a:tailEnd len="med" w="med" type="triangle"/>
          </a:ln>
        </p:spPr>
      </p:cxnSp>
      <p:sp>
        <p:nvSpPr>
          <p:cNvPr id="489" name="Google Shape;489;p55"/>
          <p:cNvSpPr txBox="1"/>
          <p:nvPr/>
        </p:nvSpPr>
        <p:spPr>
          <a:xfrm>
            <a:off x="6060888" y="5299161"/>
            <a:ext cx="1318419" cy="7848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entury Gothic"/>
              <a:buNone/>
            </a:pPr>
            <a:r>
              <a:rPr b="0" i="0" lang="no-NO" sz="1500" u="none" cap="none" strike="noStrike">
                <a:solidFill>
                  <a:srgbClr val="000000"/>
                </a:solidFill>
                <a:latin typeface="Century Gothic"/>
                <a:ea typeface="Century Gothic"/>
                <a:cs typeface="Century Gothic"/>
                <a:sym typeface="Century Gothic"/>
              </a:rPr>
              <a:t>PhotoID, Title, Photographer.name</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pic>
        <p:nvPicPr>
          <p:cNvPr descr="I have never cried so much in my entire life&#10;Credits to original video and owner https://www.youtube.com/watch?v=UBftA7V4xak&#10;I NEVER SAID THIS WAS MY DOG, I JUST SAID IT WAS THE BEST 20 SECONDS OF MY LIFE&#10;Twitter - https://twitter.com/thomaslethardy&#10;Facebook - https://www.facebook.com/thomas.lethardy.1&#10;Please like, comment, and subscribe" id="494" name="Google Shape;494;p56" title="The Best 20 Seconds of my Life">
            <a:hlinkClick r:id="rId3"/>
          </p:cNvPr>
          <p:cNvPicPr preferRelativeResize="0"/>
          <p:nvPr/>
        </p:nvPicPr>
        <p:blipFill>
          <a:blip r:embed="rId4">
            <a:alphaModFix/>
          </a:blip>
          <a:stretch>
            <a:fillRect/>
          </a:stretch>
        </p:blipFill>
        <p:spPr>
          <a:xfrm>
            <a:off x="1625600" y="76200"/>
            <a:ext cx="8940800" cy="6705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7"/>
          <p:cNvSpPr txBox="1"/>
          <p:nvPr>
            <p:ph type="title"/>
          </p:nvPr>
        </p:nvSpPr>
        <p:spPr>
          <a:xfrm>
            <a:off x="811212" y="309032"/>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SQL</a:t>
            </a:r>
            <a:endParaRPr/>
          </a:p>
        </p:txBody>
      </p:sp>
      <p:sp>
        <p:nvSpPr>
          <p:cNvPr id="500" name="Google Shape;500;p57"/>
          <p:cNvSpPr txBox="1"/>
          <p:nvPr>
            <p:ph idx="1" type="body"/>
          </p:nvPr>
        </p:nvSpPr>
        <p:spPr>
          <a:xfrm>
            <a:off x="709612" y="520700"/>
            <a:ext cx="8534401" cy="3615267"/>
          </a:xfrm>
          <a:prstGeom prst="rect">
            <a:avLst/>
          </a:prstGeom>
          <a:noFill/>
          <a:ln>
            <a:noFill/>
          </a:ln>
        </p:spPr>
        <p:txBody>
          <a:bodyPr anchorCtr="0" anchor="ctr" bIns="45700" lIns="45700" spcFirstLastPara="1" rIns="45700" wrap="square" tIns="45700">
            <a:noAutofit/>
          </a:bodyPr>
          <a:lstStyle/>
          <a:p>
            <a:pPr indent="0" lvl="0" marL="0" marR="0" rtl="0" algn="l">
              <a:lnSpc>
                <a:spcPct val="80000"/>
              </a:lnSpc>
              <a:spcBef>
                <a:spcPts val="0"/>
              </a:spcBef>
              <a:spcAft>
                <a:spcPts val="0"/>
              </a:spcAft>
              <a:buClr>
                <a:srgbClr val="FFFFFF"/>
              </a:buClr>
              <a:buSzPts val="1800"/>
              <a:buFont typeface="Noto Sans Symbols"/>
              <a:buNone/>
            </a:pPr>
            <a:r>
              <a:rPr b="0" i="0" lang="no-NO" sz="1800" u="none" cap="none" strike="noStrike">
                <a:solidFill>
                  <a:srgbClr val="FFFFFF"/>
                </a:solidFill>
                <a:latin typeface="Century Gothic"/>
                <a:ea typeface="Century Gothic"/>
                <a:cs typeface="Century Gothic"/>
                <a:sym typeface="Century Gothic"/>
              </a:rPr>
              <a:t>VIKTIGST: Spørringer</a:t>
            </a:r>
            <a:endParaRPr/>
          </a:p>
          <a:p>
            <a:pPr indent="0" lvl="0" marL="0" marR="0" rtl="0" algn="l">
              <a:lnSpc>
                <a:spcPct val="8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8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8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p:txBody>
      </p:sp>
      <p:graphicFrame>
        <p:nvGraphicFramePr>
          <p:cNvPr id="501" name="Google Shape;501;p57"/>
          <p:cNvGraphicFramePr/>
          <p:nvPr/>
        </p:nvGraphicFramePr>
        <p:xfrm>
          <a:off x="3403600" y="-12700"/>
          <a:ext cx="3000000" cy="3000000"/>
        </p:xfrm>
        <a:graphic>
          <a:graphicData uri="http://schemas.openxmlformats.org/drawingml/2006/table">
            <a:tbl>
              <a:tblPr bandRow="1" firstRow="1">
                <a:noFill/>
                <a:tableStyleId>{A8F0CE59-5BD9-485E-BB0D-3796BC449719}</a:tableStyleId>
              </a:tblPr>
              <a:tblGrid>
                <a:gridCol w="4064000"/>
                <a:gridCol w="4064000"/>
              </a:tblGrid>
              <a:tr h="539750">
                <a:tc>
                  <a:txBody>
                    <a:bodyPr>
                      <a:noAutofit/>
                    </a:bodyPr>
                    <a:lstStyle/>
                    <a:p>
                      <a:pPr indent="0" lvl="0" marL="0" marR="0" rtl="0" algn="l">
                        <a:spcBef>
                          <a:spcPts val="0"/>
                        </a:spcBef>
                        <a:spcAft>
                          <a:spcPts val="0"/>
                        </a:spcAft>
                        <a:buNone/>
                      </a:pPr>
                      <a:r>
                        <a:rPr lang="no-NO" sz="1800" u="none" cap="none" strike="noStrike">
                          <a:solidFill>
                            <a:srgbClr val="FFFFFF"/>
                          </a:solidFill>
                        </a:rPr>
                        <a:t>Kodeord</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Hva gjør det</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539750">
                <a:tc>
                  <a:txBody>
                    <a:bodyPr>
                      <a:noAutofit/>
                    </a:bodyPr>
                    <a:lstStyle/>
                    <a:p>
                      <a:pPr indent="0" lvl="0" marL="0" marR="0" rtl="0" algn="l">
                        <a:spcBef>
                          <a:spcPts val="0"/>
                        </a:spcBef>
                        <a:spcAft>
                          <a:spcPts val="0"/>
                        </a:spcAft>
                        <a:buNone/>
                      </a:pPr>
                      <a:r>
                        <a:rPr b="1" i="1" lang="no-NO" sz="1800" u="none" cap="none" strike="noStrike"/>
                        <a:t>SELECT</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Velger ut attributter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539750">
                <a:tc>
                  <a:txBody>
                    <a:bodyPr>
                      <a:noAutofit/>
                    </a:bodyPr>
                    <a:lstStyle/>
                    <a:p>
                      <a:pPr indent="0" lvl="0" marL="0" marR="0" rtl="0" algn="l">
                        <a:spcBef>
                          <a:spcPts val="0"/>
                        </a:spcBef>
                        <a:spcAft>
                          <a:spcPts val="0"/>
                        </a:spcAft>
                        <a:buNone/>
                      </a:pPr>
                      <a:r>
                        <a:rPr b="1" i="1" lang="no-NO" sz="1800" u="none" cap="none" strike="noStrike"/>
                        <a:t>FROM</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Hvilken databasetabell du velger ut fra</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9750">
                <a:tc>
                  <a:txBody>
                    <a:bodyPr>
                      <a:noAutofit/>
                    </a:bodyPr>
                    <a:lstStyle/>
                    <a:p>
                      <a:pPr indent="0" lvl="0" marL="0" marR="0" rtl="0" algn="l">
                        <a:spcBef>
                          <a:spcPts val="0"/>
                        </a:spcBef>
                        <a:spcAft>
                          <a:spcPts val="0"/>
                        </a:spcAft>
                        <a:buNone/>
                      </a:pPr>
                      <a:r>
                        <a:rPr b="1" i="1" lang="no-NO" sz="1800" u="none" cap="none" strike="noStrike"/>
                        <a:t>INNER JOIN/Natural Join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Joiner to tabeller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9750">
                <a:tc>
                  <a:txBody>
                    <a:bodyPr>
                      <a:noAutofit/>
                    </a:bodyPr>
                    <a:lstStyle/>
                    <a:p>
                      <a:pPr indent="0" lvl="0" marL="0" marR="0" rtl="0" algn="l">
                        <a:spcBef>
                          <a:spcPts val="0"/>
                        </a:spcBef>
                        <a:spcAft>
                          <a:spcPts val="0"/>
                        </a:spcAft>
                        <a:buNone/>
                      </a:pPr>
                      <a:r>
                        <a:rPr b="1" i="1" lang="no-NO" sz="1800" u="none" cap="none" strike="noStrike"/>
                        <a:t>WHERE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Seleksjon for hvilke tabeller som skal ut</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9750">
                <a:tc>
                  <a:txBody>
                    <a:bodyPr>
                      <a:noAutofit/>
                    </a:bodyPr>
                    <a:lstStyle/>
                    <a:p>
                      <a:pPr indent="0" lvl="0" marL="0" marR="0" rtl="0" algn="l">
                        <a:spcBef>
                          <a:spcPts val="0"/>
                        </a:spcBef>
                        <a:spcAft>
                          <a:spcPts val="0"/>
                        </a:spcAft>
                        <a:buNone/>
                      </a:pPr>
                      <a:r>
                        <a:rPr b="1" i="1" lang="no-NO" sz="1800" u="none" cap="none" strike="noStrike"/>
                        <a:t>GROUP BY</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Brukes som oftest med andre aggregeringsfunksjoner, count, sum eller lignende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9750">
                <a:tc>
                  <a:txBody>
                    <a:bodyPr>
                      <a:noAutofit/>
                    </a:bodyPr>
                    <a:lstStyle/>
                    <a:p>
                      <a:pPr indent="0" lvl="0" marL="0" marR="0" rtl="0" algn="l">
                        <a:spcBef>
                          <a:spcPts val="0"/>
                        </a:spcBef>
                        <a:spcAft>
                          <a:spcPts val="0"/>
                        </a:spcAft>
                        <a:buNone/>
                      </a:pPr>
                      <a:r>
                        <a:rPr b="1" i="1" lang="no-NO" sz="1800" u="none" cap="none" strike="noStrike"/>
                        <a:t>ORDER BY * ASC/DESC</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Sorterer alfabetisk rekkefølge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9750">
                <a:tc>
                  <a:txBody>
                    <a:bodyPr>
                      <a:noAutofit/>
                    </a:bodyPr>
                    <a:lstStyle/>
                    <a:p>
                      <a:pPr indent="0" lvl="0" marL="0" marR="0" rtl="0" algn="l">
                        <a:spcBef>
                          <a:spcPts val="0"/>
                        </a:spcBef>
                        <a:spcAft>
                          <a:spcPts val="0"/>
                        </a:spcAft>
                        <a:buNone/>
                      </a:pPr>
                      <a:r>
                        <a:rPr b="1" i="1" lang="no-NO" sz="1800" u="none" cap="none" strike="noStrike"/>
                        <a:t>HAVING</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Brukes istedenfor WHERE når du bruker GROUP BY</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39750">
                <a:tc>
                  <a:txBody>
                    <a:bodyPr>
                      <a:noAutofit/>
                    </a:bodyPr>
                    <a:lstStyle/>
                    <a:p>
                      <a:pPr indent="0" lvl="0" marL="0" marR="0" rtl="0" algn="l">
                        <a:spcBef>
                          <a:spcPts val="0"/>
                        </a:spcBef>
                        <a:spcAft>
                          <a:spcPts val="0"/>
                        </a:spcAft>
                        <a:buNone/>
                      </a:pPr>
                      <a:r>
                        <a:rPr b="1" i="1" lang="no-NO" sz="1800" u="none" cap="none" strike="noStrike"/>
                        <a:t>IN</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a:t>Kun verdier som finnes i en annen tabell</a:t>
                      </a:r>
                      <a:endParaRPr b="1" i="1" sz="3200" u="none" cap="none" strike="noStrike"/>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39750">
                <a:tc>
                  <a:txBody>
                    <a:bodyPr>
                      <a:noAutofit/>
                    </a:bodyPr>
                    <a:lstStyle/>
                    <a:p>
                      <a:pPr indent="0" lvl="0" marL="0" marR="0" rtl="0" algn="l">
                        <a:spcBef>
                          <a:spcPts val="0"/>
                        </a:spcBef>
                        <a:spcAft>
                          <a:spcPts val="0"/>
                        </a:spcAft>
                        <a:buNone/>
                      </a:pPr>
                      <a:r>
                        <a:rPr b="1" i="1" lang="no-NO" sz="1800" u="none" cap="none" strike="noStrike"/>
                        <a:t>DISTINCT</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Unike rader</a:t>
                      </a:r>
                      <a:endParaRPr b="1" i="1" sz="3200" u="none" cap="none" strike="noStrike"/>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39750">
                <a:tc>
                  <a:txBody>
                    <a:bodyPr>
                      <a:noAutofit/>
                    </a:bodyPr>
                    <a:lstStyle/>
                    <a:p>
                      <a:pPr indent="0" lvl="0" marL="0" marR="0" rtl="0" algn="l">
                        <a:spcBef>
                          <a:spcPts val="0"/>
                        </a:spcBef>
                        <a:spcAft>
                          <a:spcPts val="0"/>
                        </a:spcAft>
                        <a:buNone/>
                      </a:pPr>
                      <a:r>
                        <a:rPr b="1" i="1" lang="no-NO" sz="1800"/>
                        <a:t>Count, Avg, Sum, Min, Max</a:t>
                      </a:r>
                      <a:endParaRPr b="1" i="1" sz="18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a:t>Ageggeringsfunksjoner, brukes med Group By</a:t>
                      </a:r>
                      <a:endParaRPr b="1" i="1" sz="1800" u="none" cap="none" strike="noStrike"/>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684212" y="347132"/>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Hvem er eksamensforelesning for</a:t>
            </a:r>
            <a:endParaRPr/>
          </a:p>
        </p:txBody>
      </p:sp>
      <p:sp>
        <p:nvSpPr>
          <p:cNvPr id="111" name="Google Shape;111;p22"/>
          <p:cNvSpPr txBox="1"/>
          <p:nvPr>
            <p:ph idx="1" type="body"/>
          </p:nvPr>
        </p:nvSpPr>
        <p:spPr>
          <a:xfrm>
            <a:off x="684212" y="2222500"/>
            <a:ext cx="8534400" cy="3615300"/>
          </a:xfrm>
          <a:prstGeom prst="rect">
            <a:avLst/>
          </a:prstGeom>
          <a:noFill/>
          <a:ln>
            <a:noFill/>
          </a:ln>
        </p:spPr>
        <p:txBody>
          <a:bodyPr anchorCtr="0" anchor="ctr" bIns="45700" lIns="45700" spcFirstLastPara="1" rIns="45700" wrap="square" tIns="45700">
            <a:noAutofit/>
          </a:bodyPr>
          <a:lstStyle/>
          <a:p>
            <a:pPr indent="-330200" lvl="0" marL="457200" marR="0" rtl="0" algn="l">
              <a:spcBef>
                <a:spcPts val="1000"/>
              </a:spcBef>
              <a:spcAft>
                <a:spcPts val="0"/>
              </a:spcAft>
              <a:buSzPts val="1600"/>
              <a:buChar char="▶"/>
            </a:pPr>
            <a:r>
              <a:rPr lang="no-NO">
                <a:solidFill>
                  <a:srgbClr val="FFFFFF"/>
                </a:solidFill>
              </a:rPr>
              <a:t>Ment som en oppsummering av faget</a:t>
            </a:r>
            <a:endParaRPr>
              <a:solidFill>
                <a:srgbClr val="FFFFFF"/>
              </a:solidFill>
            </a:endParaRPr>
          </a:p>
          <a:p>
            <a:pPr indent="-330200" lvl="0" marL="457200" marR="0" rtl="0" algn="l">
              <a:spcBef>
                <a:spcPts val="1000"/>
              </a:spcBef>
              <a:spcAft>
                <a:spcPts val="0"/>
              </a:spcAft>
              <a:buClr>
                <a:srgbClr val="FFFFFF"/>
              </a:buClr>
              <a:buSzPts val="1600"/>
              <a:buChar char="▶"/>
            </a:pPr>
            <a:r>
              <a:rPr lang="no-NO">
                <a:solidFill>
                  <a:srgbClr val="FFFFFF"/>
                </a:solidFill>
              </a:rPr>
              <a:t>Eksamen i database er ofte ganske like fra år til år. </a:t>
            </a:r>
            <a:endParaRPr>
              <a:solidFill>
                <a:srgbClr val="FFFFFF"/>
              </a:solidFill>
            </a:endParaRPr>
          </a:p>
          <a:p>
            <a:pPr indent="-330200" lvl="0" marL="457200" marR="0" rtl="0" algn="l">
              <a:spcBef>
                <a:spcPts val="1000"/>
              </a:spcBef>
              <a:spcAft>
                <a:spcPts val="0"/>
              </a:spcAft>
              <a:buClr>
                <a:srgbClr val="FFFFFF"/>
              </a:buClr>
              <a:buSzPts val="1600"/>
              <a:buChar char="▶"/>
            </a:pPr>
            <a:r>
              <a:rPr lang="no-NO">
                <a:solidFill>
                  <a:srgbClr val="FFFFFF"/>
                </a:solidFill>
              </a:rPr>
              <a:t>Mye av pensum er mengdetrening. (Spesielt ER-diagram, relasjonalgebra og SQL)</a:t>
            </a:r>
            <a:endParaRPr>
              <a:solidFill>
                <a:srgbClr val="FFFFFF"/>
              </a:solidFill>
            </a:endParaRPr>
          </a:p>
          <a:p>
            <a:pPr indent="0" lvl="0" marL="457200" marR="0" rtl="0" algn="l">
              <a:spcBef>
                <a:spcPts val="1000"/>
              </a:spcBef>
              <a:spcAft>
                <a:spcPts val="0"/>
              </a:spcAft>
              <a:buNone/>
            </a:pPr>
            <a:r>
              <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58"/>
          <p:cNvSpPr txBox="1"/>
          <p:nvPr>
            <p:ph type="title"/>
          </p:nvPr>
        </p:nvSpPr>
        <p:spPr>
          <a:xfrm>
            <a:off x="684209" y="1801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TRE FORSKJELLIGE MÅTER Å GJØRE DET SAMME</a:t>
            </a:r>
            <a:endParaRPr b="0" i="0" sz="3600" u="none" cap="none" strike="noStrike">
              <a:solidFill>
                <a:srgbClr val="FFFFFF"/>
              </a:solidFill>
              <a:latin typeface="Century Gothic"/>
              <a:ea typeface="Century Gothic"/>
              <a:cs typeface="Century Gothic"/>
              <a:sym typeface="Century Gothic"/>
            </a:endParaRPr>
          </a:p>
        </p:txBody>
      </p:sp>
      <p:sp>
        <p:nvSpPr>
          <p:cNvPr id="507" name="Google Shape;507;p58"/>
          <p:cNvSpPr txBox="1"/>
          <p:nvPr>
            <p:ph idx="1" type="body"/>
          </p:nvPr>
        </p:nvSpPr>
        <p:spPr>
          <a:xfrm>
            <a:off x="684210" y="2596915"/>
            <a:ext cx="8534401" cy="3780837"/>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1" lang="no-NO" sz="2000" u="none" cap="none" strike="noStrike">
                <a:solidFill>
                  <a:schemeClr val="lt1"/>
                </a:solidFill>
                <a:latin typeface="Century Gothic"/>
                <a:ea typeface="Century Gothic"/>
                <a:cs typeface="Century Gothic"/>
                <a:sym typeface="Century Gothic"/>
              </a:rPr>
              <a:t>SELECT * From Customers NATURAL JOIN Orders (Joiner automatisk på kolonne som er lik (NB Må være likt navn, og må kun være en kolonne med samme navn) </a:t>
            </a:r>
            <a:endParaRPr/>
          </a:p>
          <a:p>
            <a:pPr indent="-285750" lvl="0" marL="285750" marR="0" rtl="0" algn="l">
              <a:spcBef>
                <a:spcPts val="600"/>
              </a:spcBef>
              <a:spcAft>
                <a:spcPts val="0"/>
              </a:spcAft>
              <a:buClr>
                <a:srgbClr val="FFFFFF"/>
              </a:buClr>
              <a:buSzPts val="1600"/>
              <a:buFont typeface="Noto Sans Symbols"/>
              <a:buChar char="▶"/>
            </a:pPr>
            <a:r>
              <a:rPr b="0" i="1" lang="no-NO" sz="2000" u="none" cap="none" strike="noStrike">
                <a:solidFill>
                  <a:schemeClr val="lt1"/>
                </a:solidFill>
                <a:latin typeface="Century Gothic"/>
                <a:ea typeface="Century Gothic"/>
                <a:cs typeface="Century Gothic"/>
                <a:sym typeface="Century Gothic"/>
              </a:rPr>
              <a:t>SELECT * From Customers INNER JOIN Orders ON Customers.CustomerID=Orders.CustomerId</a:t>
            </a:r>
            <a:endParaRPr b="0" i="1" sz="2000" u="none" cap="none" strike="noStrike">
              <a:solidFill>
                <a:schemeClr val="lt1"/>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1" lang="no-NO" sz="2000" u="none" cap="none" strike="noStrike">
                <a:solidFill>
                  <a:schemeClr val="lt1"/>
                </a:solidFill>
                <a:latin typeface="Century Gothic"/>
                <a:ea typeface="Century Gothic"/>
                <a:cs typeface="Century Gothic"/>
                <a:sym typeface="Century Gothic"/>
              </a:rPr>
              <a:t>SELECT * From Customers, Orders WHERE Customers.CustomerID=Orders.CustomerID </a:t>
            </a:r>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280"/>
              <a:buFont typeface="Noto Sans Symbols"/>
              <a:buChar char="▶"/>
            </a:pPr>
            <a:r>
              <a:rPr b="0" i="0" lang="no-NO" sz="1600" u="none" cap="none" strike="noStrike">
                <a:solidFill>
                  <a:schemeClr val="lt1"/>
                </a:solidFill>
                <a:latin typeface="Century Gothic"/>
                <a:ea typeface="Century Gothic"/>
                <a:cs typeface="Century Gothic"/>
                <a:sym typeface="Century Gothic"/>
              </a:rPr>
              <a:t>Disse metodene vil gi helt samme resultat. (Natural Join er eneste som trenger at de heter det samme). </a:t>
            </a:r>
            <a:endParaRPr/>
          </a:p>
          <a:p>
            <a:pPr indent="-285750" lvl="0" marL="285750" marR="0" rtl="0" algn="l">
              <a:spcBef>
                <a:spcPts val="600"/>
              </a:spcBef>
              <a:spcAft>
                <a:spcPts val="0"/>
              </a:spcAft>
              <a:buClr>
                <a:srgbClr val="FFFFFF"/>
              </a:buClr>
              <a:buSzPts val="1280"/>
              <a:buFont typeface="Noto Sans Symbols"/>
              <a:buChar char="▶"/>
            </a:pPr>
            <a:r>
              <a:rPr b="0" i="0" lang="no-NO" sz="1600" u="none" cap="none" strike="noStrike">
                <a:solidFill>
                  <a:schemeClr val="lt1"/>
                </a:solidFill>
                <a:latin typeface="Century Gothic"/>
                <a:ea typeface="Century Gothic"/>
                <a:cs typeface="Century Gothic"/>
                <a:sym typeface="Century Gothic"/>
              </a:rPr>
              <a:t>Står litt forskjellig i LF-er. </a:t>
            </a:r>
            <a:endParaRPr b="0" i="0" sz="16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59"/>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513" name="Google Shape;513;p59"/>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Fin side for å prøve seg på SQL: </a:t>
            </a:r>
            <a:endParaRPr b="0" i="0" sz="2000" u="none" cap="none" strike="noStrike">
              <a:solidFill>
                <a:schemeClr val="lt1"/>
              </a:solidFill>
              <a:latin typeface="Century Gothic"/>
              <a:ea typeface="Century Gothic"/>
              <a:cs typeface="Century Gothic"/>
              <a:sym typeface="Century Gothic"/>
            </a:endParaRPr>
          </a:p>
          <a:p>
            <a:pPr indent="-285750" lvl="0" marL="285750" marR="0" rtl="0" algn="l">
              <a:spcBef>
                <a:spcPts val="600"/>
              </a:spcBef>
              <a:spcAft>
                <a:spcPts val="0"/>
              </a:spcAft>
              <a:buClr>
                <a:srgbClr val="FFFFFF"/>
              </a:buClr>
              <a:buSzPts val="1600"/>
              <a:buFont typeface="Noto Sans Symbols"/>
              <a:buChar char="▶"/>
            </a:pPr>
            <a:r>
              <a:rPr b="0" i="0" lang="no-NO" sz="2000" u="sng" cap="none" strike="noStrike">
                <a:solidFill>
                  <a:schemeClr val="hlink"/>
                </a:solidFill>
                <a:latin typeface="Century Gothic"/>
                <a:ea typeface="Century Gothic"/>
                <a:cs typeface="Century Gothic"/>
                <a:sym typeface="Century Gothic"/>
                <a:hlinkClick r:id="rId3"/>
              </a:rPr>
              <a:t>https://www.w3schools.com/sql/trysql.asp?filename=trysql_select_all</a:t>
            </a:r>
            <a:endParaRPr b="0" i="0" sz="2000" u="none" cap="none" strike="noStrike">
              <a:solidFill>
                <a:schemeClr val="lt1"/>
              </a:solidFill>
              <a:latin typeface="Century Gothic"/>
              <a:ea typeface="Century Gothic"/>
              <a:cs typeface="Century Gothic"/>
              <a:sym typeface="Century Gothic"/>
            </a:endParaRPr>
          </a:p>
          <a:p>
            <a:pPr indent="-184150" lvl="0" marL="285750" marR="0" rtl="0" algn="l">
              <a:spcBef>
                <a:spcPts val="600"/>
              </a:spcBef>
              <a:spcAft>
                <a:spcPts val="0"/>
              </a:spcAft>
              <a:buClr>
                <a:srgbClr val="FFFFFF"/>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0"/>
          <p:cNvSpPr txBox="1"/>
          <p:nvPr>
            <p:ph type="title"/>
          </p:nvPr>
        </p:nvSpPr>
        <p:spPr>
          <a:xfrm>
            <a:off x="811212" y="309032"/>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SQL – ANDRE TING SOM KAN DUKKE OPP</a:t>
            </a:r>
            <a:endParaRPr b="0" i="0" sz="3600" u="none" cap="none" strike="noStrike">
              <a:solidFill>
                <a:srgbClr val="FFFFFF"/>
              </a:solidFill>
              <a:latin typeface="Century Gothic"/>
              <a:ea typeface="Century Gothic"/>
              <a:cs typeface="Century Gothic"/>
              <a:sym typeface="Century Gothic"/>
            </a:endParaRPr>
          </a:p>
        </p:txBody>
      </p:sp>
      <p:sp>
        <p:nvSpPr>
          <p:cNvPr id="519" name="Google Shape;519;p60"/>
          <p:cNvSpPr txBox="1"/>
          <p:nvPr>
            <p:ph idx="1" type="body"/>
          </p:nvPr>
        </p:nvSpPr>
        <p:spPr>
          <a:xfrm>
            <a:off x="811212" y="2159000"/>
            <a:ext cx="8534401" cy="3615267"/>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Delete: Tilsvarende som spørring. DELETE FROM …</a:t>
            </a:r>
            <a:endParaRPr/>
          </a:p>
          <a:p>
            <a:pPr indent="0" lvl="0" marL="0" marR="0" rtl="0" algn="l">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Update: UPDATE table_name SET attributeName = Value WHERE</a:t>
            </a:r>
            <a:endParaRPr/>
          </a:p>
          <a:p>
            <a:pPr indent="0" lvl="0" marL="0" marR="0" rtl="0" algn="l">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Create: CREATE TABLE </a:t>
            </a:r>
            <a:r>
              <a:rPr b="0" i="1" lang="no-NO" sz="2000" u="none" cap="none" strike="noStrike">
                <a:solidFill>
                  <a:srgbClr val="FFFFFF"/>
                </a:solidFill>
                <a:latin typeface="Century Gothic"/>
                <a:ea typeface="Century Gothic"/>
                <a:cs typeface="Century Gothic"/>
                <a:sym typeface="Century Gothic"/>
              </a:rPr>
              <a:t>table_name </a:t>
            </a:r>
            <a:r>
              <a:rPr b="0" i="0" lang="no-NO" sz="2000" u="none" cap="none" strike="noStrike">
                <a:solidFill>
                  <a:srgbClr val="FFFFFF"/>
                </a:solidFill>
                <a:latin typeface="Century Gothic"/>
                <a:ea typeface="Century Gothic"/>
                <a:cs typeface="Century Gothic"/>
                <a:sym typeface="Century Gothic"/>
              </a:rPr>
              <a:t>(</a:t>
            </a:r>
            <a:br>
              <a:rPr b="0" i="0" lang="no-NO" sz="2000" u="none" cap="none" strike="noStrike">
                <a:solidFill>
                  <a:srgbClr val="FFFFFF"/>
                </a:solidFill>
                <a:latin typeface="Century Gothic"/>
                <a:ea typeface="Century Gothic"/>
                <a:cs typeface="Century Gothic"/>
                <a:sym typeface="Century Gothic"/>
              </a:rPr>
            </a:br>
            <a:r>
              <a:rPr b="0" i="1" lang="no-NO" sz="2000" u="none" cap="none" strike="noStrike">
                <a:solidFill>
                  <a:srgbClr val="FFFFFF"/>
                </a:solidFill>
                <a:latin typeface="Century Gothic"/>
                <a:ea typeface="Century Gothic"/>
                <a:cs typeface="Century Gothic"/>
                <a:sym typeface="Century Gothic"/>
              </a:rPr>
              <a:t>    column1 datatype</a:t>
            </a:r>
            <a:r>
              <a:rPr b="0" i="0" lang="no-NO" sz="2000" u="none" cap="none" strike="noStrike">
                <a:solidFill>
                  <a:srgbClr val="FFFFFF"/>
                </a:solidFill>
                <a:latin typeface="Century Gothic"/>
                <a:ea typeface="Century Gothic"/>
                <a:cs typeface="Century Gothic"/>
                <a:sym typeface="Century Gothic"/>
              </a:rPr>
              <a:t>,</a:t>
            </a:r>
            <a:endParaRPr/>
          </a:p>
          <a:p>
            <a:pPr indent="0" lvl="0" marL="0" marR="0" rtl="0" algn="l">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INSERT INTO table VALUES (value1 value2 value3) </a:t>
            </a:r>
            <a:endParaRPr b="0" i="0" sz="2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1269338" y="167450"/>
            <a:ext cx="9653324" cy="3732625"/>
          </a:xfrm>
          <a:prstGeom prst="rect">
            <a:avLst/>
          </a:prstGeom>
          <a:noFill/>
          <a:ln>
            <a:noFill/>
          </a:ln>
        </p:spPr>
      </p:pic>
      <p:pic>
        <p:nvPicPr>
          <p:cNvPr id="525" name="Google Shape;525;p61"/>
          <p:cNvPicPr preferRelativeResize="0"/>
          <p:nvPr/>
        </p:nvPicPr>
        <p:blipFill>
          <a:blip r:embed="rId4">
            <a:alphaModFix/>
          </a:blip>
          <a:stretch>
            <a:fillRect/>
          </a:stretch>
        </p:blipFill>
        <p:spPr>
          <a:xfrm>
            <a:off x="1467613" y="3976275"/>
            <a:ext cx="9256782" cy="2653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2"/>
          <p:cNvSpPr txBox="1"/>
          <p:nvPr>
            <p:ph type="title"/>
          </p:nvPr>
        </p:nvSpPr>
        <p:spPr>
          <a:xfrm>
            <a:off x="684212" y="4487331"/>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pic>
        <p:nvPicPr>
          <p:cNvPr id="531" name="Google Shape;531;p62"/>
          <p:cNvPicPr preferRelativeResize="0"/>
          <p:nvPr/>
        </p:nvPicPr>
        <p:blipFill rotWithShape="1">
          <a:blip r:embed="rId3">
            <a:alphaModFix/>
          </a:blip>
          <a:srcRect b="0" l="0" r="0" t="0"/>
          <a:stretch/>
        </p:blipFill>
        <p:spPr>
          <a:xfrm>
            <a:off x="138112" y="3821105"/>
            <a:ext cx="10311942" cy="2839521"/>
          </a:xfrm>
          <a:prstGeom prst="rect">
            <a:avLst/>
          </a:prstGeom>
          <a:noFill/>
          <a:ln>
            <a:noFill/>
          </a:ln>
        </p:spPr>
      </p:pic>
      <p:pic>
        <p:nvPicPr>
          <p:cNvPr id="532" name="Google Shape;532;p62"/>
          <p:cNvPicPr preferRelativeResize="0"/>
          <p:nvPr/>
        </p:nvPicPr>
        <p:blipFill rotWithShape="1">
          <a:blip r:embed="rId4">
            <a:alphaModFix/>
          </a:blip>
          <a:srcRect b="0" l="0" r="0" t="0"/>
          <a:stretch/>
        </p:blipFill>
        <p:spPr>
          <a:xfrm>
            <a:off x="138112" y="105831"/>
            <a:ext cx="9080501" cy="3517901"/>
          </a:xfrm>
          <a:prstGeom prst="rect">
            <a:avLst/>
          </a:prstGeom>
          <a:noFill/>
          <a:ln>
            <a:noFill/>
          </a:ln>
        </p:spPr>
      </p:pic>
      <p:sp>
        <p:nvSpPr>
          <p:cNvPr id="533" name="Google Shape;533;p62"/>
          <p:cNvSpPr txBox="1"/>
          <p:nvPr/>
        </p:nvSpPr>
        <p:spPr>
          <a:xfrm>
            <a:off x="9601200" y="558800"/>
            <a:ext cx="2857500" cy="49244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Google Shape;538;p63"/>
          <p:cNvPicPr preferRelativeResize="0"/>
          <p:nvPr/>
        </p:nvPicPr>
        <p:blipFill rotWithShape="1">
          <a:blip r:embed="rId3">
            <a:alphaModFix/>
          </a:blip>
          <a:srcRect b="72661" l="0" r="0" t="0"/>
          <a:stretch/>
        </p:blipFill>
        <p:spPr>
          <a:xfrm>
            <a:off x="138112" y="3821105"/>
            <a:ext cx="10311943" cy="776295"/>
          </a:xfrm>
          <a:prstGeom prst="rect">
            <a:avLst/>
          </a:prstGeom>
          <a:noFill/>
          <a:ln>
            <a:noFill/>
          </a:ln>
        </p:spPr>
      </p:pic>
      <p:pic>
        <p:nvPicPr>
          <p:cNvPr id="539" name="Google Shape;539;p63"/>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540" name="Google Shape;540;p63"/>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541" name="Google Shape;541;p63"/>
          <p:cNvSpPr/>
          <p:nvPr/>
        </p:nvSpPr>
        <p:spPr>
          <a:xfrm>
            <a:off x="1841500" y="3924300"/>
            <a:ext cx="69978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Google Shape;546;p64"/>
          <p:cNvPicPr preferRelativeResize="0"/>
          <p:nvPr/>
        </p:nvPicPr>
        <p:blipFill rotWithShape="1">
          <a:blip r:embed="rId3">
            <a:alphaModFix/>
          </a:blip>
          <a:srcRect b="72661" l="0" r="0" t="0"/>
          <a:stretch/>
        </p:blipFill>
        <p:spPr>
          <a:xfrm>
            <a:off x="138112" y="3821105"/>
            <a:ext cx="10311943" cy="776295"/>
          </a:xfrm>
          <a:prstGeom prst="rect">
            <a:avLst/>
          </a:prstGeom>
          <a:noFill/>
          <a:ln>
            <a:noFill/>
          </a:ln>
        </p:spPr>
      </p:pic>
      <p:pic>
        <p:nvPicPr>
          <p:cNvPr id="547" name="Google Shape;547;p64"/>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548" name="Google Shape;548;p64"/>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549" name="Google Shape;549;p64"/>
          <p:cNvSpPr/>
          <p:nvPr/>
        </p:nvSpPr>
        <p:spPr>
          <a:xfrm>
            <a:off x="1841500" y="3924300"/>
            <a:ext cx="69978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550" name="Google Shape;550;p64"/>
          <p:cNvSpPr txBox="1"/>
          <p:nvPr/>
        </p:nvSpPr>
        <p:spPr>
          <a:xfrm>
            <a:off x="1333500" y="4946126"/>
            <a:ext cx="5270400" cy="461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PhotoId, TITLE From PHOTO</a:t>
            </a:r>
            <a:endParaRPr b="0" i="0" sz="2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id="555" name="Google Shape;555;p65"/>
          <p:cNvPicPr preferRelativeResize="0"/>
          <p:nvPr/>
        </p:nvPicPr>
        <p:blipFill rotWithShape="1">
          <a:blip r:embed="rId3">
            <a:alphaModFix/>
          </a:blip>
          <a:srcRect b="72661" l="0" r="0" t="0"/>
          <a:stretch/>
        </p:blipFill>
        <p:spPr>
          <a:xfrm>
            <a:off x="138112" y="3821105"/>
            <a:ext cx="10311943" cy="776295"/>
          </a:xfrm>
          <a:prstGeom prst="rect">
            <a:avLst/>
          </a:prstGeom>
          <a:noFill/>
          <a:ln>
            <a:noFill/>
          </a:ln>
        </p:spPr>
      </p:pic>
      <p:pic>
        <p:nvPicPr>
          <p:cNvPr id="556" name="Google Shape;556;p65"/>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557" name="Google Shape;557;p65"/>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558" name="Google Shape;558;p65"/>
          <p:cNvSpPr/>
          <p:nvPr/>
        </p:nvSpPr>
        <p:spPr>
          <a:xfrm>
            <a:off x="1181100" y="4209252"/>
            <a:ext cx="4305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559" name="Google Shape;559;p65"/>
          <p:cNvSpPr txBox="1"/>
          <p:nvPr/>
        </p:nvSpPr>
        <p:spPr>
          <a:xfrm>
            <a:off x="1333500" y="4946126"/>
            <a:ext cx="5270400" cy="461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PhotoId, TITLE From PHOTO</a:t>
            </a:r>
            <a:endParaRPr b="0" i="0" sz="2400" u="none" cap="none" strike="noStrike">
              <a:solidFill>
                <a:schemeClr val="lt1"/>
              </a:solidFill>
              <a:latin typeface="Century Gothic"/>
              <a:ea typeface="Century Gothic"/>
              <a:cs typeface="Century Gothic"/>
              <a:sym typeface="Century Gothic"/>
            </a:endParaRPr>
          </a:p>
        </p:txBody>
      </p:sp>
      <p:sp>
        <p:nvSpPr>
          <p:cNvPr id="560" name="Google Shape;560;p65"/>
          <p:cNvSpPr/>
          <p:nvPr/>
        </p:nvSpPr>
        <p:spPr>
          <a:xfrm>
            <a:off x="8877300" y="3931673"/>
            <a:ext cx="14112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pic>
        <p:nvPicPr>
          <p:cNvPr id="565" name="Google Shape;565;p66"/>
          <p:cNvPicPr preferRelativeResize="0"/>
          <p:nvPr/>
        </p:nvPicPr>
        <p:blipFill rotWithShape="1">
          <a:blip r:embed="rId3">
            <a:alphaModFix/>
          </a:blip>
          <a:srcRect b="72661" l="0" r="0" t="0"/>
          <a:stretch/>
        </p:blipFill>
        <p:spPr>
          <a:xfrm>
            <a:off x="138112" y="3821105"/>
            <a:ext cx="10311943" cy="776295"/>
          </a:xfrm>
          <a:prstGeom prst="rect">
            <a:avLst/>
          </a:prstGeom>
          <a:noFill/>
          <a:ln>
            <a:noFill/>
          </a:ln>
        </p:spPr>
      </p:pic>
      <p:pic>
        <p:nvPicPr>
          <p:cNvPr id="566" name="Google Shape;566;p66"/>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567" name="Google Shape;567;p66"/>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568" name="Google Shape;568;p66"/>
          <p:cNvSpPr/>
          <p:nvPr/>
        </p:nvSpPr>
        <p:spPr>
          <a:xfrm>
            <a:off x="1181100" y="4209252"/>
            <a:ext cx="4305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569" name="Google Shape;569;p66"/>
          <p:cNvSpPr txBox="1"/>
          <p:nvPr/>
        </p:nvSpPr>
        <p:spPr>
          <a:xfrm>
            <a:off x="1333500" y="4946126"/>
            <a:ext cx="5270400" cy="8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PhotoId, TITLE From PHOTO WHERE PhotoId </a:t>
            </a:r>
            <a:endParaRPr b="0" i="0" sz="2400" u="none" cap="none" strike="noStrike">
              <a:solidFill>
                <a:schemeClr val="lt1"/>
              </a:solidFill>
              <a:latin typeface="Century Gothic"/>
              <a:ea typeface="Century Gothic"/>
              <a:cs typeface="Century Gothic"/>
              <a:sym typeface="Century Gothic"/>
            </a:endParaRPr>
          </a:p>
        </p:txBody>
      </p:sp>
      <p:sp>
        <p:nvSpPr>
          <p:cNvPr id="570" name="Google Shape;570;p66"/>
          <p:cNvSpPr/>
          <p:nvPr/>
        </p:nvSpPr>
        <p:spPr>
          <a:xfrm>
            <a:off x="8877300" y="3931673"/>
            <a:ext cx="14112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pic>
        <p:nvPicPr>
          <p:cNvPr id="575" name="Google Shape;575;p67"/>
          <p:cNvPicPr preferRelativeResize="0"/>
          <p:nvPr/>
        </p:nvPicPr>
        <p:blipFill rotWithShape="1">
          <a:blip r:embed="rId3">
            <a:alphaModFix/>
          </a:blip>
          <a:srcRect b="72661" l="0" r="0" t="0"/>
          <a:stretch/>
        </p:blipFill>
        <p:spPr>
          <a:xfrm>
            <a:off x="138112" y="3821105"/>
            <a:ext cx="10311943" cy="776295"/>
          </a:xfrm>
          <a:prstGeom prst="rect">
            <a:avLst/>
          </a:prstGeom>
          <a:noFill/>
          <a:ln>
            <a:noFill/>
          </a:ln>
        </p:spPr>
      </p:pic>
      <p:pic>
        <p:nvPicPr>
          <p:cNvPr id="576" name="Google Shape;576;p67"/>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577" name="Google Shape;577;p67"/>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578" name="Google Shape;578;p67"/>
          <p:cNvSpPr/>
          <p:nvPr/>
        </p:nvSpPr>
        <p:spPr>
          <a:xfrm>
            <a:off x="1181100" y="4209252"/>
            <a:ext cx="4305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579" name="Google Shape;579;p67"/>
          <p:cNvSpPr txBox="1"/>
          <p:nvPr/>
        </p:nvSpPr>
        <p:spPr>
          <a:xfrm>
            <a:off x="1333500" y="4946126"/>
            <a:ext cx="5270400" cy="8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PhotoId, TITLE From PHOTO WHERE PhotoId NOT IN  </a:t>
            </a:r>
            <a:endParaRPr b="0" i="0" sz="2400" u="none" cap="none" strike="noStrike">
              <a:solidFill>
                <a:schemeClr val="lt1"/>
              </a:solidFill>
              <a:latin typeface="Century Gothic"/>
              <a:ea typeface="Century Gothic"/>
              <a:cs typeface="Century Gothic"/>
              <a:sym typeface="Century Gothic"/>
            </a:endParaRPr>
          </a:p>
        </p:txBody>
      </p:sp>
      <p:sp>
        <p:nvSpPr>
          <p:cNvPr id="580" name="Google Shape;580;p67"/>
          <p:cNvSpPr/>
          <p:nvPr/>
        </p:nvSpPr>
        <p:spPr>
          <a:xfrm>
            <a:off x="8877300" y="3931673"/>
            <a:ext cx="14112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684212" y="385232"/>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ER-DIAGRAMMER, BEGREPER</a:t>
            </a:r>
            <a:endParaRPr/>
          </a:p>
        </p:txBody>
      </p:sp>
      <p:sp>
        <p:nvSpPr>
          <p:cNvPr id="117" name="Google Shape;117;p23"/>
          <p:cNvSpPr/>
          <p:nvPr/>
        </p:nvSpPr>
        <p:spPr>
          <a:xfrm>
            <a:off x="684211" y="1892299"/>
            <a:ext cx="9971090" cy="3749041"/>
          </a:xfrm>
          <a:prstGeom prst="rect">
            <a:avLst/>
          </a:prstGeom>
          <a:noFill/>
          <a:ln>
            <a:noFill/>
          </a:ln>
        </p:spPr>
        <p:txBody>
          <a:bodyPr anchorCtr="0" anchor="t" bIns="45700" lIns="45700" spcFirstLastPara="1" rIns="45700" wrap="square" tIns="45700">
            <a:noAutofit/>
          </a:bodyPr>
          <a:lstStyle/>
          <a:p>
            <a:pPr indent="-180473" lvl="0" marL="180473" marR="0" rtl="0" algn="l">
              <a:spcBef>
                <a:spcPts val="0"/>
              </a:spcBef>
              <a:spcAft>
                <a:spcPts val="0"/>
              </a:spcAft>
              <a:buClr>
                <a:srgbClr val="FFFFFF"/>
              </a:buClr>
              <a:buSzPts val="2000"/>
              <a:buFont typeface="Century Gothic"/>
              <a:buChar char="•"/>
            </a:pPr>
            <a:r>
              <a:rPr b="0" i="0" lang="no-NO" sz="2000" u="none" cap="none" strike="noStrike">
                <a:solidFill>
                  <a:srgbClr val="FFFFFF"/>
                </a:solidFill>
                <a:latin typeface="Century Gothic"/>
                <a:ea typeface="Century Gothic"/>
                <a:cs typeface="Century Gothic"/>
                <a:sym typeface="Century Gothic"/>
              </a:rPr>
              <a:t>Entitet - Firkant</a:t>
            </a:r>
            <a:endParaRPr/>
          </a:p>
          <a:p>
            <a:pPr indent="-53472" lvl="0" marL="180473" marR="0" rtl="0" algn="l">
              <a:spcBef>
                <a:spcPts val="0"/>
              </a:spcBef>
              <a:spcAft>
                <a:spcPts val="0"/>
              </a:spcAft>
              <a:buSzPts val="2000"/>
              <a:buFont typeface="Century Gothic"/>
              <a:buNone/>
            </a:pPr>
            <a:r>
              <a:t/>
            </a:r>
            <a:endParaRPr b="0" i="0" sz="2000" u="none" cap="none" strike="noStrike">
              <a:solidFill>
                <a:srgbClr val="FFFFFF"/>
              </a:solidFill>
              <a:latin typeface="Century Gothic"/>
              <a:ea typeface="Century Gothic"/>
              <a:cs typeface="Century Gothic"/>
              <a:sym typeface="Century Gothic"/>
            </a:endParaRPr>
          </a:p>
          <a:p>
            <a:pPr indent="-180473" lvl="0" marL="180473" marR="0" rtl="0" algn="l">
              <a:spcBef>
                <a:spcPts val="0"/>
              </a:spcBef>
              <a:spcAft>
                <a:spcPts val="0"/>
              </a:spcAft>
              <a:buClr>
                <a:srgbClr val="FFFFFF"/>
              </a:buClr>
              <a:buSzPts val="2000"/>
              <a:buFont typeface="Century Gothic"/>
              <a:buChar char="•"/>
            </a:pPr>
            <a:r>
              <a:rPr b="0" i="0" lang="no-NO" sz="2000" u="none" cap="none" strike="noStrike">
                <a:solidFill>
                  <a:srgbClr val="FFFFFF"/>
                </a:solidFill>
                <a:latin typeface="Century Gothic"/>
                <a:ea typeface="Century Gothic"/>
                <a:cs typeface="Century Gothic"/>
                <a:sym typeface="Century Gothic"/>
              </a:rPr>
              <a:t>Attributter</a:t>
            </a:r>
            <a:endParaRPr/>
          </a:p>
          <a:p>
            <a:pPr indent="-53472" lvl="0" marL="180473" marR="0" rtl="0" algn="l">
              <a:spcBef>
                <a:spcPts val="0"/>
              </a:spcBef>
              <a:spcAft>
                <a:spcPts val="0"/>
              </a:spcAft>
              <a:buSzPts val="2000"/>
              <a:buFont typeface="Century Gothic"/>
              <a:buNone/>
            </a:pPr>
            <a:r>
              <a:t/>
            </a:r>
            <a:endParaRPr b="0" i="0" sz="2000" u="none" cap="none" strike="noStrike">
              <a:solidFill>
                <a:srgbClr val="FFFFFF"/>
              </a:solidFill>
              <a:latin typeface="Century Gothic"/>
              <a:ea typeface="Century Gothic"/>
              <a:cs typeface="Century Gothic"/>
              <a:sym typeface="Century Gothic"/>
            </a:endParaRPr>
          </a:p>
          <a:p>
            <a:pPr indent="-180473" lvl="0" marL="180473" marR="0" rtl="0" algn="l">
              <a:spcBef>
                <a:spcPts val="0"/>
              </a:spcBef>
              <a:spcAft>
                <a:spcPts val="0"/>
              </a:spcAft>
              <a:buClr>
                <a:srgbClr val="FFFFFF"/>
              </a:buClr>
              <a:buSzPts val="2000"/>
              <a:buFont typeface="Century Gothic"/>
              <a:buChar char="•"/>
            </a:pPr>
            <a:r>
              <a:rPr b="0" i="0" lang="no-NO" sz="2000" u="none" cap="none" strike="noStrike">
                <a:solidFill>
                  <a:srgbClr val="FFFFFF"/>
                </a:solidFill>
                <a:latin typeface="Century Gothic"/>
                <a:ea typeface="Century Gothic"/>
                <a:cs typeface="Century Gothic"/>
                <a:sym typeface="Century Gothic"/>
              </a:rPr>
              <a:t>Primærnøkkel</a:t>
            </a:r>
            <a:endParaRPr/>
          </a:p>
          <a:p>
            <a:pPr indent="-53472" lvl="0" marL="180473" marR="0" rtl="0" algn="l">
              <a:spcBef>
                <a:spcPts val="0"/>
              </a:spcBef>
              <a:spcAft>
                <a:spcPts val="0"/>
              </a:spcAft>
              <a:buSzPts val="2000"/>
              <a:buFont typeface="Century Gothic"/>
              <a:buNone/>
            </a:pPr>
            <a:r>
              <a:t/>
            </a:r>
            <a:endParaRPr b="0" i="0" sz="2000" u="none" cap="none" strike="noStrike">
              <a:solidFill>
                <a:srgbClr val="FFFFFF"/>
              </a:solidFill>
              <a:latin typeface="Century Gothic"/>
              <a:ea typeface="Century Gothic"/>
              <a:cs typeface="Century Gothic"/>
              <a:sym typeface="Century Gothic"/>
            </a:endParaRPr>
          </a:p>
          <a:p>
            <a:pPr indent="-180473" lvl="0" marL="180473" marR="0" rtl="0" algn="l">
              <a:spcBef>
                <a:spcPts val="0"/>
              </a:spcBef>
              <a:spcAft>
                <a:spcPts val="0"/>
              </a:spcAft>
              <a:buClr>
                <a:srgbClr val="FFFFFF"/>
              </a:buClr>
              <a:buSzPts val="2000"/>
              <a:buFont typeface="Century Gothic"/>
              <a:buChar char="•"/>
            </a:pPr>
            <a:r>
              <a:rPr b="0" i="0" lang="no-NO" sz="2000" u="none" cap="none" strike="noStrike">
                <a:solidFill>
                  <a:srgbClr val="FFFFFF"/>
                </a:solidFill>
                <a:latin typeface="Century Gothic"/>
                <a:ea typeface="Century Gothic"/>
                <a:cs typeface="Century Gothic"/>
                <a:sym typeface="Century Gothic"/>
              </a:rPr>
              <a:t>Relasjon - ”Diamond”</a:t>
            </a:r>
            <a:endParaRPr b="0" i="0" sz="2000" u="none" cap="none" strike="noStrike">
              <a:solidFill>
                <a:srgbClr val="FFFFFF"/>
              </a:solidFill>
              <a:latin typeface="Century Gothic"/>
              <a:ea typeface="Century Gothic"/>
              <a:cs typeface="Century Gothic"/>
              <a:sym typeface="Century Gothic"/>
            </a:endParaRPr>
          </a:p>
          <a:p>
            <a:pPr indent="0" lvl="0" marL="180473" marR="0" rtl="0" algn="l">
              <a:spcBef>
                <a:spcPts val="0"/>
              </a:spcBef>
              <a:spcAft>
                <a:spcPts val="0"/>
              </a:spcAft>
              <a:buNone/>
            </a:pPr>
            <a:r>
              <a:t/>
            </a:r>
            <a:endParaRPr sz="2000">
              <a:solidFill>
                <a:srgbClr val="FFFFFF"/>
              </a:solidFill>
              <a:latin typeface="Century Gothic"/>
              <a:ea typeface="Century Gothic"/>
              <a:cs typeface="Century Gothic"/>
              <a:sym typeface="Century Gothic"/>
            </a:endParaRPr>
          </a:p>
          <a:p>
            <a:pPr indent="-180473" lvl="0" marL="180473" marR="0" rtl="0" algn="l">
              <a:spcBef>
                <a:spcPts val="0"/>
              </a:spcBef>
              <a:spcAft>
                <a:spcPts val="0"/>
              </a:spcAft>
              <a:buClr>
                <a:srgbClr val="FFFFFF"/>
              </a:buClr>
              <a:buSzPts val="2000"/>
              <a:buFont typeface="Century Gothic"/>
              <a:buChar char="•"/>
            </a:pPr>
            <a:r>
              <a:rPr lang="no-NO" sz="2000">
                <a:solidFill>
                  <a:srgbClr val="FFFFFF"/>
                </a:solidFill>
                <a:latin typeface="Century Gothic"/>
                <a:ea typeface="Century Gothic"/>
                <a:cs typeface="Century Gothic"/>
                <a:sym typeface="Century Gothic"/>
              </a:rPr>
              <a:t>Kardinalitet</a:t>
            </a:r>
            <a:endParaRPr sz="2000">
              <a:solidFill>
                <a:srgbClr val="FFFFFF"/>
              </a:solidFill>
              <a:latin typeface="Century Gothic"/>
              <a:ea typeface="Century Gothic"/>
              <a:cs typeface="Century Gothic"/>
              <a:sym typeface="Century Gothic"/>
            </a:endParaRPr>
          </a:p>
          <a:p>
            <a:pPr indent="-53472" lvl="0" marL="180473" marR="0" rtl="0" algn="l">
              <a:spcBef>
                <a:spcPts val="0"/>
              </a:spcBef>
              <a:spcAft>
                <a:spcPts val="0"/>
              </a:spcAft>
              <a:buSzPts val="2000"/>
              <a:buFont typeface="Century Gothic"/>
              <a:buNone/>
            </a:pPr>
            <a:r>
              <a:t/>
            </a:r>
            <a:endParaRPr b="0" i="0" sz="2000" u="none" cap="none" strike="noStrike">
              <a:solidFill>
                <a:srgbClr val="FFFFFF"/>
              </a:solidFill>
              <a:latin typeface="Century Gothic"/>
              <a:ea typeface="Century Gothic"/>
              <a:cs typeface="Century Gothic"/>
              <a:sym typeface="Century Gothic"/>
            </a:endParaRPr>
          </a:p>
          <a:p>
            <a:pPr indent="-180473" lvl="0" marL="180473" marR="0" rtl="0" algn="l">
              <a:spcBef>
                <a:spcPts val="0"/>
              </a:spcBef>
              <a:spcAft>
                <a:spcPts val="0"/>
              </a:spcAft>
              <a:buClr>
                <a:srgbClr val="FFFFFF"/>
              </a:buClr>
              <a:buSzPts val="2000"/>
              <a:buFont typeface="Century Gothic"/>
              <a:buChar char="•"/>
            </a:pPr>
            <a:r>
              <a:rPr b="0" i="0" lang="no-NO" sz="2000" u="none" cap="none" strike="noStrike">
                <a:solidFill>
                  <a:srgbClr val="FFFFFF"/>
                </a:solidFill>
                <a:latin typeface="Century Gothic"/>
                <a:ea typeface="Century Gothic"/>
                <a:cs typeface="Century Gothic"/>
                <a:sym typeface="Century Gothic"/>
              </a:rPr>
              <a:t>Sterk/Svak Entitet</a:t>
            </a:r>
            <a:endParaRPr/>
          </a:p>
          <a:p>
            <a:pPr indent="0" lvl="0" marL="0" marR="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pic>
        <p:nvPicPr>
          <p:cNvPr id="585" name="Google Shape;585;p68"/>
          <p:cNvPicPr preferRelativeResize="0"/>
          <p:nvPr/>
        </p:nvPicPr>
        <p:blipFill rotWithShape="1">
          <a:blip r:embed="rId3">
            <a:alphaModFix/>
          </a:blip>
          <a:srcRect b="72661" l="0" r="0" t="0"/>
          <a:stretch/>
        </p:blipFill>
        <p:spPr>
          <a:xfrm>
            <a:off x="138112" y="3821105"/>
            <a:ext cx="10311943" cy="776295"/>
          </a:xfrm>
          <a:prstGeom prst="rect">
            <a:avLst/>
          </a:prstGeom>
          <a:noFill/>
          <a:ln>
            <a:noFill/>
          </a:ln>
        </p:spPr>
      </p:pic>
      <p:pic>
        <p:nvPicPr>
          <p:cNvPr id="586" name="Google Shape;586;p68"/>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587" name="Google Shape;587;p68"/>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588" name="Google Shape;588;p68"/>
          <p:cNvSpPr/>
          <p:nvPr/>
        </p:nvSpPr>
        <p:spPr>
          <a:xfrm>
            <a:off x="1181100" y="4209252"/>
            <a:ext cx="4305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589" name="Google Shape;589;p68"/>
          <p:cNvSpPr txBox="1"/>
          <p:nvPr/>
        </p:nvSpPr>
        <p:spPr>
          <a:xfrm>
            <a:off x="1333500" y="4946125"/>
            <a:ext cx="7085700" cy="1569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PhotoId, TITLE From PHOTO </a:t>
            </a:r>
            <a:endParaRPr sz="2400">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WHERE PhotoId NOT IN </a:t>
            </a:r>
            <a:endParaRPr/>
          </a:p>
          <a:p>
            <a:pPr indent="457200" lvl="0" marL="457200" marR="0" rtl="0" algn="l">
              <a:lnSpc>
                <a:spcPct val="100000"/>
              </a:lnSpc>
              <a:spcBef>
                <a:spcPts val="0"/>
              </a:spcBef>
              <a:spcAft>
                <a:spcPts val="0"/>
              </a:spcAft>
              <a:buClr>
                <a:schemeClr val="lt1"/>
              </a:buClr>
              <a:buSzPts val="2400"/>
              <a:buFont typeface="Century Gothic"/>
              <a:buNone/>
            </a:pPr>
            <a:r>
              <a:rPr b="1" i="0" lang="no-NO" sz="2400" u="none" cap="none" strike="noStrike">
                <a:solidFill>
                  <a:schemeClr val="lt1"/>
                </a:solidFill>
                <a:latin typeface="Century Gothic"/>
                <a:ea typeface="Century Gothic"/>
                <a:cs typeface="Century Gothic"/>
                <a:sym typeface="Century Gothic"/>
              </a:rPr>
              <a:t>(SELECT PhotoId FROM</a:t>
            </a:r>
            <a:r>
              <a:rPr b="1" lang="no-NO" sz="2400">
                <a:solidFill>
                  <a:schemeClr val="lt1"/>
                </a:solidFill>
                <a:latin typeface="Century Gothic"/>
                <a:ea typeface="Century Gothic"/>
                <a:cs typeface="Century Gothic"/>
                <a:sym typeface="Century Gothic"/>
              </a:rPr>
              <a:t> </a:t>
            </a:r>
            <a:r>
              <a:rPr b="1" i="0" lang="no-NO" sz="2400" u="none" cap="none" strike="noStrike">
                <a:solidFill>
                  <a:schemeClr val="lt1"/>
                </a:solidFill>
                <a:latin typeface="Century Gothic"/>
                <a:ea typeface="Century Gothic"/>
                <a:cs typeface="Century Gothic"/>
                <a:sym typeface="Century Gothic"/>
              </a:rPr>
              <a:t>KeywordPhoto)  </a:t>
            </a:r>
            <a:endParaRPr b="1" i="0" sz="2400" u="none" cap="none" strike="noStrike">
              <a:solidFill>
                <a:schemeClr val="lt1"/>
              </a:solidFill>
              <a:latin typeface="Century Gothic"/>
              <a:ea typeface="Century Gothic"/>
              <a:cs typeface="Century Gothic"/>
              <a:sym typeface="Century Gothic"/>
            </a:endParaRPr>
          </a:p>
        </p:txBody>
      </p:sp>
      <p:sp>
        <p:nvSpPr>
          <p:cNvPr id="590" name="Google Shape;590;p68"/>
          <p:cNvSpPr/>
          <p:nvPr/>
        </p:nvSpPr>
        <p:spPr>
          <a:xfrm>
            <a:off x="8877300" y="3931673"/>
            <a:ext cx="14112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pic>
        <p:nvPicPr>
          <p:cNvPr id="595" name="Google Shape;595;p69"/>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596" name="Google Shape;596;p69"/>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597" name="Google Shape;597;p69"/>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pic>
        <p:nvPicPr>
          <p:cNvPr id="602" name="Google Shape;602;p70"/>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03" name="Google Shape;603;p70"/>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04" name="Google Shape;604;p70"/>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05" name="Google Shape;605;p70"/>
          <p:cNvSpPr txBox="1"/>
          <p:nvPr/>
        </p:nvSpPr>
        <p:spPr>
          <a:xfrm>
            <a:off x="1333500" y="4946126"/>
            <a:ext cx="5181600" cy="461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SzPts val="2400"/>
              <a:buFont typeface="Century Gothic"/>
              <a:buNone/>
            </a:pPr>
            <a:r>
              <a:t/>
            </a:r>
            <a:endParaRPr b="0" i="0" sz="2400" u="none" cap="none" strike="noStrike">
              <a:solidFill>
                <a:schemeClr val="lt1"/>
              </a:solidFill>
              <a:latin typeface="Century Gothic"/>
              <a:ea typeface="Century Gothic"/>
              <a:cs typeface="Century Gothic"/>
              <a:sym typeface="Century Gothic"/>
            </a:endParaRPr>
          </a:p>
        </p:txBody>
      </p:sp>
      <p:sp>
        <p:nvSpPr>
          <p:cNvPr id="606" name="Google Shape;606;p70"/>
          <p:cNvSpPr/>
          <p:nvPr/>
        </p:nvSpPr>
        <p:spPr>
          <a:xfrm>
            <a:off x="1924050" y="3783279"/>
            <a:ext cx="6458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pic>
        <p:nvPicPr>
          <p:cNvPr id="611" name="Google Shape;611;p71"/>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12" name="Google Shape;612;p71"/>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13" name="Google Shape;613;p71"/>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14" name="Google Shape;614;p71"/>
          <p:cNvSpPr txBox="1"/>
          <p:nvPr/>
        </p:nvSpPr>
        <p:spPr>
          <a:xfrm>
            <a:off x="1333500" y="4946126"/>
            <a:ext cx="5181600" cy="461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Name FROM Person</a:t>
            </a:r>
            <a:endParaRPr b="0" i="0" sz="2400" u="none" cap="none" strike="noStrike">
              <a:solidFill>
                <a:schemeClr val="lt1"/>
              </a:solidFill>
              <a:latin typeface="Century Gothic"/>
              <a:ea typeface="Century Gothic"/>
              <a:cs typeface="Century Gothic"/>
              <a:sym typeface="Century Gothic"/>
            </a:endParaRPr>
          </a:p>
        </p:txBody>
      </p:sp>
      <p:sp>
        <p:nvSpPr>
          <p:cNvPr id="615" name="Google Shape;615;p71"/>
          <p:cNvSpPr/>
          <p:nvPr/>
        </p:nvSpPr>
        <p:spPr>
          <a:xfrm>
            <a:off x="1924050" y="3783279"/>
            <a:ext cx="6458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pic>
        <p:nvPicPr>
          <p:cNvPr id="620" name="Google Shape;620;p72"/>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21" name="Google Shape;621;p72"/>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22" name="Google Shape;622;p72"/>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23" name="Google Shape;623;p72"/>
          <p:cNvSpPr txBox="1"/>
          <p:nvPr/>
        </p:nvSpPr>
        <p:spPr>
          <a:xfrm>
            <a:off x="1333500" y="4946126"/>
            <a:ext cx="5181600" cy="461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Name FROM Person</a:t>
            </a:r>
            <a:endParaRPr b="0" i="0" sz="2400" u="none" cap="none" strike="noStrike">
              <a:solidFill>
                <a:schemeClr val="lt1"/>
              </a:solidFill>
              <a:latin typeface="Century Gothic"/>
              <a:ea typeface="Century Gothic"/>
              <a:cs typeface="Century Gothic"/>
              <a:sym typeface="Century Gothic"/>
            </a:endParaRPr>
          </a:p>
        </p:txBody>
      </p:sp>
      <p:sp>
        <p:nvSpPr>
          <p:cNvPr id="624" name="Google Shape;624;p72"/>
          <p:cNvSpPr/>
          <p:nvPr/>
        </p:nvSpPr>
        <p:spPr>
          <a:xfrm>
            <a:off x="8407400" y="3801416"/>
            <a:ext cx="1854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625" name="Google Shape;625;p72"/>
          <p:cNvSpPr/>
          <p:nvPr/>
        </p:nvSpPr>
        <p:spPr>
          <a:xfrm>
            <a:off x="1333500" y="4103555"/>
            <a:ext cx="6458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pic>
        <p:nvPicPr>
          <p:cNvPr id="630" name="Google Shape;630;p73"/>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31" name="Google Shape;631;p73"/>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32" name="Google Shape;632;p73"/>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33" name="Google Shape;633;p73"/>
          <p:cNvSpPr txBox="1"/>
          <p:nvPr/>
        </p:nvSpPr>
        <p:spPr>
          <a:xfrm>
            <a:off x="1333500" y="4946126"/>
            <a:ext cx="6553200" cy="8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Name FROM Person </a:t>
            </a:r>
            <a:r>
              <a:rPr b="1" i="0" lang="no-NO" sz="2400" u="none" cap="none" strike="noStrike">
                <a:solidFill>
                  <a:schemeClr val="lt1"/>
                </a:solidFill>
                <a:latin typeface="Century Gothic"/>
                <a:ea typeface="Century Gothic"/>
                <a:cs typeface="Century Gothic"/>
                <a:sym typeface="Century Gothic"/>
              </a:rPr>
              <a:t>NATURAL JOIN PersonInPhoto - </a:t>
            </a:r>
            <a:r>
              <a:rPr b="1" i="0" lang="no-NO" sz="2400" u="none" cap="none" strike="noStrike">
                <a:solidFill>
                  <a:srgbClr val="FF0000"/>
                </a:solidFill>
                <a:latin typeface="Century Gothic"/>
                <a:ea typeface="Century Gothic"/>
                <a:cs typeface="Century Gothic"/>
                <a:sym typeface="Century Gothic"/>
              </a:rPr>
              <a:t>NB går ikke pga </a:t>
            </a:r>
            <a:r>
              <a:rPr b="1" lang="no-NO" sz="2400">
                <a:solidFill>
                  <a:srgbClr val="FF0000"/>
                </a:solidFill>
                <a:latin typeface="Century Gothic"/>
                <a:ea typeface="Century Gothic"/>
                <a:cs typeface="Century Gothic"/>
                <a:sym typeface="Century Gothic"/>
              </a:rPr>
              <a:t>2 kolonner som heter det samme</a:t>
            </a:r>
            <a:endParaRPr b="1" i="0" sz="2400" u="none" cap="none" strike="noStrike">
              <a:solidFill>
                <a:srgbClr val="FF0000"/>
              </a:solidFill>
              <a:latin typeface="Century Gothic"/>
              <a:ea typeface="Century Gothic"/>
              <a:cs typeface="Century Gothic"/>
              <a:sym typeface="Century Gothic"/>
            </a:endParaRPr>
          </a:p>
        </p:txBody>
      </p:sp>
      <p:sp>
        <p:nvSpPr>
          <p:cNvPr id="634" name="Google Shape;634;p73"/>
          <p:cNvSpPr/>
          <p:nvPr/>
        </p:nvSpPr>
        <p:spPr>
          <a:xfrm>
            <a:off x="8407400" y="3801416"/>
            <a:ext cx="1854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635" name="Google Shape;635;p73"/>
          <p:cNvSpPr/>
          <p:nvPr/>
        </p:nvSpPr>
        <p:spPr>
          <a:xfrm>
            <a:off x="1333500" y="4103555"/>
            <a:ext cx="6458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pic>
        <p:nvPicPr>
          <p:cNvPr id="640" name="Google Shape;640;p74"/>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41" name="Google Shape;641;p74"/>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42" name="Google Shape;642;p74"/>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43" name="Google Shape;643;p74"/>
          <p:cNvSpPr txBox="1"/>
          <p:nvPr/>
        </p:nvSpPr>
        <p:spPr>
          <a:xfrm>
            <a:off x="1333500" y="4946126"/>
            <a:ext cx="6553200" cy="8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Name FROM Person </a:t>
            </a:r>
            <a:r>
              <a:rPr b="1" lang="no-NO" sz="2400">
                <a:solidFill>
                  <a:schemeClr val="lt1"/>
                </a:solidFill>
                <a:latin typeface="Century Gothic"/>
                <a:ea typeface="Century Gothic"/>
                <a:cs typeface="Century Gothic"/>
                <a:sym typeface="Century Gothic"/>
              </a:rPr>
              <a:t>INNER</a:t>
            </a:r>
            <a:r>
              <a:rPr b="1" i="0" lang="no-NO" sz="2400" u="none" cap="none" strike="noStrike">
                <a:solidFill>
                  <a:schemeClr val="lt1"/>
                </a:solidFill>
                <a:latin typeface="Century Gothic"/>
                <a:ea typeface="Century Gothic"/>
                <a:cs typeface="Century Gothic"/>
                <a:sym typeface="Century Gothic"/>
              </a:rPr>
              <a:t> JOIN PersonInPhoto on PersonInPhoto.PersonI</a:t>
            </a:r>
            <a:r>
              <a:rPr b="1" lang="no-NO" sz="2400">
                <a:solidFill>
                  <a:schemeClr val="lt1"/>
                </a:solidFill>
                <a:latin typeface="Century Gothic"/>
                <a:ea typeface="Century Gothic"/>
                <a:cs typeface="Century Gothic"/>
                <a:sym typeface="Century Gothic"/>
              </a:rPr>
              <a:t>D</a:t>
            </a:r>
            <a:r>
              <a:rPr b="1" i="0" lang="no-NO" sz="2400" u="none" cap="none" strike="noStrike">
                <a:solidFill>
                  <a:schemeClr val="lt1"/>
                </a:solidFill>
                <a:latin typeface="Century Gothic"/>
                <a:ea typeface="Century Gothic"/>
                <a:cs typeface="Century Gothic"/>
                <a:sym typeface="Century Gothic"/>
              </a:rPr>
              <a:t>=Person.PersonI</a:t>
            </a:r>
            <a:r>
              <a:rPr b="1" lang="no-NO" sz="2400">
                <a:solidFill>
                  <a:schemeClr val="lt1"/>
                </a:solidFill>
                <a:latin typeface="Century Gothic"/>
                <a:ea typeface="Century Gothic"/>
                <a:cs typeface="Century Gothic"/>
                <a:sym typeface="Century Gothic"/>
              </a:rPr>
              <a:t>D</a:t>
            </a:r>
            <a:endParaRPr b="1" i="0" sz="2400" u="none" cap="none" strike="noStrike">
              <a:solidFill>
                <a:schemeClr val="lt1"/>
              </a:solidFill>
              <a:latin typeface="Century Gothic"/>
              <a:ea typeface="Century Gothic"/>
              <a:cs typeface="Century Gothic"/>
              <a:sym typeface="Century Gothic"/>
            </a:endParaRPr>
          </a:p>
        </p:txBody>
      </p:sp>
      <p:sp>
        <p:nvSpPr>
          <p:cNvPr id="644" name="Google Shape;644;p74"/>
          <p:cNvSpPr/>
          <p:nvPr/>
        </p:nvSpPr>
        <p:spPr>
          <a:xfrm>
            <a:off x="8407400" y="3801416"/>
            <a:ext cx="1854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645" name="Google Shape;645;p74"/>
          <p:cNvSpPr/>
          <p:nvPr/>
        </p:nvSpPr>
        <p:spPr>
          <a:xfrm>
            <a:off x="1333500" y="4103555"/>
            <a:ext cx="6458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pic>
        <p:nvPicPr>
          <p:cNvPr id="650" name="Google Shape;650;p75"/>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51" name="Google Shape;651;p75"/>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52" name="Google Shape;652;p75"/>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53" name="Google Shape;653;p75"/>
          <p:cNvSpPr txBox="1"/>
          <p:nvPr/>
        </p:nvSpPr>
        <p:spPr>
          <a:xfrm>
            <a:off x="1333500" y="4946126"/>
            <a:ext cx="6908700" cy="8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Name FROM Person </a:t>
            </a:r>
            <a:r>
              <a:rPr b="1" lang="no-NO" sz="2400">
                <a:solidFill>
                  <a:schemeClr val="lt1"/>
                </a:solidFill>
                <a:latin typeface="Century Gothic"/>
                <a:ea typeface="Century Gothic"/>
                <a:cs typeface="Century Gothic"/>
                <a:sym typeface="Century Gothic"/>
              </a:rPr>
              <a:t>INNER JOIN PersonInPhoto on PersonInPhoto.PersonID=Person.PersonID</a:t>
            </a:r>
            <a:r>
              <a:rPr b="0" i="0" lang="no-NO" sz="2400" u="none" cap="none" strike="noStrike">
                <a:solidFill>
                  <a:schemeClr val="lt1"/>
                </a:solidFill>
                <a:latin typeface="Century Gothic"/>
                <a:ea typeface="Century Gothic"/>
                <a:cs typeface="Century Gothic"/>
                <a:sym typeface="Century Gothic"/>
              </a:rPr>
              <a:t> </a:t>
            </a:r>
            <a:r>
              <a:rPr b="1" i="0" lang="no-NO" sz="2400" u="none" cap="none" strike="noStrike">
                <a:solidFill>
                  <a:schemeClr val="lt1"/>
                </a:solidFill>
                <a:latin typeface="Century Gothic"/>
                <a:ea typeface="Century Gothic"/>
                <a:cs typeface="Century Gothic"/>
                <a:sym typeface="Century Gothic"/>
              </a:rPr>
              <a:t>NATURAL JOIN KeywordPhoto</a:t>
            </a:r>
            <a:endParaRPr b="1" i="0" sz="2400" u="none" cap="none" strike="noStrike">
              <a:solidFill>
                <a:schemeClr val="lt1"/>
              </a:solidFill>
              <a:latin typeface="Century Gothic"/>
              <a:ea typeface="Century Gothic"/>
              <a:cs typeface="Century Gothic"/>
              <a:sym typeface="Century Gothic"/>
            </a:endParaRPr>
          </a:p>
        </p:txBody>
      </p:sp>
      <p:sp>
        <p:nvSpPr>
          <p:cNvPr id="654" name="Google Shape;654;p75"/>
          <p:cNvSpPr/>
          <p:nvPr/>
        </p:nvSpPr>
        <p:spPr>
          <a:xfrm>
            <a:off x="8407400" y="3801416"/>
            <a:ext cx="1854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655" name="Google Shape;655;p75"/>
          <p:cNvSpPr/>
          <p:nvPr/>
        </p:nvSpPr>
        <p:spPr>
          <a:xfrm>
            <a:off x="1333500" y="4103555"/>
            <a:ext cx="6458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pic>
        <p:nvPicPr>
          <p:cNvPr id="660" name="Google Shape;660;p76"/>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61" name="Google Shape;661;p76"/>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62" name="Google Shape;662;p76"/>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63" name="Google Shape;663;p76"/>
          <p:cNvSpPr txBox="1"/>
          <p:nvPr/>
        </p:nvSpPr>
        <p:spPr>
          <a:xfrm>
            <a:off x="1333500" y="4946125"/>
            <a:ext cx="10701600" cy="1200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Name FROM Person </a:t>
            </a:r>
            <a:r>
              <a:rPr b="1" lang="no-NO" sz="2400">
                <a:solidFill>
                  <a:schemeClr val="lt1"/>
                </a:solidFill>
                <a:latin typeface="Century Gothic"/>
                <a:ea typeface="Century Gothic"/>
                <a:cs typeface="Century Gothic"/>
                <a:sym typeface="Century Gothic"/>
              </a:rPr>
              <a:t>INNER JOIN PersonInPhoto on PersonInPhoto.PersonID=Person.PersonID</a:t>
            </a:r>
            <a:r>
              <a:rPr b="0" i="0" lang="no-NO" sz="2400" u="none" cap="none" strike="noStrike">
                <a:solidFill>
                  <a:schemeClr val="lt1"/>
                </a:solidFill>
                <a:latin typeface="Century Gothic"/>
                <a:ea typeface="Century Gothic"/>
                <a:cs typeface="Century Gothic"/>
                <a:sym typeface="Century Gothic"/>
              </a:rPr>
              <a:t> NATURAL JOIN KeywordPhoto</a:t>
            </a:r>
            <a:endParaRPr b="0" i="0" sz="24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1"/>
              </a:buClr>
              <a:buSzPts val="2400"/>
              <a:buFont typeface="Century Gothic"/>
              <a:buNone/>
            </a:pPr>
            <a:r>
              <a:rPr b="1" lang="no-NO" sz="2400">
                <a:solidFill>
                  <a:schemeClr val="lt1"/>
                </a:solidFill>
                <a:latin typeface="Century Gothic"/>
                <a:ea typeface="Century Gothic"/>
                <a:cs typeface="Century Gothic"/>
                <a:sym typeface="Century Gothic"/>
              </a:rPr>
              <a:t>INNER</a:t>
            </a:r>
            <a:r>
              <a:rPr b="1" i="0" lang="no-NO" sz="2400" u="none" cap="none" strike="noStrike">
                <a:solidFill>
                  <a:schemeClr val="lt1"/>
                </a:solidFill>
                <a:latin typeface="Century Gothic"/>
                <a:ea typeface="Century Gothic"/>
                <a:cs typeface="Century Gothic"/>
                <a:sym typeface="Century Gothic"/>
              </a:rPr>
              <a:t> JOIN Keyword on Keyword.KID</a:t>
            </a:r>
            <a:r>
              <a:rPr b="1" lang="no-NO" sz="2400">
                <a:solidFill>
                  <a:schemeClr val="lt1"/>
                </a:solidFill>
                <a:latin typeface="Century Gothic"/>
                <a:ea typeface="Century Gothic"/>
                <a:cs typeface="Century Gothic"/>
                <a:sym typeface="Century Gothic"/>
              </a:rPr>
              <a:t>=KID</a:t>
            </a:r>
            <a:endParaRPr b="1" i="0" sz="2400" u="none" cap="none" strike="noStrike">
              <a:solidFill>
                <a:schemeClr val="lt1"/>
              </a:solidFill>
              <a:latin typeface="Century Gothic"/>
              <a:ea typeface="Century Gothic"/>
              <a:cs typeface="Century Gothic"/>
              <a:sym typeface="Century Gothic"/>
            </a:endParaRPr>
          </a:p>
        </p:txBody>
      </p:sp>
      <p:sp>
        <p:nvSpPr>
          <p:cNvPr id="664" name="Google Shape;664;p76"/>
          <p:cNvSpPr/>
          <p:nvPr/>
        </p:nvSpPr>
        <p:spPr>
          <a:xfrm>
            <a:off x="8407400" y="3801416"/>
            <a:ext cx="1854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665" name="Google Shape;665;p76"/>
          <p:cNvSpPr/>
          <p:nvPr/>
        </p:nvSpPr>
        <p:spPr>
          <a:xfrm>
            <a:off x="1333500" y="4103555"/>
            <a:ext cx="6458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pic>
        <p:nvPicPr>
          <p:cNvPr id="670" name="Google Shape;670;p77"/>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71" name="Google Shape;671;p77"/>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72" name="Google Shape;672;p77"/>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73" name="Google Shape;673;p77"/>
          <p:cNvSpPr txBox="1"/>
          <p:nvPr/>
        </p:nvSpPr>
        <p:spPr>
          <a:xfrm>
            <a:off x="1333500" y="4946125"/>
            <a:ext cx="10858500" cy="1569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Name FROM Person </a:t>
            </a:r>
            <a:r>
              <a:rPr b="1" lang="no-NO" sz="2400">
                <a:solidFill>
                  <a:schemeClr val="lt1"/>
                </a:solidFill>
                <a:latin typeface="Century Gothic"/>
                <a:ea typeface="Century Gothic"/>
                <a:cs typeface="Century Gothic"/>
                <a:sym typeface="Century Gothic"/>
              </a:rPr>
              <a:t>INNER JOIN PersonInPhoto on PersonInPhoto.PersonID=Person.PersonID</a:t>
            </a:r>
            <a:r>
              <a:rPr lang="no-NO" sz="2400">
                <a:solidFill>
                  <a:schemeClr val="lt1"/>
                </a:solidFill>
                <a:latin typeface="Century Gothic"/>
                <a:ea typeface="Century Gothic"/>
                <a:cs typeface="Century Gothic"/>
                <a:sym typeface="Century Gothic"/>
              </a:rPr>
              <a:t> NATURAL JOIN KeywordPhoto</a:t>
            </a:r>
            <a:endParaRPr sz="2400">
              <a:solidFill>
                <a:schemeClr val="lt1"/>
              </a:solidFill>
              <a:latin typeface="Century Gothic"/>
              <a:ea typeface="Century Gothic"/>
              <a:cs typeface="Century Gothic"/>
              <a:sym typeface="Century Gothic"/>
            </a:endParaRPr>
          </a:p>
          <a:p>
            <a:pPr indent="0" lvl="0" marL="0" rtl="0" algn="l">
              <a:spcBef>
                <a:spcPts val="0"/>
              </a:spcBef>
              <a:spcAft>
                <a:spcPts val="0"/>
              </a:spcAft>
              <a:buClr>
                <a:schemeClr val="lt1"/>
              </a:buClr>
              <a:buSzPts val="2400"/>
              <a:buFont typeface="Century Gothic"/>
              <a:buNone/>
            </a:pPr>
            <a:r>
              <a:rPr b="1" lang="no-NO" sz="2400">
                <a:solidFill>
                  <a:schemeClr val="lt1"/>
                </a:solidFill>
                <a:latin typeface="Century Gothic"/>
                <a:ea typeface="Century Gothic"/>
                <a:cs typeface="Century Gothic"/>
                <a:sym typeface="Century Gothic"/>
              </a:rPr>
              <a:t>INNER JOIN Keyword on Keyword.KID=KID</a:t>
            </a:r>
            <a:endParaRPr sz="2400">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1"/>
              </a:buClr>
              <a:buSzPts val="2400"/>
              <a:buFont typeface="Century Gothic"/>
              <a:buNone/>
            </a:pPr>
            <a:r>
              <a:rPr b="1" i="0" lang="no-NO" sz="2400" u="none" cap="none" strike="noStrike">
                <a:solidFill>
                  <a:schemeClr val="lt1"/>
                </a:solidFill>
                <a:latin typeface="Century Gothic"/>
                <a:ea typeface="Century Gothic"/>
                <a:cs typeface="Century Gothic"/>
                <a:sym typeface="Century Gothic"/>
              </a:rPr>
              <a:t>WHERE Keyword=“Terrengsykling”</a:t>
            </a:r>
            <a:endParaRPr b="1" i="0" sz="2400" u="none" cap="none" strike="noStrike">
              <a:solidFill>
                <a:schemeClr val="lt1"/>
              </a:solidFill>
              <a:latin typeface="Century Gothic"/>
              <a:ea typeface="Century Gothic"/>
              <a:cs typeface="Century Gothic"/>
              <a:sym typeface="Century Gothic"/>
            </a:endParaRPr>
          </a:p>
        </p:txBody>
      </p:sp>
      <p:sp>
        <p:nvSpPr>
          <p:cNvPr id="674" name="Google Shape;674;p77"/>
          <p:cNvSpPr/>
          <p:nvPr/>
        </p:nvSpPr>
        <p:spPr>
          <a:xfrm>
            <a:off x="8407400" y="3801416"/>
            <a:ext cx="1854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675" name="Google Shape;675;p77"/>
          <p:cNvSpPr/>
          <p:nvPr/>
        </p:nvSpPr>
        <p:spPr>
          <a:xfrm>
            <a:off x="1333500" y="4103555"/>
            <a:ext cx="6458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811212" y="309032"/>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FRAMGANGSMÅTE: </a:t>
            </a:r>
            <a:endParaRPr/>
          </a:p>
        </p:txBody>
      </p:sp>
      <p:sp>
        <p:nvSpPr>
          <p:cNvPr id="123" name="Google Shape;123;p24"/>
          <p:cNvSpPr txBox="1"/>
          <p:nvPr>
            <p:ph idx="1" type="body"/>
          </p:nvPr>
        </p:nvSpPr>
        <p:spPr>
          <a:xfrm>
            <a:off x="811212" y="2159000"/>
            <a:ext cx="8534401" cy="3615267"/>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2000" u="none" cap="none" strike="noStrike">
                <a:solidFill>
                  <a:srgbClr val="FFFFFF"/>
                </a:solidFill>
                <a:latin typeface="Century Gothic"/>
                <a:ea typeface="Century Gothic"/>
                <a:cs typeface="Century Gothic"/>
                <a:sym typeface="Century Gothic"/>
              </a:rPr>
              <a:t>Ofte mange forskjellige måter å lage et ER-diagram på. </a:t>
            </a:r>
            <a:endParaRPr b="0" i="0" sz="2000" u="none" cap="none" strike="noStrike">
              <a:solidFill>
                <a:srgbClr val="FFFFFF"/>
              </a:solidFill>
              <a:latin typeface="Century Gothic"/>
              <a:ea typeface="Century Gothic"/>
              <a:cs typeface="Century Gothic"/>
              <a:sym typeface="Century Gothic"/>
            </a:endParaRPr>
          </a:p>
          <a:p>
            <a:pPr indent="0" lvl="0" marL="0" marR="0" rtl="0" algn="l">
              <a:spcBef>
                <a:spcPts val="0"/>
              </a:spcBef>
              <a:spcAft>
                <a:spcPts val="0"/>
              </a:spcAft>
              <a:buNone/>
            </a:pPr>
            <a:r>
              <a:t/>
            </a:r>
            <a:endParaRPr>
              <a:solidFill>
                <a:srgbClr val="FFFFFF"/>
              </a:solidFill>
            </a:endParaRPr>
          </a:p>
          <a:p>
            <a:pPr indent="-285750" lvl="0" marL="285750" marR="0" rtl="0" algn="l">
              <a:spcBef>
                <a:spcPts val="0"/>
              </a:spcBef>
              <a:spcAft>
                <a:spcPts val="0"/>
              </a:spcAft>
              <a:buClr>
                <a:srgbClr val="FFFFFF"/>
              </a:buClr>
              <a:buSzPts val="2000"/>
              <a:buFont typeface="Noto Sans Symbols"/>
              <a:buChar char="▶"/>
            </a:pPr>
            <a:r>
              <a:rPr b="0" i="0" lang="no-NO" sz="2000" u="none" cap="none" strike="noStrike">
                <a:solidFill>
                  <a:srgbClr val="FFFFFF"/>
                </a:solidFill>
                <a:latin typeface="Century Gothic"/>
                <a:ea typeface="Century Gothic"/>
                <a:cs typeface="Century Gothic"/>
                <a:sym typeface="Century Gothic"/>
              </a:rPr>
              <a:t>Finn ut hvilke entiteter du trenger</a:t>
            </a:r>
            <a:endParaRPr/>
          </a:p>
          <a:p>
            <a:pPr indent="-285750" lvl="0" marL="285750" marR="0" rtl="0" algn="l">
              <a:spcBef>
                <a:spcPts val="0"/>
              </a:spcBef>
              <a:spcAft>
                <a:spcPts val="0"/>
              </a:spcAft>
              <a:buClr>
                <a:srgbClr val="FFFFFF"/>
              </a:buClr>
              <a:buSzPts val="2000"/>
              <a:buFont typeface="Noto Sans Symbols"/>
              <a:buChar char="▶"/>
            </a:pPr>
            <a:r>
              <a:rPr b="0" i="0" lang="no-NO" sz="2000" u="none" cap="none" strike="noStrike">
                <a:solidFill>
                  <a:srgbClr val="FFFFFF"/>
                </a:solidFill>
                <a:latin typeface="Century Gothic"/>
                <a:ea typeface="Century Gothic"/>
                <a:cs typeface="Century Gothic"/>
                <a:sym typeface="Century Gothic"/>
              </a:rPr>
              <a:t>Finn ut hvilke attributter, kan/bør alle entitetene </a:t>
            </a:r>
            <a:r>
              <a:rPr lang="no-NO">
                <a:solidFill>
                  <a:srgbClr val="FFFFFF"/>
                </a:solidFill>
              </a:rPr>
              <a:t>identifiseres</a:t>
            </a:r>
            <a:r>
              <a:rPr b="0" i="0" lang="no-NO" sz="2000" u="none" cap="none" strike="noStrike">
                <a:solidFill>
                  <a:srgbClr val="FFFFFF"/>
                </a:solidFill>
                <a:latin typeface="Century Gothic"/>
                <a:ea typeface="Century Gothic"/>
                <a:cs typeface="Century Gothic"/>
                <a:sym typeface="Century Gothic"/>
              </a:rPr>
              <a:t> av seg selv? </a:t>
            </a:r>
            <a:endParaRPr/>
          </a:p>
          <a:p>
            <a:pPr indent="-285750" lvl="0" marL="285750" marR="0" rtl="0" algn="l">
              <a:spcBef>
                <a:spcPts val="0"/>
              </a:spcBef>
              <a:spcAft>
                <a:spcPts val="0"/>
              </a:spcAft>
              <a:buClr>
                <a:srgbClr val="FFFFFF"/>
              </a:buClr>
              <a:buSzPts val="2000"/>
              <a:buFont typeface="Noto Sans Symbols"/>
              <a:buChar char="▶"/>
            </a:pPr>
            <a:r>
              <a:rPr b="0" i="0" lang="no-NO" sz="2000" u="none" cap="none" strike="noStrike">
                <a:solidFill>
                  <a:srgbClr val="FFFFFF"/>
                </a:solidFill>
                <a:latin typeface="Century Gothic"/>
                <a:ea typeface="Century Gothic"/>
                <a:cs typeface="Century Gothic"/>
                <a:sym typeface="Century Gothic"/>
              </a:rPr>
              <a:t>Bør noen av entitetene splittes opp ved å bruke arv</a:t>
            </a:r>
            <a:endParaRPr/>
          </a:p>
          <a:p>
            <a:pPr indent="-285750" lvl="0" marL="285750" marR="0" rtl="0" algn="l">
              <a:spcBef>
                <a:spcPts val="0"/>
              </a:spcBef>
              <a:spcAft>
                <a:spcPts val="0"/>
              </a:spcAft>
              <a:buClr>
                <a:srgbClr val="FFFFFF"/>
              </a:buClr>
              <a:buSzPts val="2000"/>
              <a:buFont typeface="Noto Sans Symbols"/>
              <a:buChar char="▶"/>
            </a:pPr>
            <a:r>
              <a:rPr b="0" i="0" lang="no-NO" sz="2000" u="none" cap="none" strike="noStrike">
                <a:solidFill>
                  <a:srgbClr val="FFFFFF"/>
                </a:solidFill>
                <a:latin typeface="Century Gothic"/>
                <a:ea typeface="Century Gothic"/>
                <a:cs typeface="Century Gothic"/>
                <a:sym typeface="Century Gothic"/>
              </a:rPr>
              <a:t>Hvilke entiteter skal ha relasjoner mellom seg</a:t>
            </a:r>
            <a:endParaRPr/>
          </a:p>
          <a:p>
            <a:pPr indent="-285750" lvl="0" marL="285750" marR="0" rtl="0" algn="l">
              <a:spcBef>
                <a:spcPts val="0"/>
              </a:spcBef>
              <a:spcAft>
                <a:spcPts val="0"/>
              </a:spcAft>
              <a:buClr>
                <a:srgbClr val="FFFFFF"/>
              </a:buClr>
              <a:buSzPts val="2000"/>
              <a:buFont typeface="Noto Sans Symbols"/>
              <a:buChar char="▶"/>
            </a:pPr>
            <a:r>
              <a:rPr b="0" i="0" lang="no-NO" sz="2000" u="none" cap="none" strike="noStrike">
                <a:solidFill>
                  <a:srgbClr val="FFFFFF"/>
                </a:solidFill>
                <a:latin typeface="Century Gothic"/>
                <a:ea typeface="Century Gothic"/>
                <a:cs typeface="Century Gothic"/>
                <a:sym typeface="Century Gothic"/>
              </a:rPr>
              <a:t>Hvilke kardinaliteter skal relasjonene ha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pic>
        <p:nvPicPr>
          <p:cNvPr id="680" name="Google Shape;680;p78"/>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81" name="Google Shape;681;p78"/>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82" name="Google Shape;682;p78"/>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83" name="Google Shape;683;p78"/>
          <p:cNvSpPr txBox="1"/>
          <p:nvPr/>
        </p:nvSpPr>
        <p:spPr>
          <a:xfrm>
            <a:off x="1333500" y="4946125"/>
            <a:ext cx="10224000" cy="1569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Name FROM Person </a:t>
            </a:r>
            <a:r>
              <a:rPr b="1" lang="no-NO" sz="2400">
                <a:solidFill>
                  <a:schemeClr val="lt1"/>
                </a:solidFill>
                <a:latin typeface="Century Gothic"/>
                <a:ea typeface="Century Gothic"/>
                <a:cs typeface="Century Gothic"/>
                <a:sym typeface="Century Gothic"/>
              </a:rPr>
              <a:t>INNER JOIN PersonInPhoto on PersonInPhoto.PersonID=Person.PersonID</a:t>
            </a:r>
            <a:r>
              <a:rPr lang="no-NO" sz="2400">
                <a:solidFill>
                  <a:schemeClr val="lt1"/>
                </a:solidFill>
                <a:latin typeface="Century Gothic"/>
                <a:ea typeface="Century Gothic"/>
                <a:cs typeface="Century Gothic"/>
                <a:sym typeface="Century Gothic"/>
              </a:rPr>
              <a:t> NATURAL JOIN KeywordPhoto</a:t>
            </a:r>
            <a:endParaRPr sz="2400">
              <a:solidFill>
                <a:schemeClr val="lt1"/>
              </a:solidFill>
              <a:latin typeface="Century Gothic"/>
              <a:ea typeface="Century Gothic"/>
              <a:cs typeface="Century Gothic"/>
              <a:sym typeface="Century Gothic"/>
            </a:endParaRPr>
          </a:p>
          <a:p>
            <a:pPr indent="0" lvl="0" marL="0" rtl="0" algn="l">
              <a:spcBef>
                <a:spcPts val="0"/>
              </a:spcBef>
              <a:spcAft>
                <a:spcPts val="0"/>
              </a:spcAft>
              <a:buClr>
                <a:schemeClr val="lt1"/>
              </a:buClr>
              <a:buSzPts val="2400"/>
              <a:buFont typeface="Century Gothic"/>
              <a:buNone/>
            </a:pPr>
            <a:r>
              <a:rPr b="1" lang="no-NO" sz="2400">
                <a:solidFill>
                  <a:schemeClr val="lt1"/>
                </a:solidFill>
                <a:latin typeface="Century Gothic"/>
                <a:ea typeface="Century Gothic"/>
                <a:cs typeface="Century Gothic"/>
                <a:sym typeface="Century Gothic"/>
              </a:rPr>
              <a:t>INNER JOIN Keyword on Keyword.KID=KID</a:t>
            </a:r>
            <a:endParaRPr sz="2400">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WHERE Keyword=“Terrengsykling”</a:t>
            </a:r>
            <a:endParaRPr b="0" i="0" sz="2400" u="none" cap="none" strike="noStrike">
              <a:solidFill>
                <a:schemeClr val="lt1"/>
              </a:solidFill>
              <a:latin typeface="Century Gothic"/>
              <a:ea typeface="Century Gothic"/>
              <a:cs typeface="Century Gothic"/>
              <a:sym typeface="Century Gothic"/>
            </a:endParaRPr>
          </a:p>
        </p:txBody>
      </p:sp>
      <p:sp>
        <p:nvSpPr>
          <p:cNvPr id="684" name="Google Shape;684;p78"/>
          <p:cNvSpPr/>
          <p:nvPr/>
        </p:nvSpPr>
        <p:spPr>
          <a:xfrm>
            <a:off x="7791450" y="4103555"/>
            <a:ext cx="1854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685" name="Google Shape;685;p78"/>
          <p:cNvSpPr/>
          <p:nvPr/>
        </p:nvSpPr>
        <p:spPr>
          <a:xfrm>
            <a:off x="1016000" y="4309531"/>
            <a:ext cx="4064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pic>
        <p:nvPicPr>
          <p:cNvPr id="690" name="Google Shape;690;p79"/>
          <p:cNvPicPr preferRelativeResize="0"/>
          <p:nvPr/>
        </p:nvPicPr>
        <p:blipFill rotWithShape="1">
          <a:blip r:embed="rId3">
            <a:alphaModFix/>
          </a:blip>
          <a:srcRect b="38221" l="0" r="0" t="26193"/>
          <a:stretch/>
        </p:blipFill>
        <p:spPr>
          <a:xfrm>
            <a:off x="241300" y="3776131"/>
            <a:ext cx="10311943" cy="1010448"/>
          </a:xfrm>
          <a:prstGeom prst="rect">
            <a:avLst/>
          </a:prstGeom>
          <a:noFill/>
          <a:ln>
            <a:noFill/>
          </a:ln>
        </p:spPr>
      </p:pic>
      <p:pic>
        <p:nvPicPr>
          <p:cNvPr id="691" name="Google Shape;691;p79"/>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692" name="Google Shape;692;p79"/>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693" name="Google Shape;693;p79"/>
          <p:cNvSpPr txBox="1"/>
          <p:nvPr/>
        </p:nvSpPr>
        <p:spPr>
          <a:xfrm>
            <a:off x="1333500" y="4946125"/>
            <a:ext cx="10529400" cy="1569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a:t>
            </a:r>
            <a:r>
              <a:rPr b="1" i="0" lang="no-NO" sz="2400" u="none" cap="none" strike="noStrike">
                <a:solidFill>
                  <a:schemeClr val="lt1"/>
                </a:solidFill>
                <a:latin typeface="Century Gothic"/>
                <a:ea typeface="Century Gothic"/>
                <a:cs typeface="Century Gothic"/>
                <a:sym typeface="Century Gothic"/>
              </a:rPr>
              <a:t>DISTINCT</a:t>
            </a:r>
            <a:r>
              <a:rPr b="0" i="0" lang="no-NO" sz="2400" u="none" cap="none" strike="noStrike">
                <a:solidFill>
                  <a:schemeClr val="lt1"/>
                </a:solidFill>
                <a:latin typeface="Century Gothic"/>
                <a:ea typeface="Century Gothic"/>
                <a:cs typeface="Century Gothic"/>
                <a:sym typeface="Century Gothic"/>
              </a:rPr>
              <a:t> Name FROM Person </a:t>
            </a:r>
            <a:r>
              <a:rPr b="1" lang="no-NO" sz="2400">
                <a:solidFill>
                  <a:schemeClr val="lt1"/>
                </a:solidFill>
                <a:latin typeface="Century Gothic"/>
                <a:ea typeface="Century Gothic"/>
                <a:cs typeface="Century Gothic"/>
                <a:sym typeface="Century Gothic"/>
              </a:rPr>
              <a:t>INNER JOIN PersonInPhoto on PersonInPhoto.PersonID=Person.PersonID</a:t>
            </a:r>
            <a:r>
              <a:rPr lang="no-NO" sz="2400">
                <a:solidFill>
                  <a:schemeClr val="lt1"/>
                </a:solidFill>
                <a:latin typeface="Century Gothic"/>
                <a:ea typeface="Century Gothic"/>
                <a:cs typeface="Century Gothic"/>
                <a:sym typeface="Century Gothic"/>
              </a:rPr>
              <a:t> NATURAL JOIN KeywordPhoto</a:t>
            </a:r>
            <a:endParaRPr sz="2400">
              <a:solidFill>
                <a:schemeClr val="lt1"/>
              </a:solidFill>
              <a:latin typeface="Century Gothic"/>
              <a:ea typeface="Century Gothic"/>
              <a:cs typeface="Century Gothic"/>
              <a:sym typeface="Century Gothic"/>
            </a:endParaRPr>
          </a:p>
          <a:p>
            <a:pPr indent="0" lvl="0" marL="0" rtl="0" algn="l">
              <a:spcBef>
                <a:spcPts val="0"/>
              </a:spcBef>
              <a:spcAft>
                <a:spcPts val="0"/>
              </a:spcAft>
              <a:buClr>
                <a:schemeClr val="lt1"/>
              </a:buClr>
              <a:buSzPts val="2400"/>
              <a:buFont typeface="Century Gothic"/>
              <a:buNone/>
            </a:pPr>
            <a:r>
              <a:rPr b="1" lang="no-NO" sz="2400">
                <a:solidFill>
                  <a:schemeClr val="lt1"/>
                </a:solidFill>
                <a:latin typeface="Century Gothic"/>
                <a:ea typeface="Century Gothic"/>
                <a:cs typeface="Century Gothic"/>
                <a:sym typeface="Century Gothic"/>
              </a:rPr>
              <a:t>INNER JOIN Keyword on Keyword.KID=KID</a:t>
            </a:r>
            <a:endParaRPr sz="2400">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WHERE Keyword=“Terrengsykling”</a:t>
            </a:r>
            <a:endParaRPr b="0" i="0" sz="2400" u="none" cap="none" strike="noStrike">
              <a:solidFill>
                <a:schemeClr val="lt1"/>
              </a:solidFill>
              <a:latin typeface="Century Gothic"/>
              <a:ea typeface="Century Gothic"/>
              <a:cs typeface="Century Gothic"/>
              <a:sym typeface="Century Gothic"/>
            </a:endParaRPr>
          </a:p>
        </p:txBody>
      </p:sp>
      <p:sp>
        <p:nvSpPr>
          <p:cNvPr id="694" name="Google Shape;694;p79"/>
          <p:cNvSpPr/>
          <p:nvPr/>
        </p:nvSpPr>
        <p:spPr>
          <a:xfrm>
            <a:off x="7791450" y="4103555"/>
            <a:ext cx="1854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695" name="Google Shape;695;p79"/>
          <p:cNvSpPr/>
          <p:nvPr/>
        </p:nvSpPr>
        <p:spPr>
          <a:xfrm>
            <a:off x="1016000" y="4309531"/>
            <a:ext cx="40641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pic>
        <p:nvPicPr>
          <p:cNvPr id="700" name="Google Shape;700;p80"/>
          <p:cNvPicPr preferRelativeResize="0"/>
          <p:nvPr/>
        </p:nvPicPr>
        <p:blipFill rotWithShape="1">
          <a:blip r:embed="rId3">
            <a:alphaModFix/>
          </a:blip>
          <a:srcRect b="6468" l="0" r="0" t="60136"/>
          <a:stretch/>
        </p:blipFill>
        <p:spPr>
          <a:xfrm>
            <a:off x="138112" y="3738031"/>
            <a:ext cx="10311943" cy="948270"/>
          </a:xfrm>
          <a:prstGeom prst="rect">
            <a:avLst/>
          </a:prstGeom>
          <a:noFill/>
          <a:ln>
            <a:noFill/>
          </a:ln>
        </p:spPr>
      </p:pic>
      <p:pic>
        <p:nvPicPr>
          <p:cNvPr id="701" name="Google Shape;701;p80"/>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702" name="Google Shape;702;p80"/>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703" name="Google Shape;703;p80"/>
          <p:cNvSpPr/>
          <p:nvPr/>
        </p:nvSpPr>
        <p:spPr>
          <a:xfrm>
            <a:off x="1866900" y="3757081"/>
            <a:ext cx="79122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704" name="Google Shape;704;p80"/>
          <p:cNvSpPr/>
          <p:nvPr/>
        </p:nvSpPr>
        <p:spPr>
          <a:xfrm>
            <a:off x="1195846" y="4059763"/>
            <a:ext cx="9759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pic>
        <p:nvPicPr>
          <p:cNvPr id="709" name="Google Shape;709;p81"/>
          <p:cNvPicPr preferRelativeResize="0"/>
          <p:nvPr/>
        </p:nvPicPr>
        <p:blipFill rotWithShape="1">
          <a:blip r:embed="rId3">
            <a:alphaModFix/>
          </a:blip>
          <a:srcRect b="6468" l="0" r="0" t="60136"/>
          <a:stretch/>
        </p:blipFill>
        <p:spPr>
          <a:xfrm>
            <a:off x="138112" y="3738031"/>
            <a:ext cx="10311943" cy="948270"/>
          </a:xfrm>
          <a:prstGeom prst="rect">
            <a:avLst/>
          </a:prstGeom>
          <a:noFill/>
          <a:ln>
            <a:noFill/>
          </a:ln>
        </p:spPr>
      </p:pic>
      <p:pic>
        <p:nvPicPr>
          <p:cNvPr id="710" name="Google Shape;710;p81"/>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711" name="Google Shape;711;p81"/>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712" name="Google Shape;712;p81"/>
          <p:cNvSpPr/>
          <p:nvPr/>
        </p:nvSpPr>
        <p:spPr>
          <a:xfrm>
            <a:off x="1866900" y="3757081"/>
            <a:ext cx="71184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713" name="Google Shape;713;p81"/>
          <p:cNvSpPr txBox="1"/>
          <p:nvPr/>
        </p:nvSpPr>
        <p:spPr>
          <a:xfrm>
            <a:off x="1333500" y="4946126"/>
            <a:ext cx="7746900" cy="461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PersonId, Name, COUNT(*) FROM Person</a:t>
            </a:r>
            <a:endParaRPr b="0" i="0" sz="2400" u="none" cap="none" strike="noStrike">
              <a:solidFill>
                <a:schemeClr val="lt1"/>
              </a:solidFill>
              <a:latin typeface="Century Gothic"/>
              <a:ea typeface="Century Gothic"/>
              <a:cs typeface="Century Gothic"/>
              <a:sym typeface="Century Gothic"/>
            </a:endParaRPr>
          </a:p>
        </p:txBody>
      </p:sp>
      <p:sp>
        <p:nvSpPr>
          <p:cNvPr id="714" name="Google Shape;714;p81"/>
          <p:cNvSpPr/>
          <p:nvPr/>
        </p:nvSpPr>
        <p:spPr>
          <a:xfrm>
            <a:off x="1166812" y="4043887"/>
            <a:ext cx="9906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pic>
        <p:nvPicPr>
          <p:cNvPr id="719" name="Google Shape;719;p82"/>
          <p:cNvPicPr preferRelativeResize="0"/>
          <p:nvPr/>
        </p:nvPicPr>
        <p:blipFill rotWithShape="1">
          <a:blip r:embed="rId3">
            <a:alphaModFix/>
          </a:blip>
          <a:srcRect b="6468" l="0" r="0" t="60136"/>
          <a:stretch/>
        </p:blipFill>
        <p:spPr>
          <a:xfrm>
            <a:off x="138112" y="3738031"/>
            <a:ext cx="10311943" cy="948270"/>
          </a:xfrm>
          <a:prstGeom prst="rect">
            <a:avLst/>
          </a:prstGeom>
          <a:noFill/>
          <a:ln>
            <a:noFill/>
          </a:ln>
        </p:spPr>
      </p:pic>
      <p:pic>
        <p:nvPicPr>
          <p:cNvPr id="720" name="Google Shape;720;p82"/>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721" name="Google Shape;721;p82"/>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722" name="Google Shape;722;p82"/>
          <p:cNvSpPr txBox="1"/>
          <p:nvPr/>
        </p:nvSpPr>
        <p:spPr>
          <a:xfrm>
            <a:off x="1333500" y="4946126"/>
            <a:ext cx="7746900" cy="461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PersonId, Name, COUNT(*) FROM Person</a:t>
            </a:r>
            <a:endParaRPr b="0" i="0" sz="2400" u="none" cap="none" strike="noStrike">
              <a:solidFill>
                <a:schemeClr val="lt1"/>
              </a:solidFill>
              <a:latin typeface="Century Gothic"/>
              <a:ea typeface="Century Gothic"/>
              <a:cs typeface="Century Gothic"/>
              <a:sym typeface="Century Gothic"/>
            </a:endParaRPr>
          </a:p>
        </p:txBody>
      </p:sp>
      <p:sp>
        <p:nvSpPr>
          <p:cNvPr id="723" name="Google Shape;723;p82"/>
          <p:cNvSpPr/>
          <p:nvPr/>
        </p:nvSpPr>
        <p:spPr>
          <a:xfrm>
            <a:off x="2144712" y="4049706"/>
            <a:ext cx="4332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pic>
        <p:nvPicPr>
          <p:cNvPr id="728" name="Google Shape;728;p83"/>
          <p:cNvPicPr preferRelativeResize="0"/>
          <p:nvPr/>
        </p:nvPicPr>
        <p:blipFill rotWithShape="1">
          <a:blip r:embed="rId3">
            <a:alphaModFix/>
          </a:blip>
          <a:srcRect b="6468" l="0" r="0" t="60136"/>
          <a:stretch/>
        </p:blipFill>
        <p:spPr>
          <a:xfrm>
            <a:off x="138112" y="3738031"/>
            <a:ext cx="10311943" cy="948270"/>
          </a:xfrm>
          <a:prstGeom prst="rect">
            <a:avLst/>
          </a:prstGeom>
          <a:noFill/>
          <a:ln>
            <a:noFill/>
          </a:ln>
        </p:spPr>
      </p:pic>
      <p:pic>
        <p:nvPicPr>
          <p:cNvPr id="729" name="Google Shape;729;p83"/>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730" name="Google Shape;730;p83"/>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731" name="Google Shape;731;p83"/>
          <p:cNvSpPr txBox="1"/>
          <p:nvPr/>
        </p:nvSpPr>
        <p:spPr>
          <a:xfrm>
            <a:off x="1333500" y="4946126"/>
            <a:ext cx="7746900" cy="8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PersonId, Name, COUNT(*) FROM Person     </a:t>
            </a:r>
            <a:r>
              <a:rPr lang="no-NO" sz="2400">
                <a:solidFill>
                  <a:schemeClr val="lt1"/>
                </a:solidFill>
                <a:latin typeface="Century Gothic"/>
                <a:ea typeface="Century Gothic"/>
                <a:cs typeface="Century Gothic"/>
                <a:sym typeface="Century Gothic"/>
              </a:rPr>
              <a:t>INNER</a:t>
            </a:r>
            <a:r>
              <a:rPr b="0" i="0" lang="no-NO" sz="2400" u="none" cap="none" strike="noStrike">
                <a:solidFill>
                  <a:schemeClr val="lt1"/>
                </a:solidFill>
                <a:latin typeface="Century Gothic"/>
                <a:ea typeface="Century Gothic"/>
                <a:cs typeface="Century Gothic"/>
                <a:sym typeface="Century Gothic"/>
              </a:rPr>
              <a:t> JOIN PersonInPhoto on Person.PersonID=PersonInPhoto.PersonID</a:t>
            </a:r>
            <a:endParaRPr b="0" i="0" sz="2400" u="none" cap="none" strike="noStrike">
              <a:solidFill>
                <a:schemeClr val="lt1"/>
              </a:solidFill>
              <a:latin typeface="Century Gothic"/>
              <a:ea typeface="Century Gothic"/>
              <a:cs typeface="Century Gothic"/>
              <a:sym typeface="Century Gothic"/>
            </a:endParaRPr>
          </a:p>
        </p:txBody>
      </p:sp>
      <p:sp>
        <p:nvSpPr>
          <p:cNvPr id="732" name="Google Shape;732;p83"/>
          <p:cNvSpPr/>
          <p:nvPr/>
        </p:nvSpPr>
        <p:spPr>
          <a:xfrm>
            <a:off x="2144712" y="4049706"/>
            <a:ext cx="4332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pic>
        <p:nvPicPr>
          <p:cNvPr id="737" name="Google Shape;737;p84"/>
          <p:cNvPicPr preferRelativeResize="0"/>
          <p:nvPr/>
        </p:nvPicPr>
        <p:blipFill rotWithShape="1">
          <a:blip r:embed="rId3">
            <a:alphaModFix/>
          </a:blip>
          <a:srcRect b="6468" l="0" r="0" t="60136"/>
          <a:stretch/>
        </p:blipFill>
        <p:spPr>
          <a:xfrm>
            <a:off x="138112" y="3738031"/>
            <a:ext cx="10311943" cy="948270"/>
          </a:xfrm>
          <a:prstGeom prst="rect">
            <a:avLst/>
          </a:prstGeom>
          <a:noFill/>
          <a:ln>
            <a:noFill/>
          </a:ln>
        </p:spPr>
      </p:pic>
      <p:pic>
        <p:nvPicPr>
          <p:cNvPr id="738" name="Google Shape;738;p84"/>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739" name="Google Shape;739;p84"/>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740" name="Google Shape;740;p84"/>
          <p:cNvSpPr txBox="1"/>
          <p:nvPr/>
        </p:nvSpPr>
        <p:spPr>
          <a:xfrm>
            <a:off x="1333500" y="4946125"/>
            <a:ext cx="9956400" cy="1200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PersonId, Name, COUNT(*) FROM </a:t>
            </a:r>
            <a:r>
              <a:rPr lang="no-NO" sz="2400">
                <a:solidFill>
                  <a:schemeClr val="lt1"/>
                </a:solidFill>
                <a:latin typeface="Century Gothic"/>
                <a:ea typeface="Century Gothic"/>
                <a:cs typeface="Century Gothic"/>
                <a:sym typeface="Century Gothic"/>
              </a:rPr>
              <a:t>Person     INNER JOIN PersonInPhoto on Person.PersonID=PersonInPhoto.PersonID</a:t>
            </a:r>
            <a:r>
              <a:rPr b="0" i="0" lang="no-NO" sz="2400" u="none" cap="none" strike="noStrike">
                <a:solidFill>
                  <a:schemeClr val="lt1"/>
                </a:solidFill>
                <a:latin typeface="Century Gothic"/>
                <a:ea typeface="Century Gothic"/>
                <a:cs typeface="Century Gothic"/>
                <a:sym typeface="Century Gothic"/>
              </a:rPr>
              <a:t>GROUP BY</a:t>
            </a:r>
            <a:r>
              <a:rPr lang="no-NO" sz="2400">
                <a:solidFill>
                  <a:schemeClr val="lt1"/>
                </a:solidFill>
                <a:latin typeface="Century Gothic"/>
                <a:ea typeface="Century Gothic"/>
                <a:cs typeface="Century Gothic"/>
                <a:sym typeface="Century Gothic"/>
              </a:rPr>
              <a:t> </a:t>
            </a:r>
            <a:r>
              <a:rPr b="0" i="0" lang="no-NO" sz="2400" u="none" cap="none" strike="noStrike">
                <a:solidFill>
                  <a:schemeClr val="lt1"/>
                </a:solidFill>
                <a:latin typeface="Century Gothic"/>
                <a:ea typeface="Century Gothic"/>
                <a:cs typeface="Century Gothic"/>
                <a:sym typeface="Century Gothic"/>
              </a:rPr>
              <a:t>PersonId, Name</a:t>
            </a:r>
            <a:endParaRPr b="0" i="0" sz="2400" u="none" cap="none" strike="noStrike">
              <a:solidFill>
                <a:schemeClr val="lt1"/>
              </a:solidFill>
              <a:latin typeface="Century Gothic"/>
              <a:ea typeface="Century Gothic"/>
              <a:cs typeface="Century Gothic"/>
              <a:sym typeface="Century Gothic"/>
            </a:endParaRPr>
          </a:p>
        </p:txBody>
      </p:sp>
      <p:sp>
        <p:nvSpPr>
          <p:cNvPr id="741" name="Google Shape;741;p84"/>
          <p:cNvSpPr/>
          <p:nvPr/>
        </p:nvSpPr>
        <p:spPr>
          <a:xfrm>
            <a:off x="2144712" y="4049706"/>
            <a:ext cx="4332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pic>
        <p:nvPicPr>
          <p:cNvPr id="746" name="Google Shape;746;p85"/>
          <p:cNvPicPr preferRelativeResize="0"/>
          <p:nvPr/>
        </p:nvPicPr>
        <p:blipFill rotWithShape="1">
          <a:blip r:embed="rId3">
            <a:alphaModFix/>
          </a:blip>
          <a:srcRect b="6468" l="0" r="0" t="60136"/>
          <a:stretch/>
        </p:blipFill>
        <p:spPr>
          <a:xfrm>
            <a:off x="138112" y="3738031"/>
            <a:ext cx="10311943" cy="948270"/>
          </a:xfrm>
          <a:prstGeom prst="rect">
            <a:avLst/>
          </a:prstGeom>
          <a:noFill/>
          <a:ln>
            <a:noFill/>
          </a:ln>
        </p:spPr>
      </p:pic>
      <p:pic>
        <p:nvPicPr>
          <p:cNvPr id="747" name="Google Shape;747;p85"/>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748" name="Google Shape;748;p85"/>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749" name="Google Shape;749;p85"/>
          <p:cNvSpPr txBox="1"/>
          <p:nvPr/>
        </p:nvSpPr>
        <p:spPr>
          <a:xfrm>
            <a:off x="1333500" y="4946125"/>
            <a:ext cx="10311900" cy="1200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PersonId, Name, COUNT(*) FROM </a:t>
            </a:r>
            <a:r>
              <a:rPr lang="no-NO" sz="2400">
                <a:solidFill>
                  <a:schemeClr val="lt1"/>
                </a:solidFill>
                <a:latin typeface="Century Gothic"/>
                <a:ea typeface="Century Gothic"/>
                <a:cs typeface="Century Gothic"/>
                <a:sym typeface="Century Gothic"/>
              </a:rPr>
              <a:t>Person     INNER JOIN PersonInPhoto on Person.PersonID=PersonInPhoto.PersonID</a:t>
            </a:r>
            <a:r>
              <a:rPr b="0" i="0" lang="no-NO" sz="2400" u="none" cap="none" strike="noStrike">
                <a:solidFill>
                  <a:schemeClr val="lt1"/>
                </a:solidFill>
                <a:latin typeface="Century Gothic"/>
                <a:ea typeface="Century Gothic"/>
                <a:cs typeface="Century Gothic"/>
                <a:sym typeface="Century Gothic"/>
              </a:rPr>
              <a:t> GROUP BY             PersonId, Name HAVING COUNT(*)&gt;100</a:t>
            </a:r>
            <a:endParaRPr b="0" i="0" sz="2400" u="none" cap="none" strike="noStrike">
              <a:solidFill>
                <a:schemeClr val="lt1"/>
              </a:solidFill>
              <a:latin typeface="Century Gothic"/>
              <a:ea typeface="Century Gothic"/>
              <a:cs typeface="Century Gothic"/>
              <a:sym typeface="Century Gothic"/>
            </a:endParaRPr>
          </a:p>
        </p:txBody>
      </p:sp>
      <p:sp>
        <p:nvSpPr>
          <p:cNvPr id="750" name="Google Shape;750;p85"/>
          <p:cNvSpPr/>
          <p:nvPr/>
        </p:nvSpPr>
        <p:spPr>
          <a:xfrm>
            <a:off x="2144712" y="4049706"/>
            <a:ext cx="43323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pic>
        <p:nvPicPr>
          <p:cNvPr id="755" name="Google Shape;755;p86"/>
          <p:cNvPicPr preferRelativeResize="0"/>
          <p:nvPr/>
        </p:nvPicPr>
        <p:blipFill rotWithShape="1">
          <a:blip r:embed="rId3">
            <a:alphaModFix/>
          </a:blip>
          <a:srcRect b="6468" l="0" r="0" t="60136"/>
          <a:stretch/>
        </p:blipFill>
        <p:spPr>
          <a:xfrm>
            <a:off x="138112" y="3738031"/>
            <a:ext cx="10311943" cy="948270"/>
          </a:xfrm>
          <a:prstGeom prst="rect">
            <a:avLst/>
          </a:prstGeom>
          <a:noFill/>
          <a:ln>
            <a:noFill/>
          </a:ln>
        </p:spPr>
      </p:pic>
      <p:pic>
        <p:nvPicPr>
          <p:cNvPr id="756" name="Google Shape;756;p86"/>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757" name="Google Shape;757;p86"/>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758" name="Google Shape;758;p86"/>
          <p:cNvSpPr txBox="1"/>
          <p:nvPr/>
        </p:nvSpPr>
        <p:spPr>
          <a:xfrm>
            <a:off x="1333500" y="4946125"/>
            <a:ext cx="10395900" cy="1200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PersonId, Name, COUNT(*) FROM </a:t>
            </a:r>
            <a:r>
              <a:rPr lang="no-NO" sz="2400">
                <a:solidFill>
                  <a:schemeClr val="lt1"/>
                </a:solidFill>
                <a:latin typeface="Century Gothic"/>
                <a:ea typeface="Century Gothic"/>
                <a:cs typeface="Century Gothic"/>
                <a:sym typeface="Century Gothic"/>
              </a:rPr>
              <a:t>Person     INNER JOIN PersonInPhoto on Person.PersonID=PersonInPhoto.PersonID </a:t>
            </a:r>
            <a:r>
              <a:rPr b="0" i="0" lang="no-NO" sz="2400" u="none" cap="none" strike="noStrike">
                <a:solidFill>
                  <a:schemeClr val="lt1"/>
                </a:solidFill>
                <a:latin typeface="Century Gothic"/>
                <a:ea typeface="Century Gothic"/>
                <a:cs typeface="Century Gothic"/>
                <a:sym typeface="Century Gothic"/>
              </a:rPr>
              <a:t>GROUP BY             PersonId, Name HAVING COUNT(*)&gt;100</a:t>
            </a:r>
            <a:endParaRPr b="0" i="0" sz="2400" u="none" cap="none" strike="noStrike">
              <a:solidFill>
                <a:schemeClr val="lt1"/>
              </a:solidFill>
              <a:latin typeface="Century Gothic"/>
              <a:ea typeface="Century Gothic"/>
              <a:cs typeface="Century Gothic"/>
              <a:sym typeface="Century Gothic"/>
            </a:endParaRPr>
          </a:p>
        </p:txBody>
      </p:sp>
      <p:sp>
        <p:nvSpPr>
          <p:cNvPr id="759" name="Google Shape;759;p86"/>
          <p:cNvSpPr/>
          <p:nvPr/>
        </p:nvSpPr>
        <p:spPr>
          <a:xfrm>
            <a:off x="6477000" y="4074582"/>
            <a:ext cx="34926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760" name="Google Shape;760;p86"/>
          <p:cNvSpPr/>
          <p:nvPr/>
        </p:nvSpPr>
        <p:spPr>
          <a:xfrm>
            <a:off x="965200" y="4309531"/>
            <a:ext cx="38226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pic>
        <p:nvPicPr>
          <p:cNvPr id="765" name="Google Shape;765;p87"/>
          <p:cNvPicPr preferRelativeResize="0"/>
          <p:nvPr/>
        </p:nvPicPr>
        <p:blipFill rotWithShape="1">
          <a:blip r:embed="rId3">
            <a:alphaModFix/>
          </a:blip>
          <a:srcRect b="6468" l="0" r="0" t="60136"/>
          <a:stretch/>
        </p:blipFill>
        <p:spPr>
          <a:xfrm>
            <a:off x="138112" y="3738031"/>
            <a:ext cx="10311943" cy="948270"/>
          </a:xfrm>
          <a:prstGeom prst="rect">
            <a:avLst/>
          </a:prstGeom>
          <a:noFill/>
          <a:ln>
            <a:noFill/>
          </a:ln>
        </p:spPr>
      </p:pic>
      <p:pic>
        <p:nvPicPr>
          <p:cNvPr id="766" name="Google Shape;766;p87"/>
          <p:cNvPicPr preferRelativeResize="0"/>
          <p:nvPr/>
        </p:nvPicPr>
        <p:blipFill rotWithShape="1">
          <a:blip r:embed="rId4">
            <a:alphaModFix/>
          </a:blip>
          <a:srcRect b="0" l="0" r="0" t="0"/>
          <a:stretch/>
        </p:blipFill>
        <p:spPr>
          <a:xfrm>
            <a:off x="138112" y="105831"/>
            <a:ext cx="9080500" cy="3517901"/>
          </a:xfrm>
          <a:prstGeom prst="rect">
            <a:avLst/>
          </a:prstGeom>
          <a:noFill/>
          <a:ln>
            <a:noFill/>
          </a:ln>
        </p:spPr>
      </p:pic>
      <p:sp>
        <p:nvSpPr>
          <p:cNvPr id="767" name="Google Shape;767;p87"/>
          <p:cNvSpPr txBox="1"/>
          <p:nvPr/>
        </p:nvSpPr>
        <p:spPr>
          <a:xfrm>
            <a:off x="9601200" y="558800"/>
            <a:ext cx="2857500" cy="492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600"/>
              <a:buFont typeface="Century Gothic"/>
              <a:buNone/>
            </a:pPr>
            <a:r>
              <a:rPr b="0" i="0" lang="no-NO" sz="2600" u="none" cap="none" strike="noStrike">
                <a:solidFill>
                  <a:srgbClr val="000000"/>
                </a:solidFill>
                <a:latin typeface="Century Gothic"/>
                <a:ea typeface="Century Gothic"/>
                <a:cs typeface="Century Gothic"/>
                <a:sym typeface="Century Gothic"/>
              </a:rPr>
              <a:t>MAI 2013</a:t>
            </a:r>
            <a:endParaRPr b="0" i="0" sz="2600" u="none" cap="none" strike="noStrike">
              <a:solidFill>
                <a:srgbClr val="000000"/>
              </a:solidFill>
              <a:latin typeface="Century Gothic"/>
              <a:ea typeface="Century Gothic"/>
              <a:cs typeface="Century Gothic"/>
              <a:sym typeface="Century Gothic"/>
            </a:endParaRPr>
          </a:p>
        </p:txBody>
      </p:sp>
      <p:sp>
        <p:nvSpPr>
          <p:cNvPr id="768" name="Google Shape;768;p87"/>
          <p:cNvSpPr txBox="1"/>
          <p:nvPr/>
        </p:nvSpPr>
        <p:spPr>
          <a:xfrm>
            <a:off x="1333500" y="4946125"/>
            <a:ext cx="10663200" cy="1569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2400"/>
              <a:buFont typeface="Century Gothic"/>
              <a:buNone/>
            </a:pPr>
            <a:r>
              <a:rPr b="0" i="0" lang="no-NO" sz="2400" u="none" cap="none" strike="noStrike">
                <a:solidFill>
                  <a:schemeClr val="lt1"/>
                </a:solidFill>
                <a:latin typeface="Century Gothic"/>
                <a:ea typeface="Century Gothic"/>
                <a:cs typeface="Century Gothic"/>
                <a:sym typeface="Century Gothic"/>
              </a:rPr>
              <a:t>SELECT PersonId, Name, COUNT(*) FROM </a:t>
            </a:r>
            <a:r>
              <a:rPr lang="no-NO" sz="2400">
                <a:solidFill>
                  <a:schemeClr val="lt1"/>
                </a:solidFill>
                <a:latin typeface="Century Gothic"/>
                <a:ea typeface="Century Gothic"/>
                <a:cs typeface="Century Gothic"/>
                <a:sym typeface="Century Gothic"/>
              </a:rPr>
              <a:t>Person     INNER JOIN PersonInPhoto on Person.PersonID=PersonInPhoto.PersonID</a:t>
            </a:r>
            <a:r>
              <a:rPr b="0" i="0" lang="no-NO" sz="2400" u="none" cap="none" strike="noStrike">
                <a:solidFill>
                  <a:schemeClr val="lt1"/>
                </a:solidFill>
                <a:latin typeface="Century Gothic"/>
                <a:ea typeface="Century Gothic"/>
                <a:cs typeface="Century Gothic"/>
                <a:sym typeface="Century Gothic"/>
              </a:rPr>
              <a:t> GROUP BY             PersonId, Name HAVING COUNT(*)&gt;100 ORDER BY Count(*) DESC</a:t>
            </a:r>
            <a:endParaRPr b="0" i="0" sz="2400" u="none" cap="none" strike="noStrike">
              <a:solidFill>
                <a:schemeClr val="lt1"/>
              </a:solidFill>
              <a:latin typeface="Century Gothic"/>
              <a:ea typeface="Century Gothic"/>
              <a:cs typeface="Century Gothic"/>
              <a:sym typeface="Century Gothic"/>
            </a:endParaRPr>
          </a:p>
        </p:txBody>
      </p:sp>
      <p:sp>
        <p:nvSpPr>
          <p:cNvPr id="769" name="Google Shape;769;p87"/>
          <p:cNvSpPr/>
          <p:nvPr/>
        </p:nvSpPr>
        <p:spPr>
          <a:xfrm>
            <a:off x="6477000" y="4074582"/>
            <a:ext cx="34926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770" name="Google Shape;770;p87"/>
          <p:cNvSpPr/>
          <p:nvPr/>
        </p:nvSpPr>
        <p:spPr>
          <a:xfrm>
            <a:off x="965200" y="4309531"/>
            <a:ext cx="3822600" cy="355500"/>
          </a:xfrm>
          <a:prstGeom prst="rect">
            <a:avLst/>
          </a:prstGeom>
          <a:solidFill>
            <a:schemeClr val="lt2">
              <a:alpha val="25880"/>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811212" y="309032"/>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Eksamen 2013 oppg. 1 b) </a:t>
            </a:r>
            <a:endParaRPr/>
          </a:p>
        </p:txBody>
      </p:sp>
      <p:pic>
        <p:nvPicPr>
          <p:cNvPr id="129" name="Google Shape;129;p25"/>
          <p:cNvPicPr preferRelativeResize="0"/>
          <p:nvPr/>
        </p:nvPicPr>
        <p:blipFill rotWithShape="1">
          <a:blip r:embed="rId3">
            <a:alphaModFix/>
          </a:blip>
          <a:srcRect b="0" l="7339" r="5071" t="2219"/>
          <a:stretch/>
        </p:blipFill>
        <p:spPr>
          <a:xfrm>
            <a:off x="811200" y="1910025"/>
            <a:ext cx="9686349" cy="41281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88"/>
          <p:cNvSpPr txBox="1"/>
          <p:nvPr>
            <p:ph type="title"/>
          </p:nvPr>
        </p:nvSpPr>
        <p:spPr>
          <a:xfrm>
            <a:off x="684212" y="1435101"/>
            <a:ext cx="11609388" cy="466278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dk1"/>
              </a:buClr>
              <a:buFont typeface="Arial"/>
              <a:buNone/>
            </a:pPr>
            <a:r>
              <a:rPr b="1" lang="no-NO" sz="4000">
                <a:solidFill>
                  <a:schemeClr val="lt1"/>
                </a:solidFill>
              </a:rPr>
              <a:t>Innspill: </a:t>
            </a:r>
            <a:r>
              <a:rPr b="1" lang="no-NO" sz="4000" u="sng">
                <a:solidFill>
                  <a:schemeClr val="hlink"/>
                </a:solidFill>
                <a:hlinkClick r:id="rId3"/>
              </a:rPr>
              <a:t>https://tinyurl.com/database-sporsmol</a:t>
            </a:r>
            <a:endParaRPr b="1" sz="4000">
              <a:solidFill>
                <a:schemeClr val="lt1"/>
              </a:solidFill>
            </a:endParaRPr>
          </a:p>
          <a:p>
            <a:pPr indent="0" lvl="0" marL="0" rtl="0" algn="l">
              <a:spcBef>
                <a:spcPts val="0"/>
              </a:spcBef>
              <a:spcAft>
                <a:spcPts val="0"/>
              </a:spcAft>
              <a:buClr>
                <a:schemeClr val="dk1"/>
              </a:buClr>
              <a:buFont typeface="Arial"/>
              <a:buNone/>
            </a:pPr>
            <a:r>
              <a:t/>
            </a:r>
            <a:endParaRPr sz="4000">
              <a:solidFill>
                <a:schemeClr val="lt1"/>
              </a:solidFill>
            </a:endParaRPr>
          </a:p>
          <a:p>
            <a:pPr indent="0" lvl="0" marL="0" rtl="0" algn="l">
              <a:spcBef>
                <a:spcPts val="0"/>
              </a:spcBef>
              <a:spcAft>
                <a:spcPts val="0"/>
              </a:spcAft>
              <a:buClr>
                <a:schemeClr val="dk1"/>
              </a:buClr>
              <a:buFont typeface="Arial"/>
              <a:buNone/>
            </a:pPr>
            <a:r>
              <a:rPr b="1" lang="no-NO" sz="4000">
                <a:solidFill>
                  <a:schemeClr val="lt1"/>
                </a:solidFill>
              </a:rPr>
              <a:t>Slides</a:t>
            </a:r>
            <a:r>
              <a:rPr lang="no-NO" sz="4000">
                <a:solidFill>
                  <a:schemeClr val="lt1"/>
                </a:solidFill>
              </a:rPr>
              <a:t>: </a:t>
            </a:r>
            <a:r>
              <a:rPr lang="no-NO" sz="4000" u="sng">
                <a:solidFill>
                  <a:schemeClr val="hlink"/>
                </a:solidFill>
                <a:hlinkClick r:id="rId4"/>
              </a:rPr>
              <a:t>HTTP://TINYURL:COM/SLIDES-DATABASE</a:t>
            </a:r>
            <a:endParaRPr sz="4000">
              <a:solidFill>
                <a:schemeClr val="lt1"/>
              </a:solidFill>
            </a:endParaRPr>
          </a:p>
          <a:p>
            <a:pPr indent="0" lvl="0" marL="0" rtl="0" algn="l">
              <a:spcBef>
                <a:spcPts val="0"/>
              </a:spcBef>
              <a:spcAft>
                <a:spcPts val="0"/>
              </a:spcAft>
              <a:buClr>
                <a:schemeClr val="dk1"/>
              </a:buClr>
              <a:buFont typeface="Arial"/>
              <a:buNone/>
            </a:pPr>
            <a:br>
              <a:rPr lang="no-NO" sz="4000">
                <a:solidFill>
                  <a:schemeClr val="lt1"/>
                </a:solidFill>
              </a:rPr>
            </a:br>
            <a:endParaRPr b="1" sz="4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89"/>
          <p:cNvSpPr txBox="1"/>
          <p:nvPr>
            <p:ph type="title"/>
          </p:nvPr>
        </p:nvSpPr>
        <p:spPr>
          <a:xfrm>
            <a:off x="811212" y="309032"/>
            <a:ext cx="8534401"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NORMALISERING</a:t>
            </a:r>
            <a:endParaRPr/>
          </a:p>
        </p:txBody>
      </p:sp>
      <p:sp>
        <p:nvSpPr>
          <p:cNvPr id="781" name="Google Shape;781;p89"/>
          <p:cNvSpPr txBox="1"/>
          <p:nvPr>
            <p:ph idx="1" type="body"/>
          </p:nvPr>
        </p:nvSpPr>
        <p:spPr>
          <a:xfrm>
            <a:off x="811212" y="2159000"/>
            <a:ext cx="8534401" cy="3615267"/>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FFFF"/>
              </a:buClr>
              <a:buSzPts val="2000"/>
              <a:buFont typeface="Noto Sans Symbols"/>
              <a:buNone/>
            </a:pPr>
            <a:r>
              <a:rPr b="0" i="1" lang="no-NO" sz="2000" u="none" cap="none" strike="noStrike">
                <a:solidFill>
                  <a:srgbClr val="FFFFFF"/>
                </a:solidFill>
                <a:latin typeface="Century Gothic"/>
                <a:ea typeface="Century Gothic"/>
                <a:cs typeface="Century Gothic"/>
                <a:sym typeface="Century Gothic"/>
              </a:rPr>
              <a:t>Every non-key attribute must be dependent on key, the whole key, and nothing but the key. </a:t>
            </a:r>
            <a:endParaRPr/>
          </a:p>
          <a:p>
            <a:pPr indent="0" lvl="0" marL="0" marR="0" rtl="0" algn="l">
              <a:lnSpc>
                <a:spcPct val="90000"/>
              </a:lnSpc>
              <a:spcBef>
                <a:spcPts val="0"/>
              </a:spcBef>
              <a:spcAft>
                <a:spcPts val="0"/>
              </a:spcAft>
              <a:buClr>
                <a:srgbClr val="FFFFFF"/>
              </a:buClr>
              <a:buSzPts val="2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2000"/>
              <a:buFont typeface="Noto Sans Symbols"/>
              <a:buNone/>
            </a:pPr>
            <a:r>
              <a:rPr b="0" i="0" lang="no-NO" sz="2000" u="none" cap="none" strike="noStrike">
                <a:solidFill>
                  <a:srgbClr val="FFFFFF"/>
                </a:solidFill>
                <a:latin typeface="Century Gothic"/>
                <a:ea typeface="Century Gothic"/>
                <a:cs typeface="Century Gothic"/>
                <a:sym typeface="Century Gothic"/>
              </a:rPr>
              <a:t>Hensikt: Unngå “anomalies”. Update, insertion, deletion. </a:t>
            </a:r>
            <a:endParaRPr b="0" i="0" sz="2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90"/>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ANOMALIES </a:t>
            </a:r>
            <a:endParaRPr b="0" i="0" sz="3600" u="none" cap="none" strike="noStrike">
              <a:solidFill>
                <a:srgbClr val="FFFFFF"/>
              </a:solidFill>
              <a:latin typeface="Century Gothic"/>
              <a:ea typeface="Century Gothic"/>
              <a:cs typeface="Century Gothic"/>
              <a:sym typeface="Century Gothic"/>
            </a:endParaRPr>
          </a:p>
        </p:txBody>
      </p:sp>
      <p:sp>
        <p:nvSpPr>
          <p:cNvPr id="787" name="Google Shape;787;p90"/>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788" name="Google Shape;788;p90"/>
          <p:cNvPicPr preferRelativeResize="0"/>
          <p:nvPr/>
        </p:nvPicPr>
        <p:blipFill rotWithShape="1">
          <a:blip r:embed="rId3">
            <a:alphaModFix/>
          </a:blip>
          <a:srcRect b="0" l="0" r="0" t="0"/>
          <a:stretch/>
        </p:blipFill>
        <p:spPr>
          <a:xfrm>
            <a:off x="684197" y="850900"/>
            <a:ext cx="9582199" cy="2788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91"/>
          <p:cNvSpPr txBox="1"/>
          <p:nvPr>
            <p:ph type="title"/>
          </p:nvPr>
        </p:nvSpPr>
        <p:spPr>
          <a:xfrm>
            <a:off x="811212" y="309032"/>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NORMALISERING</a:t>
            </a:r>
            <a:endParaRPr/>
          </a:p>
        </p:txBody>
      </p:sp>
      <p:sp>
        <p:nvSpPr>
          <p:cNvPr id="794" name="Google Shape;794;p91"/>
          <p:cNvSpPr txBox="1"/>
          <p:nvPr>
            <p:ph idx="1" type="body"/>
          </p:nvPr>
        </p:nvSpPr>
        <p:spPr>
          <a:xfrm>
            <a:off x="811198" y="1512300"/>
            <a:ext cx="9746400" cy="36153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chemeClr val="lt1"/>
              </a:buClr>
              <a:buSzPts val="2000"/>
              <a:buFont typeface="Noto Sans Symbols"/>
              <a:buNone/>
            </a:pPr>
            <a:r>
              <a:rPr lang="no-NO">
                <a:solidFill>
                  <a:schemeClr val="lt1"/>
                </a:solidFill>
              </a:rPr>
              <a:t>F</a:t>
            </a:r>
            <a:r>
              <a:rPr lang="no-NO">
                <a:solidFill>
                  <a:schemeClr val="lt1"/>
                </a:solidFill>
              </a:rPr>
              <a:t>unksjonell avhengighet: X-&gt; Y. Alle tupler med samme verdi for X, må ha samme verdi for Y.</a:t>
            </a:r>
            <a:endParaRPr>
              <a:solidFill>
                <a:schemeClr val="lt1"/>
              </a:solidFill>
            </a:endParaRPr>
          </a:p>
          <a:p>
            <a:pPr indent="0" lvl="0" marL="0" rtl="0" algn="l">
              <a:lnSpc>
                <a:spcPct val="90000"/>
              </a:lnSpc>
              <a:spcBef>
                <a:spcPts val="0"/>
              </a:spcBef>
              <a:spcAft>
                <a:spcPts val="0"/>
              </a:spcAft>
              <a:buClr>
                <a:schemeClr val="lt1"/>
              </a:buClr>
              <a:buSzPts val="1800"/>
              <a:buFont typeface="Noto Sans Symbols"/>
              <a:buNone/>
            </a:pPr>
            <a:r>
              <a:t/>
            </a:r>
            <a:endParaRPr>
              <a:solidFill>
                <a:schemeClr val="lt1"/>
              </a:solidFill>
            </a:endParaRPr>
          </a:p>
          <a:p>
            <a:pPr indent="0" lvl="0" marL="0" rtl="0" algn="l">
              <a:lnSpc>
                <a:spcPct val="90000"/>
              </a:lnSpc>
              <a:spcBef>
                <a:spcPts val="0"/>
              </a:spcBef>
              <a:spcAft>
                <a:spcPts val="0"/>
              </a:spcAft>
              <a:buClr>
                <a:schemeClr val="lt1"/>
              </a:buClr>
              <a:buSzPts val="1800"/>
              <a:buFont typeface="Noto Sans Symbols"/>
              <a:buNone/>
            </a:pPr>
            <a:r>
              <a:t/>
            </a:r>
            <a:endParaRPr>
              <a:solidFill>
                <a:schemeClr val="lt1"/>
              </a:solidFill>
            </a:endParaRPr>
          </a:p>
          <a:p>
            <a:pPr indent="0" lvl="0" marL="0" rtl="0" algn="l">
              <a:lnSpc>
                <a:spcPct val="90000"/>
              </a:lnSpc>
              <a:spcBef>
                <a:spcPts val="0"/>
              </a:spcBef>
              <a:spcAft>
                <a:spcPts val="0"/>
              </a:spcAft>
              <a:buClr>
                <a:schemeClr val="lt1"/>
              </a:buClr>
              <a:buSzPts val="1800"/>
              <a:buFont typeface="Noto Sans Symbols"/>
              <a:buNone/>
            </a:pPr>
            <a:r>
              <a:rPr lang="no-NO">
                <a:solidFill>
                  <a:schemeClr val="lt1"/>
                </a:solidFill>
              </a:rPr>
              <a:t>Supernøkkel – En mengde attributter som sammen er en identifikator</a:t>
            </a:r>
            <a:endParaRPr>
              <a:solidFill>
                <a:srgbClr val="FFFFFF"/>
              </a:solidFill>
            </a:endParaRPr>
          </a:p>
          <a:p>
            <a:pPr indent="0" lvl="0" marL="0" marR="0" rtl="0" algn="l">
              <a:lnSpc>
                <a:spcPct val="90000"/>
              </a:lnSpc>
              <a:spcBef>
                <a:spcPts val="0"/>
              </a:spcBef>
              <a:spcAft>
                <a:spcPts val="0"/>
              </a:spcAft>
              <a:buClr>
                <a:srgbClr val="FFFFFF"/>
              </a:buClr>
              <a:buSzPts val="2000"/>
              <a:buFont typeface="Noto Sans Symbols"/>
              <a:buNone/>
            </a:pPr>
            <a:r>
              <a:t/>
            </a:r>
            <a:endParaRPr>
              <a:solidFill>
                <a:srgbClr val="FFFFFF"/>
              </a:solidFill>
            </a:endParaRPr>
          </a:p>
          <a:p>
            <a:pPr indent="0" lvl="0" marL="0" marR="0" rtl="0" algn="l">
              <a:lnSpc>
                <a:spcPct val="90000"/>
              </a:lnSpc>
              <a:spcBef>
                <a:spcPts val="0"/>
              </a:spcBef>
              <a:spcAft>
                <a:spcPts val="0"/>
              </a:spcAft>
              <a:buClr>
                <a:srgbClr val="FFFFFF"/>
              </a:buClr>
              <a:buSzPts val="1800"/>
              <a:buFont typeface="Noto Sans Symbols"/>
              <a:buNone/>
            </a:pPr>
            <a:r>
              <a:rPr b="0" i="0" lang="no-NO" u="none" cap="none" strike="noStrike">
                <a:solidFill>
                  <a:srgbClr val="FFFFFF"/>
                </a:solidFill>
                <a:latin typeface="Century Gothic"/>
                <a:ea typeface="Century Gothic"/>
                <a:cs typeface="Century Gothic"/>
                <a:sym typeface="Century Gothic"/>
              </a:rPr>
              <a:t>Kandidatnøkkel – En minimal supernøkkel</a:t>
            </a:r>
            <a:endParaRPr/>
          </a:p>
          <a:p>
            <a:pPr indent="0" lvl="0" marL="0" marR="0" rtl="0" algn="l">
              <a:lnSpc>
                <a:spcPct val="90000"/>
              </a:lnSpc>
              <a:spcBef>
                <a:spcPts val="0"/>
              </a:spcBef>
              <a:spcAft>
                <a:spcPts val="0"/>
              </a:spcAft>
              <a:buClr>
                <a:srgbClr val="FFFFFF"/>
              </a:buClr>
              <a:buSzPts val="2000"/>
              <a:buFont typeface="Noto Sans Symbols"/>
              <a:buNone/>
            </a:pPr>
            <a:r>
              <a:t/>
            </a:r>
            <a:endParaRPr b="0" i="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1800"/>
              <a:buFont typeface="Noto Sans Symbols"/>
              <a:buNone/>
            </a:pPr>
            <a:r>
              <a:rPr b="0" i="0" lang="no-NO" u="none" cap="none" strike="noStrike">
                <a:solidFill>
                  <a:srgbClr val="FFFFFF"/>
                </a:solidFill>
                <a:latin typeface="Century Gothic"/>
                <a:ea typeface="Century Gothic"/>
                <a:cs typeface="Century Gothic"/>
                <a:sym typeface="Century Gothic"/>
              </a:rPr>
              <a:t>Nøkkelattributt – et attributt som er med i en kandidatnøkkel</a:t>
            </a:r>
            <a:endParaRPr b="0" i="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92"/>
          <p:cNvSpPr txBox="1"/>
          <p:nvPr>
            <p:ph type="title"/>
          </p:nvPr>
        </p:nvSpPr>
        <p:spPr>
          <a:xfrm>
            <a:off x="811212" y="309032"/>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NORMALISERING</a:t>
            </a:r>
            <a:endParaRPr/>
          </a:p>
        </p:txBody>
      </p:sp>
      <p:pic>
        <p:nvPicPr>
          <p:cNvPr id="800" name="Google Shape;800;p92"/>
          <p:cNvPicPr preferRelativeResize="0"/>
          <p:nvPr/>
        </p:nvPicPr>
        <p:blipFill>
          <a:blip r:embed="rId3">
            <a:alphaModFix/>
          </a:blip>
          <a:stretch>
            <a:fillRect/>
          </a:stretch>
        </p:blipFill>
        <p:spPr>
          <a:xfrm>
            <a:off x="152400" y="2254382"/>
            <a:ext cx="11887200" cy="1286589"/>
          </a:xfrm>
          <a:prstGeom prst="rect">
            <a:avLst/>
          </a:prstGeom>
          <a:noFill/>
          <a:ln>
            <a:noFill/>
          </a:ln>
        </p:spPr>
      </p:pic>
      <p:sp>
        <p:nvSpPr>
          <p:cNvPr id="801" name="Google Shape;801;p92"/>
          <p:cNvSpPr txBox="1"/>
          <p:nvPr>
            <p:ph idx="1" type="body"/>
          </p:nvPr>
        </p:nvSpPr>
        <p:spPr>
          <a:xfrm>
            <a:off x="811200" y="3768550"/>
            <a:ext cx="9746400" cy="23064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chemeClr val="lt1"/>
              </a:buClr>
              <a:buSzPts val="2000"/>
              <a:buFont typeface="Noto Sans Symbols"/>
              <a:buNone/>
            </a:pPr>
            <a:r>
              <a:rPr lang="no-NO">
                <a:solidFill>
                  <a:schemeClr val="lt1"/>
                </a:solidFill>
              </a:rPr>
              <a:t>Supernøkkel – En mengde attributter som sammen er en identifikator</a:t>
            </a:r>
            <a:endParaRPr>
              <a:solidFill>
                <a:srgbClr val="FFFFFF"/>
              </a:solidFill>
            </a:endParaRPr>
          </a:p>
          <a:p>
            <a:pPr indent="0" lvl="0" marL="0" marR="0" rtl="0" algn="l">
              <a:lnSpc>
                <a:spcPct val="90000"/>
              </a:lnSpc>
              <a:spcBef>
                <a:spcPts val="0"/>
              </a:spcBef>
              <a:spcAft>
                <a:spcPts val="0"/>
              </a:spcAft>
              <a:buClr>
                <a:srgbClr val="FFFFFF"/>
              </a:buClr>
              <a:buSzPts val="2000"/>
              <a:buFont typeface="Noto Sans Symbols"/>
              <a:buNone/>
            </a:pPr>
            <a:r>
              <a:t/>
            </a:r>
            <a:endParaRPr>
              <a:solidFill>
                <a:srgbClr val="FFFFFF"/>
              </a:solidFill>
            </a:endParaRPr>
          </a:p>
          <a:p>
            <a:pPr indent="0" lvl="0" marL="0" marR="0" rtl="0" algn="l">
              <a:lnSpc>
                <a:spcPct val="90000"/>
              </a:lnSpc>
              <a:spcBef>
                <a:spcPts val="0"/>
              </a:spcBef>
              <a:spcAft>
                <a:spcPts val="0"/>
              </a:spcAft>
              <a:buClr>
                <a:srgbClr val="FFFFFF"/>
              </a:buClr>
              <a:buSzPts val="1800"/>
              <a:buFont typeface="Noto Sans Symbols"/>
              <a:buNone/>
            </a:pPr>
            <a:r>
              <a:rPr b="0" i="0" lang="no-NO" u="none" cap="none" strike="noStrike">
                <a:solidFill>
                  <a:srgbClr val="FFFFFF"/>
                </a:solidFill>
                <a:latin typeface="Century Gothic"/>
                <a:ea typeface="Century Gothic"/>
                <a:cs typeface="Century Gothic"/>
                <a:sym typeface="Century Gothic"/>
              </a:rPr>
              <a:t>Kandidatnøkkel – En minimal supernøkkel</a:t>
            </a:r>
            <a:endParaRPr/>
          </a:p>
          <a:p>
            <a:pPr indent="0" lvl="0" marL="0" marR="0" rtl="0" algn="l">
              <a:lnSpc>
                <a:spcPct val="90000"/>
              </a:lnSpc>
              <a:spcBef>
                <a:spcPts val="0"/>
              </a:spcBef>
              <a:spcAft>
                <a:spcPts val="0"/>
              </a:spcAft>
              <a:buClr>
                <a:srgbClr val="FFFFFF"/>
              </a:buClr>
              <a:buSzPts val="2000"/>
              <a:buFont typeface="Noto Sans Symbols"/>
              <a:buNone/>
            </a:pPr>
            <a:r>
              <a:t/>
            </a:r>
            <a:endParaRPr b="0" i="0" u="none" cap="none" strike="noStrike">
              <a:solidFill>
                <a:srgbClr val="FFFFFF"/>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rgbClr val="FFFFFF"/>
              </a:buClr>
              <a:buSzPts val="1800"/>
              <a:buFont typeface="Noto Sans Symbols"/>
              <a:buNone/>
            </a:pPr>
            <a:r>
              <a:rPr b="0" i="0" lang="no-NO" u="none" cap="none" strike="noStrike">
                <a:solidFill>
                  <a:srgbClr val="FFFFFF"/>
                </a:solidFill>
                <a:latin typeface="Century Gothic"/>
                <a:ea typeface="Century Gothic"/>
                <a:cs typeface="Century Gothic"/>
                <a:sym typeface="Century Gothic"/>
              </a:rPr>
              <a:t>Nøkkelattributt – et attributt som er med i en kandidatnøkkel</a:t>
            </a:r>
            <a:endParaRPr b="0" i="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9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JUNI 2017</a:t>
            </a:r>
            <a:endParaRPr b="0" i="0" sz="3600" u="none" cap="none" strike="noStrike">
              <a:solidFill>
                <a:srgbClr val="FFFFFF"/>
              </a:solidFill>
              <a:latin typeface="Century Gothic"/>
              <a:ea typeface="Century Gothic"/>
              <a:cs typeface="Century Gothic"/>
              <a:sym typeface="Century Gothic"/>
            </a:endParaRPr>
          </a:p>
        </p:txBody>
      </p:sp>
      <p:sp>
        <p:nvSpPr>
          <p:cNvPr id="807" name="Google Shape;807;p9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808" name="Google Shape;808;p93"/>
          <p:cNvPicPr preferRelativeResize="0"/>
          <p:nvPr/>
        </p:nvPicPr>
        <p:blipFill rotWithShape="1">
          <a:blip r:embed="rId3">
            <a:alphaModFix/>
          </a:blip>
          <a:srcRect b="0" l="0" r="0" t="0"/>
          <a:stretch/>
        </p:blipFill>
        <p:spPr>
          <a:xfrm>
            <a:off x="500062" y="516231"/>
            <a:ext cx="8902700" cy="3721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9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JUNI 2017</a:t>
            </a:r>
            <a:endParaRPr b="0" i="0" sz="3600" u="none" cap="none" strike="noStrike">
              <a:solidFill>
                <a:srgbClr val="FFFFFF"/>
              </a:solidFill>
              <a:latin typeface="Century Gothic"/>
              <a:ea typeface="Century Gothic"/>
              <a:cs typeface="Century Gothic"/>
              <a:sym typeface="Century Gothic"/>
            </a:endParaRPr>
          </a:p>
        </p:txBody>
      </p:sp>
      <p:sp>
        <p:nvSpPr>
          <p:cNvPr id="814" name="Google Shape;814;p94"/>
          <p:cNvSpPr txBox="1"/>
          <p:nvPr>
            <p:ph idx="1" type="body"/>
          </p:nvPr>
        </p:nvSpPr>
        <p:spPr>
          <a:xfrm>
            <a:off x="4152900" y="3937000"/>
            <a:ext cx="6094413" cy="1767652"/>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Pizza(</a:t>
            </a:r>
            <a:r>
              <a:rPr b="0" i="0" lang="no-NO" sz="2000" u="sng" cap="none" strike="noStrike">
                <a:solidFill>
                  <a:schemeClr val="lt1"/>
                </a:solidFill>
                <a:latin typeface="Century Gothic"/>
                <a:ea typeface="Century Gothic"/>
                <a:cs typeface="Century Gothic"/>
                <a:sym typeface="Century Gothic"/>
              </a:rPr>
              <a:t>PizzaID</a:t>
            </a:r>
            <a:r>
              <a:rPr b="0" i="0" lang="no-NO" sz="2000" u="none" cap="none" strike="noStrike">
                <a:solidFill>
                  <a:schemeClr val="lt1"/>
                </a:solidFill>
                <a:latin typeface="Century Gothic"/>
                <a:ea typeface="Century Gothic"/>
                <a:cs typeface="Century Gothic"/>
                <a:sym typeface="Century Gothic"/>
              </a:rPr>
              <a:t>, PizzaName, PizzaPrice) </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Customer(</a:t>
            </a:r>
            <a:r>
              <a:rPr b="0" i="0" lang="no-NO" sz="2000" u="sng" cap="none" strike="noStrike">
                <a:solidFill>
                  <a:schemeClr val="lt1"/>
                </a:solidFill>
                <a:latin typeface="Century Gothic"/>
                <a:ea typeface="Century Gothic"/>
                <a:cs typeface="Century Gothic"/>
                <a:sym typeface="Century Gothic"/>
              </a:rPr>
              <a:t>CustNo</a:t>
            </a:r>
            <a:r>
              <a:rPr b="0" i="0" lang="no-NO" sz="2000" u="none" cap="none" strike="noStrike">
                <a:solidFill>
                  <a:schemeClr val="lt1"/>
                </a:solidFill>
                <a:latin typeface="Century Gothic"/>
                <a:ea typeface="Century Gothic"/>
                <a:cs typeface="Century Gothic"/>
                <a:sym typeface="Century Gothic"/>
              </a:rPr>
              <a:t>, CustName)</a:t>
            </a:r>
            <a:endParaRPr/>
          </a:p>
          <a:p>
            <a:pPr indent="-285750" lvl="0" marL="285750" marR="0" rtl="0" algn="l">
              <a:spcBef>
                <a:spcPts val="600"/>
              </a:spcBef>
              <a:spcAft>
                <a:spcPts val="0"/>
              </a:spcAft>
              <a:buClr>
                <a:srgbClr val="FFFFFF"/>
              </a:buClr>
              <a:buSzPts val="1600"/>
              <a:buFont typeface="Noto Sans Symbols"/>
              <a:buChar char="▶"/>
            </a:pPr>
            <a:r>
              <a:rPr b="0" i="0" lang="no-NO" sz="2000" u="none" cap="none" strike="noStrike">
                <a:solidFill>
                  <a:schemeClr val="lt1"/>
                </a:solidFill>
                <a:latin typeface="Century Gothic"/>
                <a:ea typeface="Century Gothic"/>
                <a:cs typeface="Century Gothic"/>
                <a:sym typeface="Century Gothic"/>
              </a:rPr>
              <a:t>Order(</a:t>
            </a:r>
            <a:r>
              <a:rPr b="0" i="0" lang="no-NO" sz="2000" u="sng" cap="none" strike="noStrike">
                <a:solidFill>
                  <a:schemeClr val="lt1"/>
                </a:solidFill>
                <a:latin typeface="Century Gothic"/>
                <a:ea typeface="Century Gothic"/>
                <a:cs typeface="Century Gothic"/>
                <a:sym typeface="Century Gothic"/>
              </a:rPr>
              <a:t>OrderNo</a:t>
            </a:r>
            <a:r>
              <a:rPr b="0" i="0" lang="no-NO" sz="2000" u="none" cap="none" strike="noStrike">
                <a:solidFill>
                  <a:schemeClr val="lt1"/>
                </a:solidFill>
                <a:latin typeface="Century Gothic"/>
                <a:ea typeface="Century Gothic"/>
                <a:cs typeface="Century Gothic"/>
                <a:sym typeface="Century Gothic"/>
              </a:rPr>
              <a:t>, NumberOrdered, PizzaID, Custno) </a:t>
            </a:r>
            <a:endParaRPr b="0" i="0" sz="2000" u="none" cap="none" strike="noStrike">
              <a:solidFill>
                <a:schemeClr val="lt1"/>
              </a:solidFill>
              <a:latin typeface="Century Gothic"/>
              <a:ea typeface="Century Gothic"/>
              <a:cs typeface="Century Gothic"/>
              <a:sym typeface="Century Gothic"/>
            </a:endParaRPr>
          </a:p>
        </p:txBody>
      </p:sp>
      <p:pic>
        <p:nvPicPr>
          <p:cNvPr id="815" name="Google Shape;815;p94"/>
          <p:cNvPicPr preferRelativeResize="0"/>
          <p:nvPr/>
        </p:nvPicPr>
        <p:blipFill rotWithShape="1">
          <a:blip r:embed="rId3">
            <a:alphaModFix/>
          </a:blip>
          <a:srcRect b="0" l="0" r="0" t="0"/>
          <a:stretch/>
        </p:blipFill>
        <p:spPr>
          <a:xfrm>
            <a:off x="0" y="0"/>
            <a:ext cx="8902700" cy="37211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95"/>
          <p:cNvSpPr txBox="1"/>
          <p:nvPr>
            <p:ph type="title"/>
          </p:nvPr>
        </p:nvSpPr>
        <p:spPr>
          <a:xfrm>
            <a:off x="684212" y="0"/>
            <a:ext cx="8001000" cy="36576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no-NO"/>
              <a:t>Normalformer</a:t>
            </a:r>
            <a:endParaRPr/>
          </a:p>
        </p:txBody>
      </p:sp>
      <p:sp>
        <p:nvSpPr>
          <p:cNvPr id="821" name="Google Shape;821;p95"/>
          <p:cNvSpPr txBox="1"/>
          <p:nvPr>
            <p:ph idx="1" type="body"/>
          </p:nvPr>
        </p:nvSpPr>
        <p:spPr>
          <a:xfrm>
            <a:off x="684212" y="3843866"/>
            <a:ext cx="6400800" cy="3014100"/>
          </a:xfrm>
          <a:prstGeom prst="rect">
            <a:avLst/>
          </a:prstGeom>
        </p:spPr>
        <p:txBody>
          <a:bodyPr anchorCtr="0" anchor="t" bIns="45700" lIns="45700" spcFirstLastPara="1" rIns="45700" wrap="square" tIns="45700">
            <a:noAutofit/>
          </a:bodyPr>
          <a:lstStyle/>
          <a:p>
            <a:pPr indent="0" lvl="0" marL="0" rtl="0" algn="l">
              <a:lnSpc>
                <a:spcPct val="90000"/>
              </a:lnSpc>
              <a:spcBef>
                <a:spcPts val="0"/>
              </a:spcBef>
              <a:spcAft>
                <a:spcPts val="0"/>
              </a:spcAft>
              <a:buClr>
                <a:schemeClr val="lt1"/>
              </a:buClr>
              <a:buSzPts val="2000"/>
              <a:buFont typeface="Noto Sans Symbols"/>
              <a:buNone/>
            </a:pPr>
            <a:r>
              <a:rPr i="1" lang="no-NO" sz="2000">
                <a:solidFill>
                  <a:schemeClr val="lt1"/>
                </a:solidFill>
              </a:rPr>
              <a:t>Every non-key attribute must be dependent on key, the whole key, and nothing but the key. </a:t>
            </a:r>
            <a:endParaRPr sz="2000"/>
          </a:p>
          <a:p>
            <a:pPr indent="0" lvl="0" marL="0" rtl="0" algn="l">
              <a:spcBef>
                <a:spcPts val="60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96"/>
          <p:cNvSpPr txBox="1"/>
          <p:nvPr>
            <p:ph type="title"/>
          </p:nvPr>
        </p:nvSpPr>
        <p:spPr>
          <a:xfrm>
            <a:off x="684212" y="0"/>
            <a:ext cx="8001000" cy="36576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no-NO"/>
              <a:t>Normalformer</a:t>
            </a:r>
            <a:endParaRPr/>
          </a:p>
        </p:txBody>
      </p:sp>
      <p:sp>
        <p:nvSpPr>
          <p:cNvPr id="827" name="Google Shape;827;p96"/>
          <p:cNvSpPr txBox="1"/>
          <p:nvPr>
            <p:ph idx="1" type="body"/>
          </p:nvPr>
        </p:nvSpPr>
        <p:spPr>
          <a:xfrm>
            <a:off x="684212" y="3843866"/>
            <a:ext cx="6400800" cy="3014100"/>
          </a:xfrm>
          <a:prstGeom prst="rect">
            <a:avLst/>
          </a:prstGeom>
        </p:spPr>
        <p:txBody>
          <a:bodyPr anchorCtr="0" anchor="t" bIns="45700" lIns="45700" spcFirstLastPara="1" rIns="45700" wrap="square" tIns="45700">
            <a:noAutofit/>
          </a:bodyPr>
          <a:lstStyle/>
          <a:p>
            <a:pPr indent="0" lvl="0" marL="0" rtl="0" algn="l">
              <a:lnSpc>
                <a:spcPct val="90000"/>
              </a:lnSpc>
              <a:spcBef>
                <a:spcPts val="0"/>
              </a:spcBef>
              <a:spcAft>
                <a:spcPts val="0"/>
              </a:spcAft>
              <a:buNone/>
            </a:pPr>
            <a:r>
              <a:rPr i="1" lang="no-NO" sz="2000">
                <a:solidFill>
                  <a:schemeClr val="lt1"/>
                </a:solidFill>
              </a:rPr>
              <a:t>Every non-key attribute must be dependent on key, the whole key, and nothing but the key. </a:t>
            </a:r>
            <a:endParaRPr sz="2000"/>
          </a:p>
          <a:p>
            <a:pPr indent="0" lvl="0" marL="0" rtl="0" algn="l">
              <a:spcBef>
                <a:spcPts val="600"/>
              </a:spcBef>
              <a:spcAft>
                <a:spcPts val="0"/>
              </a:spcAft>
              <a:buNone/>
            </a:pPr>
            <a:r>
              <a:t/>
            </a:r>
            <a:endParaRPr/>
          </a:p>
        </p:txBody>
      </p:sp>
      <p:sp>
        <p:nvSpPr>
          <p:cNvPr id="828" name="Google Shape;828;p96"/>
          <p:cNvSpPr/>
          <p:nvPr/>
        </p:nvSpPr>
        <p:spPr>
          <a:xfrm>
            <a:off x="5486500" y="2513200"/>
            <a:ext cx="617100" cy="1330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6"/>
          <p:cNvSpPr/>
          <p:nvPr/>
        </p:nvSpPr>
        <p:spPr>
          <a:xfrm>
            <a:off x="1937500" y="4502025"/>
            <a:ext cx="377100" cy="7545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6"/>
          <p:cNvSpPr/>
          <p:nvPr/>
        </p:nvSpPr>
        <p:spPr>
          <a:xfrm>
            <a:off x="4496150" y="4602975"/>
            <a:ext cx="476100" cy="1047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6"/>
          <p:cNvSpPr txBox="1"/>
          <p:nvPr/>
        </p:nvSpPr>
        <p:spPr>
          <a:xfrm>
            <a:off x="5023575" y="1758825"/>
            <a:ext cx="18003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o-NO" sz="1800">
                <a:solidFill>
                  <a:srgbClr val="FFFFFF"/>
                </a:solidFill>
              </a:rPr>
              <a:t> Første  </a:t>
            </a:r>
            <a:r>
              <a:rPr lang="no-NO" sz="1800">
                <a:solidFill>
                  <a:srgbClr val="FFFFFF"/>
                </a:solidFill>
              </a:rPr>
              <a:t>normalform </a:t>
            </a:r>
            <a:endParaRPr sz="1800">
              <a:solidFill>
                <a:srgbClr val="FFFFFF"/>
              </a:solidFill>
            </a:endParaRPr>
          </a:p>
        </p:txBody>
      </p:sp>
      <p:sp>
        <p:nvSpPr>
          <p:cNvPr id="832" name="Google Shape;832;p96"/>
          <p:cNvSpPr txBox="1"/>
          <p:nvPr/>
        </p:nvSpPr>
        <p:spPr>
          <a:xfrm>
            <a:off x="3907250" y="5650875"/>
            <a:ext cx="18003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o-NO" sz="1800">
                <a:solidFill>
                  <a:srgbClr val="FFFFFF"/>
                </a:solidFill>
              </a:rPr>
              <a:t>BNC</a:t>
            </a:r>
            <a:r>
              <a:rPr lang="no-NO" sz="1800">
                <a:solidFill>
                  <a:srgbClr val="FFFFFF"/>
                </a:solidFill>
              </a:rPr>
              <a:t> </a:t>
            </a:r>
            <a:endParaRPr sz="1800">
              <a:solidFill>
                <a:srgbClr val="FFFFFF"/>
              </a:solidFill>
            </a:endParaRPr>
          </a:p>
        </p:txBody>
      </p:sp>
      <p:sp>
        <p:nvSpPr>
          <p:cNvPr id="833" name="Google Shape;833;p96"/>
          <p:cNvSpPr txBox="1"/>
          <p:nvPr/>
        </p:nvSpPr>
        <p:spPr>
          <a:xfrm>
            <a:off x="1453600" y="5389775"/>
            <a:ext cx="18003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o-NO" sz="1800">
                <a:solidFill>
                  <a:srgbClr val="FFFFFF"/>
                </a:solidFill>
              </a:rPr>
              <a:t>Andre Normalform</a:t>
            </a:r>
            <a:endParaRPr sz="18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97"/>
          <p:cNvSpPr txBox="1"/>
          <p:nvPr>
            <p:ph type="title"/>
          </p:nvPr>
        </p:nvSpPr>
        <p:spPr>
          <a:xfrm>
            <a:off x="498575" y="-9350"/>
            <a:ext cx="5775300" cy="9300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FØRSTE NORMALFORM</a:t>
            </a:r>
            <a:endParaRPr/>
          </a:p>
        </p:txBody>
      </p:sp>
      <p:sp>
        <p:nvSpPr>
          <p:cNvPr id="839" name="Google Shape;839;p97"/>
          <p:cNvSpPr txBox="1"/>
          <p:nvPr>
            <p:ph idx="1" type="body"/>
          </p:nvPr>
        </p:nvSpPr>
        <p:spPr>
          <a:xfrm>
            <a:off x="5794600" y="118900"/>
            <a:ext cx="3877800" cy="6735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sz="2400">
                <a:solidFill>
                  <a:srgbClr val="FFFFFF"/>
                </a:solidFill>
              </a:rPr>
              <a:t>Atomiske verdier</a:t>
            </a:r>
            <a:endParaRPr sz="2400"/>
          </a:p>
        </p:txBody>
      </p:sp>
      <p:sp>
        <p:nvSpPr>
          <p:cNvPr id="840" name="Google Shape;840;p97"/>
          <p:cNvSpPr txBox="1"/>
          <p:nvPr>
            <p:ph type="title"/>
          </p:nvPr>
        </p:nvSpPr>
        <p:spPr>
          <a:xfrm>
            <a:off x="498575" y="768250"/>
            <a:ext cx="5775300" cy="1012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ANDRE</a:t>
            </a:r>
            <a:r>
              <a:rPr b="0" i="0" lang="no-NO" sz="3600" u="none" cap="none" strike="noStrike">
                <a:solidFill>
                  <a:srgbClr val="FFFFFF"/>
                </a:solidFill>
                <a:latin typeface="Century Gothic"/>
                <a:ea typeface="Century Gothic"/>
                <a:cs typeface="Century Gothic"/>
                <a:sym typeface="Century Gothic"/>
              </a:rPr>
              <a:t> NORMA</a:t>
            </a:r>
            <a:r>
              <a:rPr b="0" i="0" lang="no-NO" sz="3600" u="none" cap="none" strike="noStrike">
                <a:solidFill>
                  <a:srgbClr val="FFFFFF"/>
                </a:solidFill>
                <a:latin typeface="Century Gothic"/>
                <a:ea typeface="Century Gothic"/>
                <a:cs typeface="Century Gothic"/>
                <a:sym typeface="Century Gothic"/>
              </a:rPr>
              <a:t>LFO</a:t>
            </a:r>
            <a:r>
              <a:rPr b="0" i="0" lang="no-NO" sz="3600" u="none" cap="none" strike="noStrike">
                <a:solidFill>
                  <a:srgbClr val="FFFFFF"/>
                </a:solidFill>
                <a:latin typeface="Century Gothic"/>
                <a:ea typeface="Century Gothic"/>
                <a:cs typeface="Century Gothic"/>
                <a:sym typeface="Century Gothic"/>
              </a:rPr>
              <a:t>RM</a:t>
            </a:r>
            <a:endParaRPr/>
          </a:p>
        </p:txBody>
      </p:sp>
      <p:sp>
        <p:nvSpPr>
          <p:cNvPr id="841" name="Google Shape;841;p97"/>
          <p:cNvSpPr txBox="1"/>
          <p:nvPr>
            <p:ph idx="1" type="body"/>
          </p:nvPr>
        </p:nvSpPr>
        <p:spPr>
          <a:xfrm>
            <a:off x="1628575" y="1243463"/>
            <a:ext cx="8284200" cy="12954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sz="2400">
                <a:solidFill>
                  <a:srgbClr val="FFFFFF"/>
                </a:solidFill>
              </a:rPr>
              <a:t>En tabell er på 2NF hvis ingen ikke-nøkkel-attributter er delvis avhengig av en (kandidat-)nøkkel.</a:t>
            </a:r>
            <a:endParaRPr sz="2400">
              <a:solidFill>
                <a:srgbClr val="FFFFFF"/>
              </a:solidFill>
            </a:endParaRPr>
          </a:p>
        </p:txBody>
      </p:sp>
      <p:sp>
        <p:nvSpPr>
          <p:cNvPr id="842" name="Google Shape;842;p97"/>
          <p:cNvSpPr txBox="1"/>
          <p:nvPr>
            <p:ph type="title"/>
          </p:nvPr>
        </p:nvSpPr>
        <p:spPr>
          <a:xfrm>
            <a:off x="498575" y="2099600"/>
            <a:ext cx="5775300" cy="10806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TREDJE</a:t>
            </a:r>
            <a:r>
              <a:rPr b="0" i="0" lang="no-NO" sz="3600" u="none" cap="none" strike="noStrike">
                <a:solidFill>
                  <a:srgbClr val="FFFFFF"/>
                </a:solidFill>
                <a:latin typeface="Century Gothic"/>
                <a:ea typeface="Century Gothic"/>
                <a:cs typeface="Century Gothic"/>
                <a:sym typeface="Century Gothic"/>
              </a:rPr>
              <a:t> NORMALFORM</a:t>
            </a:r>
            <a:endParaRPr/>
          </a:p>
        </p:txBody>
      </p:sp>
      <p:sp>
        <p:nvSpPr>
          <p:cNvPr id="843" name="Google Shape;843;p97"/>
          <p:cNvSpPr txBox="1"/>
          <p:nvPr>
            <p:ph type="title"/>
          </p:nvPr>
        </p:nvSpPr>
        <p:spPr>
          <a:xfrm>
            <a:off x="1628575" y="2678600"/>
            <a:ext cx="10055100" cy="18399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sz="2400"/>
              <a:t>En tabell er på 3NF hvis det for alle ikke-trivielle funksjonelle avhengigheter X -&gt; A som gjelder for tabellen, er slik at </a:t>
            </a:r>
            <a:endParaRPr sz="2400"/>
          </a:p>
          <a:p>
            <a:pPr indent="457200" lvl="0" marL="0" marR="0" rtl="0" algn="l">
              <a:spcBef>
                <a:spcPts val="0"/>
              </a:spcBef>
              <a:spcAft>
                <a:spcPts val="0"/>
              </a:spcAft>
              <a:buNone/>
            </a:pPr>
            <a:r>
              <a:rPr lang="no-NO" sz="2400"/>
              <a:t>(a) X er en supernøkkel i tabellen eller </a:t>
            </a:r>
            <a:endParaRPr sz="2400"/>
          </a:p>
          <a:p>
            <a:pPr indent="457200" lvl="0" marL="0" marR="0" rtl="0" algn="l">
              <a:spcBef>
                <a:spcPts val="0"/>
              </a:spcBef>
              <a:spcAft>
                <a:spcPts val="0"/>
              </a:spcAft>
              <a:buNone/>
            </a:pPr>
            <a:r>
              <a:rPr lang="no-NO" sz="2400"/>
              <a:t>(b) A er et nøkkelattributt i tabellen.</a:t>
            </a:r>
            <a:endParaRPr sz="2400"/>
          </a:p>
        </p:txBody>
      </p:sp>
      <p:sp>
        <p:nvSpPr>
          <p:cNvPr id="844" name="Google Shape;844;p97"/>
          <p:cNvSpPr txBox="1"/>
          <p:nvPr>
            <p:ph type="title"/>
          </p:nvPr>
        </p:nvSpPr>
        <p:spPr>
          <a:xfrm>
            <a:off x="498575" y="4311275"/>
            <a:ext cx="7410300" cy="10806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BOYCE-CODD NORMALFORM</a:t>
            </a:r>
            <a:endParaRPr/>
          </a:p>
        </p:txBody>
      </p:sp>
      <p:sp>
        <p:nvSpPr>
          <p:cNvPr id="845" name="Google Shape;845;p97"/>
          <p:cNvSpPr txBox="1"/>
          <p:nvPr>
            <p:ph idx="1" type="body"/>
          </p:nvPr>
        </p:nvSpPr>
        <p:spPr>
          <a:xfrm>
            <a:off x="1628575" y="5044938"/>
            <a:ext cx="8284200" cy="12954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sz="2400">
                <a:solidFill>
                  <a:srgbClr val="FFFFFF"/>
                </a:solidFill>
              </a:rPr>
              <a:t>En tabell er på BCNF hvis det for alle ikke-trivielle funksjonelle avhengigheter X -&gt; Y som gjelder for tabellen, er slik at X er en supernøkkel i tabellen.</a:t>
            </a:r>
            <a:endParaRPr sz="2400">
              <a:solidFill>
                <a:srgbClr val="FFFFFF"/>
              </a:solidFill>
            </a:endParaRPr>
          </a:p>
        </p:txBody>
      </p:sp>
      <p:sp>
        <p:nvSpPr>
          <p:cNvPr id="846" name="Google Shape;846;p97"/>
          <p:cNvSpPr txBox="1"/>
          <p:nvPr>
            <p:ph idx="1" type="body"/>
          </p:nvPr>
        </p:nvSpPr>
        <p:spPr>
          <a:xfrm>
            <a:off x="7703300" y="6184500"/>
            <a:ext cx="5123400" cy="6735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sz="1800" u="sng">
                <a:solidFill>
                  <a:schemeClr val="hlink"/>
                </a:solidFill>
                <a:latin typeface="Arial"/>
                <a:ea typeface="Arial"/>
                <a:cs typeface="Arial"/>
                <a:sym typeface="Arial"/>
                <a:hlinkClick r:id="rId3"/>
              </a:rPr>
              <a:t>https://folk.idi.ntnu.no/roger/normalisering/</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811200" y="309025"/>
            <a:ext cx="112506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Øving 2 oppg. 4 a) </a:t>
            </a:r>
            <a:r>
              <a:rPr lang="no-NO" sz="3000"/>
              <a:t>ER-diagram → Relasjonsdatabase</a:t>
            </a:r>
            <a:endParaRPr sz="3000"/>
          </a:p>
        </p:txBody>
      </p:sp>
      <p:pic>
        <p:nvPicPr>
          <p:cNvPr id="135" name="Google Shape;135;p26"/>
          <p:cNvPicPr preferRelativeResize="0"/>
          <p:nvPr/>
        </p:nvPicPr>
        <p:blipFill>
          <a:blip r:embed="rId3">
            <a:alphaModFix/>
          </a:blip>
          <a:stretch>
            <a:fillRect/>
          </a:stretch>
        </p:blipFill>
        <p:spPr>
          <a:xfrm>
            <a:off x="811188" y="1457300"/>
            <a:ext cx="5442275" cy="51551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50" name="Shape 850"/>
        <p:cNvGrpSpPr/>
        <p:nvPr/>
      </p:nvGrpSpPr>
      <p:grpSpPr>
        <a:xfrm>
          <a:off x="0" y="0"/>
          <a:ext cx="0" cy="0"/>
          <a:chOff x="0" y="0"/>
          <a:chExt cx="0" cy="0"/>
        </a:xfrm>
      </p:grpSpPr>
      <p:sp>
        <p:nvSpPr>
          <p:cNvPr id="851" name="Google Shape;851;p98"/>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852" name="Google Shape;852;p98"/>
          <p:cNvGraphicFramePr/>
          <p:nvPr/>
        </p:nvGraphicFramePr>
        <p:xfrm>
          <a:off x="741362" y="2157413"/>
          <a:ext cx="3000000" cy="3000000"/>
        </p:xfrm>
        <a:graphic>
          <a:graphicData uri="http://schemas.openxmlformats.org/drawingml/2006/table">
            <a:tbl>
              <a:tblPr bandRow="1" firstRow="1">
                <a:noFill/>
                <a:tableStyleId>{A8F0CE59-5BD9-485E-BB0D-3796BC449719}</a:tableStyleId>
              </a:tblPr>
              <a:tblGrid>
                <a:gridCol w="1275550"/>
                <a:gridCol w="1275550"/>
                <a:gridCol w="1275550"/>
                <a:gridCol w="1275550"/>
                <a:gridCol w="1275550"/>
                <a:gridCol w="1275550"/>
              </a:tblGrid>
              <a:tr h="9144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Adresse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Leverandør-tlf</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91440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Iphone, Ipad Pro</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16800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88888888</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Ipad Pro</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Samsung</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56" name="Shape 856"/>
        <p:cNvGrpSpPr/>
        <p:nvPr/>
      </p:nvGrpSpPr>
      <p:grpSpPr>
        <a:xfrm>
          <a:off x="0" y="0"/>
          <a:ext cx="0" cy="0"/>
          <a:chOff x="0" y="0"/>
          <a:chExt cx="0" cy="0"/>
        </a:xfrm>
      </p:grpSpPr>
      <p:sp>
        <p:nvSpPr>
          <p:cNvPr id="857" name="Google Shape;857;p99"/>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858" name="Google Shape;858;p99"/>
          <p:cNvGraphicFramePr/>
          <p:nvPr/>
        </p:nvGraphicFramePr>
        <p:xfrm>
          <a:off x="884237" y="2171700"/>
          <a:ext cx="3000000" cy="3000000"/>
        </p:xfrm>
        <a:graphic>
          <a:graphicData uri="http://schemas.openxmlformats.org/drawingml/2006/table">
            <a:tbl>
              <a:tblPr bandRow="1" firstRow="1">
                <a:noFill/>
                <a:tableStyleId>{A8F0CE59-5BD9-485E-BB0D-3796BC449719}</a:tableStyleId>
              </a:tblPr>
              <a:tblGrid>
                <a:gridCol w="1547000"/>
                <a:gridCol w="1547000"/>
                <a:gridCol w="1547000"/>
                <a:gridCol w="1547000"/>
                <a:gridCol w="1547000"/>
                <a:gridCol w="1832900"/>
              </a:tblGrid>
              <a:tr h="9144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Adresse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Leverandør-tlf</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91440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800"/>
                        <a:buFont typeface="Helvetica Neue"/>
                        <a:buNone/>
                      </a:pPr>
                      <a:r>
                        <a:rPr b="1" i="1" lang="no-NO" sz="1800" u="none" cap="none" strike="noStrike"/>
                        <a:t>22222222</a:t>
                      </a:r>
                      <a:endParaRPr/>
                    </a:p>
                    <a:p>
                      <a:pPr indent="0" lvl="0" marL="0" marR="0" rtl="0" algn="l">
                        <a:spcBef>
                          <a:spcPts val="0"/>
                        </a:spcBef>
                        <a:spcAft>
                          <a:spcPts val="0"/>
                        </a:spcAft>
                        <a:buNone/>
                      </a:pPr>
                      <a:r>
                        <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Ipad Pro</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800"/>
                        <a:buFont typeface="Helvetica Neue"/>
                        <a:buNone/>
                      </a:pPr>
                      <a:r>
                        <a:rPr b="1" i="1" lang="no-NO" sz="1800" u="none" cap="none" strike="noStrike"/>
                        <a:t>22222222</a:t>
                      </a:r>
                      <a:endParaRPr/>
                    </a:p>
                    <a:p>
                      <a:pPr indent="0" lvl="0" marL="0" marR="0" rtl="0" algn="l">
                        <a:spcBef>
                          <a:spcPts val="0"/>
                        </a:spcBef>
                        <a:spcAft>
                          <a:spcPts val="0"/>
                        </a:spcAft>
                        <a:buNone/>
                      </a:pPr>
                      <a:r>
                        <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Iphone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6800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62" name="Shape 862"/>
        <p:cNvGrpSpPr/>
        <p:nvPr/>
      </p:nvGrpSpPr>
      <p:grpSpPr>
        <a:xfrm>
          <a:off x="0" y="0"/>
          <a:ext cx="0" cy="0"/>
          <a:chOff x="0" y="0"/>
          <a:chExt cx="0" cy="0"/>
        </a:xfrm>
      </p:grpSpPr>
      <p:sp>
        <p:nvSpPr>
          <p:cNvPr id="863" name="Google Shape;863;p100"/>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864" name="Google Shape;864;p100"/>
          <p:cNvGraphicFramePr/>
          <p:nvPr/>
        </p:nvGraphicFramePr>
        <p:xfrm>
          <a:off x="884237" y="2171700"/>
          <a:ext cx="3000000" cy="3000000"/>
        </p:xfrm>
        <a:graphic>
          <a:graphicData uri="http://schemas.openxmlformats.org/drawingml/2006/table">
            <a:tbl>
              <a:tblPr bandRow="1" firstRow="1">
                <a:noFill/>
                <a:tableStyleId>{A8F0CE59-5BD9-485E-BB0D-3796BC449719}</a:tableStyleId>
              </a:tblPr>
              <a:tblGrid>
                <a:gridCol w="1547000"/>
                <a:gridCol w="1547000"/>
                <a:gridCol w="1547000"/>
                <a:gridCol w="1547000"/>
                <a:gridCol w="1547000"/>
                <a:gridCol w="1832900"/>
              </a:tblGrid>
              <a:tr h="9144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Adresse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Leverandør-tlf</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91440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800"/>
                        <a:buFont typeface="Helvetica Neue"/>
                        <a:buNone/>
                      </a:pPr>
                      <a:r>
                        <a:rPr b="1" i="1" lang="no-NO" sz="1800" u="none" cap="none" strike="noStrike"/>
                        <a:t>22222222</a:t>
                      </a:r>
                      <a:endParaRPr/>
                    </a:p>
                    <a:p>
                      <a:pPr indent="0" lvl="0" marL="0" marR="0" rtl="0" algn="l">
                        <a:spcBef>
                          <a:spcPts val="0"/>
                        </a:spcBef>
                        <a:spcAft>
                          <a:spcPts val="0"/>
                        </a:spcAft>
                        <a:buNone/>
                      </a:pPr>
                      <a:r>
                        <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Ipad Pro</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800"/>
                        <a:buFont typeface="Helvetica Neue"/>
                        <a:buNone/>
                      </a:pPr>
                      <a:r>
                        <a:rPr b="1" i="1" lang="no-NO" sz="1800" u="none" cap="none" strike="noStrike"/>
                        <a:t>22222222</a:t>
                      </a:r>
                      <a:endParaRPr/>
                    </a:p>
                    <a:p>
                      <a:pPr indent="0" lvl="0" marL="0" marR="0" rtl="0" algn="l">
                        <a:spcBef>
                          <a:spcPts val="0"/>
                        </a:spcBef>
                        <a:spcAft>
                          <a:spcPts val="0"/>
                        </a:spcAft>
                        <a:buNone/>
                      </a:pPr>
                      <a:r>
                        <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Iphone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6800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65" name="Google Shape;865;p100"/>
          <p:cNvSpPr/>
          <p:nvPr/>
        </p:nvSpPr>
        <p:spPr>
          <a:xfrm>
            <a:off x="884237" y="3136900"/>
            <a:ext cx="3078163" cy="3606800"/>
          </a:xfrm>
          <a:prstGeom prst="rect">
            <a:avLst/>
          </a:prstGeom>
          <a:solidFill>
            <a:schemeClr val="accent6">
              <a:alpha val="14901"/>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866" name="Google Shape;866;p100"/>
          <p:cNvSpPr txBox="1"/>
          <p:nvPr/>
        </p:nvSpPr>
        <p:spPr>
          <a:xfrm>
            <a:off x="1219200" y="2684226"/>
            <a:ext cx="24130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Kandidat-nøkkel</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70" name="Shape 870"/>
        <p:cNvGrpSpPr/>
        <p:nvPr/>
      </p:nvGrpSpPr>
      <p:grpSpPr>
        <a:xfrm>
          <a:off x="0" y="0"/>
          <a:ext cx="0" cy="0"/>
          <a:chOff x="0" y="0"/>
          <a:chExt cx="0" cy="0"/>
        </a:xfrm>
      </p:grpSpPr>
      <p:sp>
        <p:nvSpPr>
          <p:cNvPr id="871" name="Google Shape;871;p101"/>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ANDRE NORMALFORM</a:t>
            </a:r>
            <a:endParaRPr/>
          </a:p>
        </p:txBody>
      </p:sp>
      <p:sp>
        <p:nvSpPr>
          <p:cNvPr id="872" name="Google Shape;872;p101"/>
          <p:cNvSpPr txBox="1"/>
          <p:nvPr>
            <p:ph idx="1" type="body"/>
          </p:nvPr>
        </p:nvSpPr>
        <p:spPr>
          <a:xfrm>
            <a:off x="498475" y="1217613"/>
            <a:ext cx="8534400"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lang="no-NO">
                <a:solidFill>
                  <a:srgbClr val="FFFFFF"/>
                </a:solidFill>
              </a:rPr>
              <a:t>En tabell er på andre normalform (2NF) hvis ingen ikke-nøkkel-attributter (eng: nonprime attributes) er delvis avhengig av en (kandidat-)nøkkel.</a:t>
            </a:r>
            <a:endParaRPr>
              <a:solidFill>
                <a:srgbClr val="FFFFFF"/>
              </a:solidFill>
            </a:endParaRPr>
          </a:p>
          <a:p>
            <a:pPr indent="0" lvl="0" marL="0" marR="0" rtl="0" algn="l">
              <a:spcBef>
                <a:spcPts val="0"/>
              </a:spcBef>
              <a:spcAft>
                <a:spcPts val="0"/>
              </a:spcAft>
              <a:buNone/>
            </a:pPr>
            <a:r>
              <a:t/>
            </a:r>
            <a:endParaRPr>
              <a:solidFill>
                <a:srgbClr val="FFFFFF"/>
              </a:solidFill>
            </a:endParaRPr>
          </a:p>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Ingen ikke-nøkkel attributter skal være delvis avhengig av en kandidat-nøkkel.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76" name="Shape 876"/>
        <p:cNvGrpSpPr/>
        <p:nvPr/>
      </p:nvGrpSpPr>
      <p:grpSpPr>
        <a:xfrm>
          <a:off x="0" y="0"/>
          <a:ext cx="0" cy="0"/>
          <a:chOff x="0" y="0"/>
          <a:chExt cx="0" cy="0"/>
        </a:xfrm>
      </p:grpSpPr>
      <p:sp>
        <p:nvSpPr>
          <p:cNvPr id="877" name="Google Shape;877;p102"/>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878" name="Google Shape;878;p102"/>
          <p:cNvGraphicFramePr/>
          <p:nvPr/>
        </p:nvGraphicFramePr>
        <p:xfrm>
          <a:off x="884237" y="2171700"/>
          <a:ext cx="3000000" cy="3000000"/>
        </p:xfrm>
        <a:graphic>
          <a:graphicData uri="http://schemas.openxmlformats.org/drawingml/2006/table">
            <a:tbl>
              <a:tblPr bandRow="1" firstRow="1">
                <a:noFill/>
                <a:tableStyleId>{A8F0CE59-5BD9-485E-BB0D-3796BC449719}</a:tableStyleId>
              </a:tblPr>
              <a:tblGrid>
                <a:gridCol w="1547000"/>
                <a:gridCol w="1547000"/>
                <a:gridCol w="1547000"/>
                <a:gridCol w="1547000"/>
                <a:gridCol w="1547000"/>
                <a:gridCol w="1832900"/>
              </a:tblGrid>
              <a:tr h="9144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Adresse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Leverandør-tlf</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91440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800"/>
                        <a:buFont typeface="Helvetica Neue"/>
                        <a:buNone/>
                      </a:pPr>
                      <a:r>
                        <a:rPr b="1" i="1" lang="no-NO" sz="1800" u="none" cap="none" strike="noStrike"/>
                        <a:t>22222222</a:t>
                      </a:r>
                      <a:endParaRPr/>
                    </a:p>
                    <a:p>
                      <a:pPr indent="0" lvl="0" marL="0" marR="0" rtl="0" algn="l">
                        <a:spcBef>
                          <a:spcPts val="0"/>
                        </a:spcBef>
                        <a:spcAft>
                          <a:spcPts val="0"/>
                        </a:spcAft>
                        <a:buNone/>
                      </a:pPr>
                      <a:r>
                        <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Ipad Pro</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800"/>
                        <a:buFont typeface="Helvetica Neue"/>
                        <a:buNone/>
                      </a:pPr>
                      <a:r>
                        <a:rPr b="1" i="1" lang="no-NO" sz="1800" u="none" cap="none" strike="noStrike"/>
                        <a:t>22222222</a:t>
                      </a:r>
                      <a:endParaRPr/>
                    </a:p>
                    <a:p>
                      <a:pPr indent="0" lvl="0" marL="0" marR="0" rtl="0" algn="l">
                        <a:spcBef>
                          <a:spcPts val="0"/>
                        </a:spcBef>
                        <a:spcAft>
                          <a:spcPts val="0"/>
                        </a:spcAft>
                        <a:buNone/>
                      </a:pPr>
                      <a:r>
                        <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440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Iphone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6800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79" name="Google Shape;879;p102"/>
          <p:cNvSpPr/>
          <p:nvPr/>
        </p:nvSpPr>
        <p:spPr>
          <a:xfrm>
            <a:off x="884237" y="3136900"/>
            <a:ext cx="3078163" cy="3606800"/>
          </a:xfrm>
          <a:prstGeom prst="rect">
            <a:avLst/>
          </a:prstGeom>
          <a:solidFill>
            <a:schemeClr val="accent6">
              <a:alpha val="14901"/>
            </a:schemeClr>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880" name="Google Shape;880;p102"/>
          <p:cNvSpPr txBox="1"/>
          <p:nvPr/>
        </p:nvSpPr>
        <p:spPr>
          <a:xfrm>
            <a:off x="1219200" y="2684226"/>
            <a:ext cx="24130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Kandidat-nøkkel</a:t>
            </a:r>
            <a:endParaRPr b="0" i="0" sz="1800" u="none" cap="none" strike="noStrike">
              <a:solidFill>
                <a:schemeClr val="lt1"/>
              </a:solidFill>
              <a:latin typeface="Century Gothic"/>
              <a:ea typeface="Century Gothic"/>
              <a:cs typeface="Century Gothic"/>
              <a:sym typeface="Century Gothic"/>
            </a:endParaRPr>
          </a:p>
        </p:txBody>
      </p:sp>
      <p:sp>
        <p:nvSpPr>
          <p:cNvPr id="881" name="Google Shape;881;p102"/>
          <p:cNvSpPr/>
          <p:nvPr/>
        </p:nvSpPr>
        <p:spPr>
          <a:xfrm>
            <a:off x="3492500" y="2868891"/>
            <a:ext cx="2552700" cy="184665"/>
          </a:xfrm>
          <a:prstGeom prst="uturnArrow">
            <a:avLst>
              <a:gd fmla="val 25000" name="adj1"/>
              <a:gd fmla="val 25000" name="adj2"/>
              <a:gd fmla="val 25000" name="adj3"/>
              <a:gd fmla="val 4375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882" name="Google Shape;882;p102"/>
          <p:cNvSpPr/>
          <p:nvPr/>
        </p:nvSpPr>
        <p:spPr>
          <a:xfrm>
            <a:off x="3200400" y="2716212"/>
            <a:ext cx="4457700" cy="420688"/>
          </a:xfrm>
          <a:prstGeom prst="uturnArrow">
            <a:avLst>
              <a:gd fmla="val 25000" name="adj1"/>
              <a:gd fmla="val 25000" name="adj2"/>
              <a:gd fmla="val 25000" name="adj3"/>
              <a:gd fmla="val 4375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883" name="Google Shape;883;p102"/>
          <p:cNvSpPr/>
          <p:nvPr/>
        </p:nvSpPr>
        <p:spPr>
          <a:xfrm>
            <a:off x="3048000" y="2585244"/>
            <a:ext cx="5854700" cy="551656"/>
          </a:xfrm>
          <a:prstGeom prst="uturnArrow">
            <a:avLst>
              <a:gd fmla="val 25000" name="adj1"/>
              <a:gd fmla="val 25000" name="adj2"/>
              <a:gd fmla="val 25000" name="adj3"/>
              <a:gd fmla="val 4375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884" name="Google Shape;884;p102"/>
          <p:cNvSpPr/>
          <p:nvPr/>
        </p:nvSpPr>
        <p:spPr>
          <a:xfrm>
            <a:off x="2019300" y="3683000"/>
            <a:ext cx="2057400" cy="335756"/>
          </a:xfrm>
          <a:prstGeom prst="uturnArrow">
            <a:avLst>
              <a:gd fmla="val 25000" name="adj1"/>
              <a:gd fmla="val 25000" name="adj2"/>
              <a:gd fmla="val 25000" name="adj3"/>
              <a:gd fmla="val 4375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8" name="Shape 888"/>
        <p:cNvGrpSpPr/>
        <p:nvPr/>
      </p:nvGrpSpPr>
      <p:grpSpPr>
        <a:xfrm>
          <a:off x="0" y="0"/>
          <a:ext cx="0" cy="0"/>
          <a:chOff x="0" y="0"/>
          <a:chExt cx="0" cy="0"/>
        </a:xfrm>
      </p:grpSpPr>
      <p:sp>
        <p:nvSpPr>
          <p:cNvPr id="889" name="Google Shape;889;p103"/>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890" name="Google Shape;890;p103"/>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891" name="Google Shape;891;p103"/>
          <p:cNvGraphicFramePr/>
          <p:nvPr/>
        </p:nvGraphicFramePr>
        <p:xfrm>
          <a:off x="498475" y="607634"/>
          <a:ext cx="3000000" cy="3000000"/>
        </p:xfrm>
        <a:graphic>
          <a:graphicData uri="http://schemas.openxmlformats.org/drawingml/2006/table">
            <a:tbl>
              <a:tblPr bandRow="1" firstRow="1">
                <a:noFill/>
                <a:tableStyleId>{A8F0CE59-5BD9-485E-BB0D-3796BC449719}</a:tableStyleId>
              </a:tblPr>
              <a:tblGrid>
                <a:gridCol w="1618350"/>
                <a:gridCol w="2050400"/>
              </a:tblGrid>
              <a:tr h="63445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Adresse</a:t>
                      </a:r>
                      <a:endParaRPr/>
                    </a:p>
                  </a:txBody>
                  <a:tcPr marT="45725" marB="45725" marR="45725" marL="45725"/>
                </a:tc>
              </a:tr>
              <a:tr h="6344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tc>
              </a:tr>
              <a:tr h="6344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tc>
              </a:tr>
            </a:tbl>
          </a:graphicData>
        </a:graphic>
      </p:graphicFrame>
      <p:graphicFrame>
        <p:nvGraphicFramePr>
          <p:cNvPr id="892" name="Google Shape;892;p103"/>
          <p:cNvGraphicFramePr/>
          <p:nvPr/>
        </p:nvGraphicFramePr>
        <p:xfrm>
          <a:off x="6330288" y="1386185"/>
          <a:ext cx="3000000" cy="3000000"/>
        </p:xfrm>
        <a:graphic>
          <a:graphicData uri="http://schemas.openxmlformats.org/drawingml/2006/table">
            <a:tbl>
              <a:tblPr bandRow="1" firstRow="1">
                <a:noFill/>
                <a:tableStyleId>{A8F0CE59-5BD9-485E-BB0D-3796BC449719}</a:tableStyleId>
              </a:tblPr>
              <a:tblGrid>
                <a:gridCol w="1183925"/>
                <a:gridCol w="1183925"/>
                <a:gridCol w="1183925"/>
                <a:gridCol w="1402750"/>
              </a:tblGrid>
              <a:tr h="1319975">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Leverandør-tlf</a:t>
                      </a:r>
                      <a:endParaRPr/>
                    </a:p>
                  </a:txBody>
                  <a:tcPr marT="45725" marB="45725" marR="45725" marL="45725"/>
                </a:tc>
              </a:tr>
              <a:tr h="609575">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tc>
              </a:tr>
              <a:tr h="609575">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tc>
              </a:tr>
              <a:tr h="609575">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Samsung</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900</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88888888</a:t>
                      </a:r>
                      <a:endParaRPr/>
                    </a:p>
                  </a:txBody>
                  <a:tcPr marT="45725" marB="45725" marR="45725" marL="45725"/>
                </a:tc>
              </a:tr>
              <a:tr h="609575">
                <a:tc>
                  <a:txBody>
                    <a:bodyPr>
                      <a:noAutofit/>
                    </a:bodyPr>
                    <a:lstStyle/>
                    <a:p>
                      <a:pPr indent="0" lvl="0" marL="0" marR="0" rtl="0" algn="l">
                        <a:spcBef>
                          <a:spcPts val="0"/>
                        </a:spcBef>
                        <a:spcAft>
                          <a:spcPts val="0"/>
                        </a:spcAft>
                        <a:buNone/>
                      </a:pPr>
                      <a:r>
                        <a:rPr b="1" i="1" lang="no-NO" sz="1800" u="none" cap="none" strike="noStrike"/>
                        <a:t>Iphone 7</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6800</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tc>
              </a:tr>
            </a:tbl>
          </a:graphicData>
        </a:graphic>
      </p:graphicFrame>
      <p:graphicFrame>
        <p:nvGraphicFramePr>
          <p:cNvPr id="893" name="Google Shape;893;p103"/>
          <p:cNvGraphicFramePr/>
          <p:nvPr/>
        </p:nvGraphicFramePr>
        <p:xfrm>
          <a:off x="1020630" y="3630671"/>
          <a:ext cx="3000000" cy="3000000"/>
        </p:xfrm>
        <a:graphic>
          <a:graphicData uri="http://schemas.openxmlformats.org/drawingml/2006/table">
            <a:tbl>
              <a:tblPr bandRow="1" firstRow="1">
                <a:noFill/>
                <a:tableStyleId>{A8F0CE59-5BD9-485E-BB0D-3796BC449719}</a:tableStyleId>
              </a:tblPr>
              <a:tblGrid>
                <a:gridCol w="1782025"/>
                <a:gridCol w="1782025"/>
              </a:tblGrid>
              <a:tr h="2286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Iphone</a:t>
                      </a:r>
                      <a:endParaRPr/>
                    </a:p>
                  </a:txBody>
                  <a:tcPr marT="45725" marB="45725" marR="45725" marL="457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97" name="Shape 897"/>
        <p:cNvGrpSpPr/>
        <p:nvPr/>
      </p:nvGrpSpPr>
      <p:grpSpPr>
        <a:xfrm>
          <a:off x="0" y="0"/>
          <a:ext cx="0" cy="0"/>
          <a:chOff x="0" y="0"/>
          <a:chExt cx="0" cy="0"/>
        </a:xfrm>
      </p:grpSpPr>
      <p:sp>
        <p:nvSpPr>
          <p:cNvPr id="898" name="Google Shape;898;p104"/>
          <p:cNvSpPr txBox="1"/>
          <p:nvPr>
            <p:ph type="title"/>
          </p:nvPr>
        </p:nvSpPr>
        <p:spPr>
          <a:xfrm>
            <a:off x="955675" y="3963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TREDJE NORMALFORM</a:t>
            </a:r>
            <a:endParaRPr/>
          </a:p>
        </p:txBody>
      </p:sp>
      <p:sp>
        <p:nvSpPr>
          <p:cNvPr id="899" name="Google Shape;899;p104"/>
          <p:cNvSpPr txBox="1"/>
          <p:nvPr>
            <p:ph idx="1" type="body"/>
          </p:nvPr>
        </p:nvSpPr>
        <p:spPr>
          <a:xfrm>
            <a:off x="955675" y="1621366"/>
            <a:ext cx="8534400"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For alle ikke-trivielle funksjonelle avhengigheter X-&gt;Y så gjelder at X er en supernøkkel, eller Y er et nøkkelattributt.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03" name="Shape 903"/>
        <p:cNvGrpSpPr/>
        <p:nvPr/>
      </p:nvGrpSpPr>
      <p:grpSpPr>
        <a:xfrm>
          <a:off x="0" y="0"/>
          <a:ext cx="0" cy="0"/>
          <a:chOff x="0" y="0"/>
          <a:chExt cx="0" cy="0"/>
        </a:xfrm>
      </p:grpSpPr>
      <p:sp>
        <p:nvSpPr>
          <p:cNvPr id="904" name="Google Shape;904;p105"/>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905" name="Google Shape;905;p105"/>
          <p:cNvSpPr txBox="1"/>
          <p:nvPr>
            <p:ph idx="1" type="body"/>
          </p:nvPr>
        </p:nvSpPr>
        <p:spPr>
          <a:xfrm>
            <a:off x="741362" y="2157413"/>
            <a:ext cx="8534401" cy="3615268"/>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906" name="Google Shape;906;p105"/>
          <p:cNvGraphicFramePr/>
          <p:nvPr/>
        </p:nvGraphicFramePr>
        <p:xfrm>
          <a:off x="498475" y="607634"/>
          <a:ext cx="3000000" cy="3000000"/>
        </p:xfrm>
        <a:graphic>
          <a:graphicData uri="http://schemas.openxmlformats.org/drawingml/2006/table">
            <a:tbl>
              <a:tblPr bandRow="1" firstRow="1">
                <a:noFill/>
                <a:tableStyleId>{A8F0CE59-5BD9-485E-BB0D-3796BC449719}</a:tableStyleId>
              </a:tblPr>
              <a:tblGrid>
                <a:gridCol w="1618350"/>
                <a:gridCol w="2050400"/>
              </a:tblGrid>
              <a:tr h="63445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Adresse</a:t>
                      </a:r>
                      <a:endParaRPr/>
                    </a:p>
                  </a:txBody>
                  <a:tcPr marT="45725" marB="45725" marR="45725" marL="45725"/>
                </a:tc>
              </a:tr>
              <a:tr h="6344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tc>
              </a:tr>
              <a:tr h="6344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tc>
              </a:tr>
            </a:tbl>
          </a:graphicData>
        </a:graphic>
      </p:graphicFrame>
      <p:graphicFrame>
        <p:nvGraphicFramePr>
          <p:cNvPr id="907" name="Google Shape;907;p105"/>
          <p:cNvGraphicFramePr/>
          <p:nvPr/>
        </p:nvGraphicFramePr>
        <p:xfrm>
          <a:off x="6330288" y="1386185"/>
          <a:ext cx="3000000" cy="3000000"/>
        </p:xfrm>
        <a:graphic>
          <a:graphicData uri="http://schemas.openxmlformats.org/drawingml/2006/table">
            <a:tbl>
              <a:tblPr bandRow="1" firstRow="1">
                <a:noFill/>
                <a:tableStyleId>{A8F0CE59-5BD9-485E-BB0D-3796BC449719}</a:tableStyleId>
              </a:tblPr>
              <a:tblGrid>
                <a:gridCol w="1183925"/>
                <a:gridCol w="1183925"/>
                <a:gridCol w="1183925"/>
                <a:gridCol w="1402750"/>
              </a:tblGrid>
              <a:tr h="1319975">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Leverandør-tlf</a:t>
                      </a:r>
                      <a:endParaRPr/>
                    </a:p>
                  </a:txBody>
                  <a:tcPr marT="45725" marB="45725" marR="45725" marL="45725"/>
                </a:tc>
              </a:tr>
              <a:tr h="609575">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tc>
              </a:tr>
              <a:tr h="609575">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tc>
              </a:tr>
              <a:tr h="609575">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Samsung</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900</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88888888</a:t>
                      </a:r>
                      <a:endParaRPr/>
                    </a:p>
                  </a:txBody>
                  <a:tcPr marT="45725" marB="45725" marR="45725" marL="45725"/>
                </a:tc>
              </a:tr>
              <a:tr h="609575">
                <a:tc>
                  <a:txBody>
                    <a:bodyPr>
                      <a:noAutofit/>
                    </a:bodyPr>
                    <a:lstStyle/>
                    <a:p>
                      <a:pPr indent="0" lvl="0" marL="0" marR="0" rtl="0" algn="l">
                        <a:spcBef>
                          <a:spcPts val="0"/>
                        </a:spcBef>
                        <a:spcAft>
                          <a:spcPts val="0"/>
                        </a:spcAft>
                        <a:buNone/>
                      </a:pPr>
                      <a:r>
                        <a:rPr b="1" i="1" lang="no-NO" sz="1800" u="none" cap="none" strike="noStrike"/>
                        <a:t>Iphone 7</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6800</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tc>
              </a:tr>
            </a:tbl>
          </a:graphicData>
        </a:graphic>
      </p:graphicFrame>
      <p:graphicFrame>
        <p:nvGraphicFramePr>
          <p:cNvPr id="908" name="Google Shape;908;p105"/>
          <p:cNvGraphicFramePr/>
          <p:nvPr/>
        </p:nvGraphicFramePr>
        <p:xfrm>
          <a:off x="1020630" y="3630671"/>
          <a:ext cx="3000000" cy="3000000"/>
        </p:xfrm>
        <a:graphic>
          <a:graphicData uri="http://schemas.openxmlformats.org/drawingml/2006/table">
            <a:tbl>
              <a:tblPr bandRow="1" firstRow="1">
                <a:noFill/>
                <a:tableStyleId>{A8F0CE59-5BD9-485E-BB0D-3796BC449719}</a:tableStyleId>
              </a:tblPr>
              <a:tblGrid>
                <a:gridCol w="1782025"/>
                <a:gridCol w="1782025"/>
              </a:tblGrid>
              <a:tr h="22860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Ipad Pro</a:t>
                      </a:r>
                      <a:endParaRPr b="1" i="1" sz="3200" u="none" cap="none" strike="noStrike"/>
                    </a:p>
                  </a:txBody>
                  <a:tcPr marT="45725" marB="45725" marR="45725" marL="45725"/>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tc>
                <a:tc>
                  <a:txBody>
                    <a:bodyPr>
                      <a:noAutofit/>
                    </a:bodyPr>
                    <a:lstStyle/>
                    <a:p>
                      <a:pPr indent="0" lvl="0" marL="0" marR="0" rtl="0" algn="l">
                        <a:spcBef>
                          <a:spcPts val="0"/>
                        </a:spcBef>
                        <a:spcAft>
                          <a:spcPts val="0"/>
                        </a:spcAft>
                        <a:buNone/>
                      </a:pPr>
                      <a:r>
                        <a:rPr b="1" i="1" lang="no-NO" sz="1800" u="none" cap="none" strike="noStrike"/>
                        <a:t>Iphone</a:t>
                      </a:r>
                      <a:endParaRPr/>
                    </a:p>
                  </a:txBody>
                  <a:tcPr marT="45725" marB="45725" marR="45725" marL="45725"/>
                </a:tc>
              </a:tr>
            </a:tbl>
          </a:graphicData>
        </a:graphic>
      </p:graphicFrame>
      <p:sp>
        <p:nvSpPr>
          <p:cNvPr id="909" name="Google Shape;909;p105"/>
          <p:cNvSpPr/>
          <p:nvPr/>
        </p:nvSpPr>
        <p:spPr>
          <a:xfrm>
            <a:off x="7073900" y="889000"/>
            <a:ext cx="4038600" cy="497185"/>
          </a:xfrm>
          <a:prstGeom prst="uturnArrow">
            <a:avLst>
              <a:gd fmla="val 25000" name="adj1"/>
              <a:gd fmla="val 25000" name="adj2"/>
              <a:gd fmla="val 25000" name="adj3"/>
              <a:gd fmla="val 43750" name="adj4"/>
              <a:gd fmla="val 100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910" name="Google Shape;910;p105"/>
          <p:cNvSpPr/>
          <p:nvPr/>
        </p:nvSpPr>
        <p:spPr>
          <a:xfrm>
            <a:off x="7962900" y="1117600"/>
            <a:ext cx="2815563" cy="268585"/>
          </a:xfrm>
          <a:prstGeom prst="uturnArrow">
            <a:avLst>
              <a:gd fmla="val 25000" name="adj1"/>
              <a:gd fmla="val 25000" name="adj2"/>
              <a:gd fmla="val 25000" name="adj3"/>
              <a:gd fmla="val 43750" name="adj4"/>
              <a:gd fmla="val 75000" name="adj5"/>
            </a:avLst>
          </a:prstGeom>
          <a:solidFill>
            <a:srgbClr val="FFFFFF"/>
          </a:solidFill>
          <a:ln cap="rnd" cmpd="sng" w="15875">
            <a:solidFill>
              <a:srgbClr val="054361"/>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14" name="Shape 914"/>
        <p:cNvGrpSpPr/>
        <p:nvPr/>
      </p:nvGrpSpPr>
      <p:grpSpPr>
        <a:xfrm>
          <a:off x="0" y="0"/>
          <a:ext cx="0" cy="0"/>
          <a:chOff x="0" y="0"/>
          <a:chExt cx="0" cy="0"/>
        </a:xfrm>
      </p:grpSpPr>
      <p:sp>
        <p:nvSpPr>
          <p:cNvPr id="915" name="Google Shape;915;p106"/>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graphicFrame>
        <p:nvGraphicFramePr>
          <p:cNvPr id="916" name="Google Shape;916;p106"/>
          <p:cNvGraphicFramePr/>
          <p:nvPr/>
        </p:nvGraphicFramePr>
        <p:xfrm>
          <a:off x="772700" y="243944"/>
          <a:ext cx="3000000" cy="3000000"/>
        </p:xfrm>
        <a:graphic>
          <a:graphicData uri="http://schemas.openxmlformats.org/drawingml/2006/table">
            <a:tbl>
              <a:tblPr bandRow="1" firstRow="1">
                <a:noFill/>
                <a:tableStyleId>{A8F0CE59-5BD9-485E-BB0D-3796BC449719}</a:tableStyleId>
              </a:tblPr>
              <a:tblGrid>
                <a:gridCol w="1688975"/>
                <a:gridCol w="2139875"/>
              </a:tblGrid>
              <a:tr h="713250">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Adresse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7132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Sæm Sælands vei 7-9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7132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Gløshaugen 4</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17" name="Google Shape;917;p106"/>
          <p:cNvGraphicFramePr/>
          <p:nvPr/>
        </p:nvGraphicFramePr>
        <p:xfrm>
          <a:off x="7559778" y="656180"/>
          <a:ext cx="3000000" cy="3000000"/>
        </p:xfrm>
        <a:graphic>
          <a:graphicData uri="http://schemas.openxmlformats.org/drawingml/2006/table">
            <a:tbl>
              <a:tblPr bandRow="1" firstRow="1">
                <a:noFill/>
                <a:tableStyleId>{A8F0CE59-5BD9-485E-BB0D-3796BC449719}</a:tableStyleId>
              </a:tblPr>
              <a:tblGrid>
                <a:gridCol w="916850"/>
                <a:gridCol w="1330250"/>
                <a:gridCol w="1731350"/>
              </a:tblGrid>
              <a:tr h="1555250">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Pris</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931175">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9999</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931175">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10000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31175">
                <a:tc>
                  <a:txBody>
                    <a:bodyPr>
                      <a:noAutofit/>
                    </a:bodyPr>
                    <a:lstStyle/>
                    <a:p>
                      <a:pPr indent="0" lvl="0" marL="0" marR="0" rtl="0" algn="l">
                        <a:spcBef>
                          <a:spcPts val="0"/>
                        </a:spcBef>
                        <a:spcAft>
                          <a:spcPts val="0"/>
                        </a:spcAft>
                        <a:buNone/>
                      </a:pPr>
                      <a:r>
                        <a:rPr b="1" i="1" lang="no-NO" sz="1800" u="none" cap="none" strike="noStrike"/>
                        <a:t>Samsung Galaxy Note 7</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900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Samsung</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31175">
                <a:tc>
                  <a:txBody>
                    <a:bodyPr>
                      <a:noAutofit/>
                    </a:bodyPr>
                    <a:lstStyle/>
                    <a:p>
                      <a:pPr indent="0" lvl="0" marL="0" marR="0" rtl="0" algn="l">
                        <a:spcBef>
                          <a:spcPts val="0"/>
                        </a:spcBef>
                        <a:spcAft>
                          <a:spcPts val="0"/>
                        </a:spcAft>
                        <a:buNone/>
                      </a:pPr>
                      <a:r>
                        <a:rPr b="1" i="1" lang="no-NO" sz="1800" u="none" cap="none" strike="noStrike"/>
                        <a:t>Iphone 7</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6800</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18" name="Google Shape;918;p106"/>
          <p:cNvGraphicFramePr/>
          <p:nvPr/>
        </p:nvGraphicFramePr>
        <p:xfrm>
          <a:off x="861288" y="2615314"/>
          <a:ext cx="3000000" cy="3000000"/>
        </p:xfrm>
        <a:graphic>
          <a:graphicData uri="http://schemas.openxmlformats.org/drawingml/2006/table">
            <a:tbl>
              <a:tblPr bandRow="1" firstRow="1">
                <a:noFill/>
                <a:tableStyleId>{A8F0CE59-5BD9-485E-BB0D-3796BC449719}</a:tableStyleId>
              </a:tblPr>
              <a:tblGrid>
                <a:gridCol w="1487050"/>
                <a:gridCol w="148705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Kunde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Kjøp</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Macbook air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Ipad pro</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0850">
                <a:tc>
                  <a:txBody>
                    <a:bodyPr>
                      <a:noAutofit/>
                    </a:bodyPr>
                    <a:lstStyle/>
                    <a:p>
                      <a:pPr indent="0" lvl="0" marL="0" marR="0" rtl="0" algn="l">
                        <a:spcBef>
                          <a:spcPts val="0"/>
                        </a:spcBef>
                        <a:spcAft>
                          <a:spcPts val="0"/>
                        </a:spcAft>
                        <a:buNone/>
                      </a:pPr>
                      <a:r>
                        <a:rPr b="1" i="1" lang="no-NO" sz="1800" u="none" cap="none" strike="noStrike"/>
                        <a:t>Ola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Ipad Pro</a:t>
                      </a:r>
                      <a:endParaRPr b="1" i="1" sz="3200" u="none" cap="none" strike="noStrike"/>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0850">
                <a:tc>
                  <a:txBody>
                    <a:bodyPr>
                      <a:noAutofit/>
                    </a:bodyPr>
                    <a:lstStyle/>
                    <a:p>
                      <a:pPr indent="0" lvl="0" marL="0" marR="0" rtl="0" algn="l">
                        <a:spcBef>
                          <a:spcPts val="0"/>
                        </a:spcBef>
                        <a:spcAft>
                          <a:spcPts val="0"/>
                        </a:spcAft>
                        <a:buNone/>
                      </a:pPr>
                      <a:r>
                        <a:rPr b="1" i="1" lang="no-NO" sz="1800" u="none" cap="none" strike="noStrike"/>
                        <a:t>Kari Nordmann</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Iphone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19" name="Google Shape;919;p106"/>
          <p:cNvGraphicFramePr/>
          <p:nvPr/>
        </p:nvGraphicFramePr>
        <p:xfrm>
          <a:off x="4601536" y="4797503"/>
          <a:ext cx="3000000" cy="3000000"/>
        </p:xfrm>
        <a:graphic>
          <a:graphicData uri="http://schemas.openxmlformats.org/drawingml/2006/table">
            <a:tbl>
              <a:tblPr bandRow="1" firstRow="1">
                <a:noFill/>
                <a:tableStyleId>{A8F0CE59-5BD9-485E-BB0D-3796BC449719}</a:tableStyleId>
              </a:tblPr>
              <a:tblGrid>
                <a:gridCol w="1185325"/>
                <a:gridCol w="14044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b="1" lang="no-NO" sz="1800" u="none" cap="none" strike="noStrike">
                          <a:solidFill>
                            <a:srgbClr val="FFFFFF"/>
                          </a:solidFill>
                        </a:rPr>
                        <a:t>Leverandør-tlf</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370850">
                <a:tc>
                  <a:txBody>
                    <a:bodyPr>
                      <a:noAutofit/>
                    </a:bodyPr>
                    <a:lstStyle/>
                    <a:p>
                      <a:pPr indent="0" lvl="0" marL="0" marR="0" rtl="0" algn="l">
                        <a:spcBef>
                          <a:spcPts val="0"/>
                        </a:spcBef>
                        <a:spcAft>
                          <a:spcPts val="0"/>
                        </a:spcAft>
                        <a:buNone/>
                      </a:pPr>
                      <a:r>
                        <a:rPr b="1" i="1" lang="no-NO" sz="1800" u="none" cap="none" strike="noStrike"/>
                        <a:t>Apple</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22222222</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370850">
                <a:tc>
                  <a:txBody>
                    <a:bodyPr>
                      <a:noAutofit/>
                    </a:bodyPr>
                    <a:lstStyle/>
                    <a:p>
                      <a:pPr indent="0" lvl="0" marL="0" marR="0" rtl="0" algn="l">
                        <a:spcBef>
                          <a:spcPts val="0"/>
                        </a:spcBef>
                        <a:spcAft>
                          <a:spcPts val="0"/>
                        </a:spcAft>
                        <a:buNone/>
                      </a:pPr>
                      <a:r>
                        <a:rPr b="1" i="1" lang="no-NO" sz="1800" u="none" cap="none" strike="noStrike"/>
                        <a:t>Samsung</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1" lang="no-NO" sz="1800" u="none" cap="none" strike="noStrike"/>
                        <a:t>88888888</a:t>
                      </a:r>
                      <a:endParaRPr/>
                    </a:p>
                  </a:txBody>
                  <a:tcPr marT="45725" marB="45725" marR="45725" marL="457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23" name="Shape 923"/>
        <p:cNvGrpSpPr/>
        <p:nvPr/>
      </p:nvGrpSpPr>
      <p:grpSpPr>
        <a:xfrm>
          <a:off x="0" y="0"/>
          <a:ext cx="0" cy="0"/>
          <a:chOff x="0" y="0"/>
          <a:chExt cx="0" cy="0"/>
        </a:xfrm>
      </p:grpSpPr>
      <p:sp>
        <p:nvSpPr>
          <p:cNvPr id="924" name="Google Shape;924;p107"/>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BOYCE-CODD NORMALFORM</a:t>
            </a:r>
            <a:endParaRPr/>
          </a:p>
        </p:txBody>
      </p:sp>
      <p:sp>
        <p:nvSpPr>
          <p:cNvPr id="925" name="Google Shape;925;p107"/>
          <p:cNvSpPr txBox="1"/>
          <p:nvPr>
            <p:ph idx="1" type="body"/>
          </p:nvPr>
        </p:nvSpPr>
        <p:spPr>
          <a:xfrm>
            <a:off x="498475" y="963613"/>
            <a:ext cx="8534400" cy="3615268"/>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For alle ikke-trivielle funksjonelle avhengigheter X-&gt;Y så gjelder at X er en supernøkkel,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811200" y="309025"/>
            <a:ext cx="112506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no-NO"/>
              <a:t>Øving 2 oppg. 4 a) </a:t>
            </a:r>
            <a:r>
              <a:rPr lang="no-NO" sz="3000"/>
              <a:t>ER-diagram → Relasjonsdatabase</a:t>
            </a:r>
            <a:endParaRPr sz="3000"/>
          </a:p>
        </p:txBody>
      </p:sp>
      <p:pic>
        <p:nvPicPr>
          <p:cNvPr id="141" name="Google Shape;141;p27"/>
          <p:cNvPicPr preferRelativeResize="0"/>
          <p:nvPr/>
        </p:nvPicPr>
        <p:blipFill>
          <a:blip r:embed="rId3">
            <a:alphaModFix/>
          </a:blip>
          <a:stretch>
            <a:fillRect/>
          </a:stretch>
        </p:blipFill>
        <p:spPr>
          <a:xfrm>
            <a:off x="811188" y="1457300"/>
            <a:ext cx="5442275" cy="5155151"/>
          </a:xfrm>
          <a:prstGeom prst="rect">
            <a:avLst/>
          </a:prstGeom>
          <a:noFill/>
          <a:ln>
            <a:noFill/>
          </a:ln>
        </p:spPr>
      </p:pic>
      <p:sp>
        <p:nvSpPr>
          <p:cNvPr id="142" name="Google Shape;142;p27"/>
          <p:cNvSpPr txBox="1"/>
          <p:nvPr>
            <p:ph idx="1" type="body"/>
          </p:nvPr>
        </p:nvSpPr>
        <p:spPr>
          <a:xfrm>
            <a:off x="6429300" y="1457300"/>
            <a:ext cx="5151000" cy="37701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Clr>
                <a:srgbClr val="FFFFFF"/>
              </a:buClr>
              <a:buSzPts val="2000"/>
              <a:buFont typeface="Noto Sans Symbols"/>
              <a:buNone/>
            </a:pPr>
            <a:r>
              <a:rPr lang="no-NO">
                <a:solidFill>
                  <a:srgbClr val="FFFFFF"/>
                </a:solidFill>
              </a:rPr>
              <a:t>Student(</a:t>
            </a:r>
            <a:r>
              <a:rPr lang="no-NO" u="sng">
                <a:solidFill>
                  <a:srgbClr val="FFFFFF"/>
                </a:solidFill>
              </a:rPr>
              <a:t>StudentNr</a:t>
            </a:r>
            <a:r>
              <a:rPr lang="no-NO">
                <a:solidFill>
                  <a:srgbClr val="FFFFFF"/>
                </a:solidFill>
              </a:rPr>
              <a:t>, Navn)</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Eksamen(</a:t>
            </a:r>
            <a:r>
              <a:rPr lang="no-NO" u="sng">
                <a:solidFill>
                  <a:srgbClr val="FFFFFF"/>
                </a:solidFill>
              </a:rPr>
              <a:t>EksamenNr</a:t>
            </a:r>
            <a:r>
              <a:rPr lang="no-NO">
                <a:solidFill>
                  <a:srgbClr val="FFFFFF"/>
                </a:solidFill>
              </a:rPr>
              <a:t>, Fagkode, Hjelpemiddelkode)</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Eksamenslokale(</a:t>
            </a:r>
            <a:r>
              <a:rPr lang="no-NO" u="sng">
                <a:solidFill>
                  <a:srgbClr val="FFFFFF"/>
                </a:solidFill>
              </a:rPr>
              <a:t>RomNr</a:t>
            </a:r>
            <a:r>
              <a:rPr lang="no-NO">
                <a:solidFill>
                  <a:srgbClr val="FFFFFF"/>
                </a:solidFill>
              </a:rPr>
              <a:t>, Navn, Kapasitet)</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Bord(</a:t>
            </a:r>
            <a:r>
              <a:rPr lang="no-NO" u="sng">
                <a:solidFill>
                  <a:srgbClr val="FFFFFF"/>
                </a:solidFill>
              </a:rPr>
              <a:t>BordNr</a:t>
            </a:r>
            <a:r>
              <a:rPr lang="no-NO">
                <a:solidFill>
                  <a:srgbClr val="FFFFFF"/>
                </a:solidFill>
              </a:rPr>
              <a:t>, Type)</a:t>
            </a:r>
            <a:endParaRPr>
              <a:solidFill>
                <a:srgbClr val="FFFFFF"/>
              </a:solidFill>
            </a:endParaRPr>
          </a:p>
          <a:p>
            <a:pPr indent="0" lvl="0" marL="0" marR="0" rtl="0" algn="l">
              <a:spcBef>
                <a:spcPts val="0"/>
              </a:spcBef>
              <a:spcAft>
                <a:spcPts val="0"/>
              </a:spcAft>
              <a:buClr>
                <a:srgbClr val="FFFFFF"/>
              </a:buClr>
              <a:buSzPts val="2000"/>
              <a:buFont typeface="Noto Sans Symbols"/>
              <a:buNone/>
            </a:pPr>
            <a:r>
              <a:rPr lang="no-NO">
                <a:solidFill>
                  <a:srgbClr val="FFFFFF"/>
                </a:solidFill>
              </a:rPr>
              <a:t>Stol(</a:t>
            </a:r>
            <a:r>
              <a:rPr lang="no-NO" u="sng">
                <a:solidFill>
                  <a:srgbClr val="FFFFFF"/>
                </a:solidFill>
              </a:rPr>
              <a:t>StolNr</a:t>
            </a:r>
            <a:r>
              <a:rPr lang="no-NO">
                <a:solidFill>
                  <a:srgbClr val="FFFFFF"/>
                </a:solidFill>
              </a:rPr>
              <a:t>, Type)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08"/>
          <p:cNvSpPr txBox="1"/>
          <p:nvPr>
            <p:ph type="title"/>
          </p:nvPr>
        </p:nvSpPr>
        <p:spPr>
          <a:xfrm>
            <a:off x="498475" y="243944"/>
            <a:ext cx="8534400" cy="1507068"/>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NORMALISERING, EKSAMENSOPPGAVE – VÅR 2017</a:t>
            </a:r>
            <a:endParaRPr b="0" i="0" sz="3600" u="none" cap="none" strike="noStrike">
              <a:solidFill>
                <a:srgbClr val="FFFFFF"/>
              </a:solidFill>
              <a:latin typeface="Century Gothic"/>
              <a:ea typeface="Century Gothic"/>
              <a:cs typeface="Century Gothic"/>
              <a:sym typeface="Century Gothic"/>
            </a:endParaRPr>
          </a:p>
        </p:txBody>
      </p:sp>
      <p:pic>
        <p:nvPicPr>
          <p:cNvPr id="931" name="Google Shape;931;p108"/>
          <p:cNvPicPr preferRelativeResize="0"/>
          <p:nvPr/>
        </p:nvPicPr>
        <p:blipFill rotWithShape="1">
          <a:blip r:embed="rId3">
            <a:alphaModFix/>
          </a:blip>
          <a:srcRect b="0" l="0" r="0" t="0"/>
          <a:stretch/>
        </p:blipFill>
        <p:spPr>
          <a:xfrm>
            <a:off x="952500" y="1751012"/>
            <a:ext cx="8890000" cy="3848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09"/>
          <p:cNvSpPr txBox="1"/>
          <p:nvPr>
            <p:ph type="title"/>
          </p:nvPr>
        </p:nvSpPr>
        <p:spPr>
          <a:xfrm>
            <a:off x="498475" y="243944"/>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DEKOMPONERING GOD LØSNING?</a:t>
            </a:r>
            <a:endParaRPr/>
          </a:p>
        </p:txBody>
      </p:sp>
      <p:sp>
        <p:nvSpPr>
          <p:cNvPr id="937" name="Google Shape;937;p109"/>
          <p:cNvSpPr txBox="1"/>
          <p:nvPr>
            <p:ph idx="1" type="body"/>
          </p:nvPr>
        </p:nvSpPr>
        <p:spPr>
          <a:xfrm>
            <a:off x="741362" y="2157413"/>
            <a:ext cx="8534400" cy="36153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a:solidFill>
                <a:srgbClr val="FFFFFF"/>
              </a:solidFill>
            </a:endParaRPr>
          </a:p>
          <a:p>
            <a:pPr indent="0" lvl="0" marL="0" marR="0" rtl="0" algn="l">
              <a:lnSpc>
                <a:spcPct val="100000"/>
              </a:lnSpc>
              <a:spcBef>
                <a:spcPts val="0"/>
              </a:spcBef>
              <a:spcAft>
                <a:spcPts val="0"/>
              </a:spcAft>
              <a:buNone/>
            </a:pPr>
            <a:r>
              <a:rPr lang="no-NO">
                <a:solidFill>
                  <a:srgbClr val="FFFFFF"/>
                </a:solidFill>
              </a:rPr>
              <a:t>Eksamensspørsmål? Hvordan vet du om du har funnet en god løsning? </a:t>
            </a:r>
            <a:endParaRPr>
              <a:solidFill>
                <a:srgbClr val="FFFFFF"/>
              </a:solidFill>
            </a:endParaRPr>
          </a:p>
          <a:p>
            <a:pPr indent="0" lvl="0" marL="0" marR="0" rtl="0" algn="l">
              <a:lnSpc>
                <a:spcPct val="100000"/>
              </a:lnSpc>
              <a:spcBef>
                <a:spcPts val="0"/>
              </a:spcBef>
              <a:spcAft>
                <a:spcPts val="0"/>
              </a:spcAft>
              <a:buNone/>
            </a:pPr>
            <a:r>
              <a:t/>
            </a:r>
            <a:endParaRPr>
              <a:solidFill>
                <a:srgbClr val="FFFFFF"/>
              </a:solidFill>
            </a:endParaRPr>
          </a:p>
          <a:p>
            <a:pPr indent="0" lvl="0" marL="0" marR="0" rtl="0" algn="l">
              <a:lnSpc>
                <a:spcPct val="100000"/>
              </a:lnSpc>
              <a:spcBef>
                <a:spcPts val="0"/>
              </a:spcBef>
              <a:spcAft>
                <a:spcPts val="0"/>
              </a:spcAft>
              <a:buNone/>
            </a:pPr>
            <a:r>
              <a:rPr lang="no-NO">
                <a:solidFill>
                  <a:srgbClr val="FFFFFF"/>
                </a:solidFill>
              </a:rPr>
              <a:t>Du tenker: </a:t>
            </a:r>
            <a:r>
              <a:rPr b="1" lang="no-NO">
                <a:solidFill>
                  <a:srgbClr val="FFFFFF"/>
                </a:solidFill>
              </a:rPr>
              <a:t>FANT </a:t>
            </a:r>
            <a:r>
              <a:rPr lang="no-NO">
                <a:solidFill>
                  <a:srgbClr val="FFFFFF"/>
                </a:solidFill>
              </a:rPr>
              <a:t>jeg en god løsning? </a:t>
            </a:r>
            <a:endParaRPr>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10"/>
          <p:cNvSpPr txBox="1"/>
          <p:nvPr>
            <p:ph type="title"/>
          </p:nvPr>
        </p:nvSpPr>
        <p:spPr>
          <a:xfrm>
            <a:off x="498475" y="243944"/>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DEKOMPONERING GOD LØSNING?</a:t>
            </a:r>
            <a:endParaRPr/>
          </a:p>
        </p:txBody>
      </p:sp>
      <p:sp>
        <p:nvSpPr>
          <p:cNvPr id="943" name="Google Shape;943;p110"/>
          <p:cNvSpPr txBox="1"/>
          <p:nvPr>
            <p:ph idx="1" type="body"/>
          </p:nvPr>
        </p:nvSpPr>
        <p:spPr>
          <a:xfrm>
            <a:off x="741362" y="2157413"/>
            <a:ext cx="8534400" cy="3615300"/>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600"/>
              <a:buFont typeface="Noto Sans Symbols"/>
              <a:buChar char="▶"/>
            </a:pPr>
            <a:r>
              <a:rPr b="0" i="0" lang="no-NO" sz="2000" u="none" cap="none" strike="noStrike">
                <a:solidFill>
                  <a:srgbClr val="FFFFFF"/>
                </a:solidFill>
                <a:latin typeface="Century Gothic"/>
                <a:ea typeface="Century Gothic"/>
                <a:cs typeface="Century Gothic"/>
                <a:sym typeface="Century Gothic"/>
              </a:rPr>
              <a:t>4 krav: </a:t>
            </a:r>
            <a:endParaRPr/>
          </a:p>
          <a:p>
            <a:pPr indent="-285750" lvl="1" marL="742950" rtl="0" algn="l">
              <a:spcBef>
                <a:spcPts val="600"/>
              </a:spcBef>
              <a:spcAft>
                <a:spcPts val="0"/>
              </a:spcAft>
              <a:buClr>
                <a:schemeClr val="lt1"/>
              </a:buClr>
              <a:buSzPts val="1440"/>
              <a:buFont typeface="Noto Sans Symbols"/>
              <a:buChar char="▶"/>
            </a:pPr>
            <a:r>
              <a:rPr b="1" lang="no-NO" sz="1800">
                <a:solidFill>
                  <a:schemeClr val="lt1"/>
                </a:solidFill>
              </a:rPr>
              <a:t>F</a:t>
            </a:r>
            <a:r>
              <a:rPr lang="no-NO" sz="1800">
                <a:solidFill>
                  <a:schemeClr val="lt1"/>
                </a:solidFill>
              </a:rPr>
              <a:t>unksjonelle avhengigheter-bevaring. Alle funksjonelle avhengigheter fra originalen er bevart</a:t>
            </a:r>
            <a:endParaRPr sz="1800">
              <a:solidFill>
                <a:srgbClr val="FFFFFF"/>
              </a:solidFill>
            </a:endParaRPr>
          </a:p>
          <a:p>
            <a:pPr indent="-285750" lvl="1" marL="742950" marR="0" rtl="0" algn="l">
              <a:spcBef>
                <a:spcPts val="600"/>
              </a:spcBef>
              <a:spcAft>
                <a:spcPts val="0"/>
              </a:spcAft>
              <a:buClr>
                <a:srgbClr val="FFFFFF"/>
              </a:buClr>
              <a:buSzPts val="1440"/>
              <a:buFont typeface="Noto Sans Symbols"/>
              <a:buChar char="▶"/>
            </a:pPr>
            <a:r>
              <a:rPr b="1" i="0" lang="no-NO" sz="1800" u="none" cap="none" strike="noStrike">
                <a:solidFill>
                  <a:srgbClr val="FFFFFF"/>
                </a:solidFill>
              </a:rPr>
              <a:t>A</a:t>
            </a:r>
            <a:r>
              <a:rPr b="0" i="0" lang="no-NO" sz="1800" u="none" cap="none" strike="noStrike">
                <a:solidFill>
                  <a:srgbClr val="FFFFFF"/>
                </a:solidFill>
                <a:latin typeface="Century Gothic"/>
                <a:ea typeface="Century Gothic"/>
                <a:cs typeface="Century Gothic"/>
                <a:sym typeface="Century Gothic"/>
              </a:rPr>
              <a:t>ttributtbevaring: Alle attributter må være med I en tabell</a:t>
            </a:r>
            <a:endParaRPr b="0" i="0" sz="1800" u="none" cap="none" strike="noStrike">
              <a:solidFill>
                <a:srgbClr val="FFFFFF"/>
              </a:solidFill>
              <a:latin typeface="Century Gothic"/>
              <a:ea typeface="Century Gothic"/>
              <a:cs typeface="Century Gothic"/>
              <a:sym typeface="Century Gothic"/>
            </a:endParaRPr>
          </a:p>
          <a:p>
            <a:pPr indent="-308610" lvl="1" marL="742950" rtl="0" algn="l">
              <a:spcBef>
                <a:spcPts val="600"/>
              </a:spcBef>
              <a:spcAft>
                <a:spcPts val="0"/>
              </a:spcAft>
              <a:buClr>
                <a:srgbClr val="FFFFFF"/>
              </a:buClr>
              <a:buSzPts val="1800"/>
              <a:buFont typeface="Noto Sans Symbols"/>
              <a:buChar char="▶"/>
            </a:pPr>
            <a:r>
              <a:rPr b="1" lang="no-NO" sz="1800">
                <a:solidFill>
                  <a:schemeClr val="lt1"/>
                </a:solidFill>
              </a:rPr>
              <a:t>N</a:t>
            </a:r>
            <a:r>
              <a:rPr lang="no-NO" sz="1800">
                <a:solidFill>
                  <a:schemeClr val="lt1"/>
                </a:solidFill>
              </a:rPr>
              <a:t>ormalform. BCNF. </a:t>
            </a:r>
            <a:endParaRPr sz="1800">
              <a:solidFill>
                <a:srgbClr val="FFFFFF"/>
              </a:solidFill>
            </a:endParaRPr>
          </a:p>
          <a:p>
            <a:pPr indent="-285750" lvl="1" marL="742950" marR="0" rtl="0" algn="l">
              <a:spcBef>
                <a:spcPts val="600"/>
              </a:spcBef>
              <a:spcAft>
                <a:spcPts val="0"/>
              </a:spcAft>
              <a:buClr>
                <a:srgbClr val="FFFFFF"/>
              </a:buClr>
              <a:buSzPts val="1440"/>
              <a:buFont typeface="Noto Sans Symbols"/>
              <a:buChar char="▶"/>
            </a:pPr>
            <a:r>
              <a:rPr b="1" i="0" lang="no-NO" sz="1800" u="none" cap="none" strike="noStrike">
                <a:solidFill>
                  <a:srgbClr val="FFFFFF"/>
                </a:solidFill>
              </a:rPr>
              <a:t>T</a:t>
            </a:r>
            <a:r>
              <a:rPr b="0" i="0" lang="no-NO" sz="1800" u="none" cap="none" strike="noStrike">
                <a:solidFill>
                  <a:srgbClr val="FFFFFF"/>
                </a:solidFill>
                <a:latin typeface="Century Gothic"/>
                <a:ea typeface="Century Gothic"/>
                <a:cs typeface="Century Gothic"/>
                <a:sym typeface="Century Gothic"/>
              </a:rPr>
              <a:t>apsløs join: Ved å joine “og”- verdier av tabellene, skal du ende opp med supernøkkel for en av tabellene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111"/>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949" name="Google Shape;949;p111"/>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950" name="Google Shape;950;p111"/>
          <p:cNvPicPr preferRelativeResize="0"/>
          <p:nvPr/>
        </p:nvPicPr>
        <p:blipFill rotWithShape="1">
          <a:blip r:embed="rId3">
            <a:alphaModFix/>
          </a:blip>
          <a:srcRect b="0" l="0" r="0" t="0"/>
          <a:stretch/>
        </p:blipFill>
        <p:spPr>
          <a:xfrm>
            <a:off x="328613" y="0"/>
            <a:ext cx="8890000" cy="3848100"/>
          </a:xfrm>
          <a:prstGeom prst="rect">
            <a:avLst/>
          </a:prstGeom>
          <a:noFill/>
          <a:ln>
            <a:noFill/>
          </a:ln>
        </p:spPr>
      </p:pic>
      <p:graphicFrame>
        <p:nvGraphicFramePr>
          <p:cNvPr id="951" name="Google Shape;951;p111"/>
          <p:cNvGraphicFramePr/>
          <p:nvPr/>
        </p:nvGraphicFramePr>
        <p:xfrm>
          <a:off x="1560512" y="4297834"/>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CB</a:t>
                      </a:r>
                      <a:endParaRPr b="1" sz="3200" u="none" cap="none" strike="noStrike">
                        <a:solidFill>
                          <a:srgbClr val="FFFFFF"/>
                        </a:solidFill>
                      </a:endParaRPr>
                    </a:p>
                  </a:txBody>
                  <a:tcPr marT="45725" marB="45725" marR="45725" marL="45725"/>
                </a:tc>
              </a:tr>
            </a:tbl>
          </a:graphicData>
        </a:graphic>
      </p:graphicFrame>
      <p:sp>
        <p:nvSpPr>
          <p:cNvPr id="952" name="Google Shape;952;p111"/>
          <p:cNvSpPr txBox="1"/>
          <p:nvPr/>
        </p:nvSpPr>
        <p:spPr>
          <a:xfrm>
            <a:off x="2438400" y="4180213"/>
            <a:ext cx="4368800" cy="120032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Vi lager en tabell med hver funksjonell avhengighet. (Hvis de går fra samme variabel kan det ofte være i samme tabell</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12"/>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958" name="Google Shape;958;p112"/>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959" name="Google Shape;959;p112"/>
          <p:cNvPicPr preferRelativeResize="0"/>
          <p:nvPr/>
        </p:nvPicPr>
        <p:blipFill rotWithShape="1">
          <a:blip r:embed="rId3">
            <a:alphaModFix/>
          </a:blip>
          <a:srcRect b="0" l="0" r="0" t="0"/>
          <a:stretch/>
        </p:blipFill>
        <p:spPr>
          <a:xfrm>
            <a:off x="328613" y="0"/>
            <a:ext cx="8890000" cy="3848100"/>
          </a:xfrm>
          <a:prstGeom prst="rect">
            <a:avLst/>
          </a:prstGeom>
          <a:noFill/>
          <a:ln>
            <a:noFill/>
          </a:ln>
        </p:spPr>
      </p:pic>
      <p:graphicFrame>
        <p:nvGraphicFramePr>
          <p:cNvPr id="960" name="Google Shape;960;p112"/>
          <p:cNvGraphicFramePr/>
          <p:nvPr/>
        </p:nvGraphicFramePr>
        <p:xfrm>
          <a:off x="1560512" y="4297834"/>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CB</a:t>
                      </a:r>
                      <a:endParaRPr b="1" sz="3200" u="none" cap="none" strike="noStrike">
                        <a:solidFill>
                          <a:srgbClr val="FFFFFF"/>
                        </a:solidFill>
                      </a:endParaRPr>
                    </a:p>
                  </a:txBody>
                  <a:tcPr marT="45725" marB="45725" marR="45725" marL="45725"/>
                </a:tc>
              </a:tr>
            </a:tbl>
          </a:graphicData>
        </a:graphic>
      </p:graphicFrame>
      <p:sp>
        <p:nvSpPr>
          <p:cNvPr id="961" name="Google Shape;961;p112"/>
          <p:cNvSpPr txBox="1"/>
          <p:nvPr/>
        </p:nvSpPr>
        <p:spPr>
          <a:xfrm>
            <a:off x="2438400" y="4180213"/>
            <a:ext cx="4368800" cy="64632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b="0" i="0" lang="no-NO" sz="1800" u="none" cap="none" strike="noStrike">
                <a:solidFill>
                  <a:schemeClr val="lt1"/>
                </a:solidFill>
                <a:latin typeface="Century Gothic"/>
                <a:ea typeface="Century Gothic"/>
                <a:cs typeface="Century Gothic"/>
                <a:sym typeface="Century Gothic"/>
              </a:rPr>
              <a:t>Å legge til flere variabler her vil bryte med 2. normalform!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13"/>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967" name="Google Shape;967;p113"/>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pic>
        <p:nvPicPr>
          <p:cNvPr id="968" name="Google Shape;968;p113"/>
          <p:cNvPicPr preferRelativeResize="0"/>
          <p:nvPr/>
        </p:nvPicPr>
        <p:blipFill rotWithShape="1">
          <a:blip r:embed="rId3">
            <a:alphaModFix/>
          </a:blip>
          <a:srcRect b="0" l="0" r="0" t="0"/>
          <a:stretch/>
        </p:blipFill>
        <p:spPr>
          <a:xfrm>
            <a:off x="328613" y="0"/>
            <a:ext cx="8890000" cy="3848100"/>
          </a:xfrm>
          <a:prstGeom prst="rect">
            <a:avLst/>
          </a:prstGeom>
          <a:noFill/>
          <a:ln>
            <a:noFill/>
          </a:ln>
        </p:spPr>
      </p:pic>
      <p:graphicFrame>
        <p:nvGraphicFramePr>
          <p:cNvPr id="969" name="Google Shape;969;p113"/>
          <p:cNvGraphicFramePr/>
          <p:nvPr/>
        </p:nvGraphicFramePr>
        <p:xfrm>
          <a:off x="1560512" y="4297834"/>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CB</a:t>
                      </a:r>
                      <a:endParaRPr b="1" sz="3200" u="none" cap="none" strike="noStrike">
                        <a:solidFill>
                          <a:srgbClr val="FFFFFF"/>
                        </a:solidFill>
                      </a:endParaRPr>
                    </a:p>
                  </a:txBody>
                  <a:tcPr marT="45725" marB="45725" marR="45725" marL="45725"/>
                </a:tc>
              </a:tr>
            </a:tbl>
          </a:graphicData>
        </a:graphic>
      </p:graphicFrame>
      <p:graphicFrame>
        <p:nvGraphicFramePr>
          <p:cNvPr id="970" name="Google Shape;970;p113"/>
          <p:cNvGraphicFramePr/>
          <p:nvPr/>
        </p:nvGraphicFramePr>
        <p:xfrm>
          <a:off x="3585368" y="4339354"/>
          <a:ext cx="3000000" cy="3000000"/>
        </p:xfrm>
        <a:graphic>
          <a:graphicData uri="http://schemas.openxmlformats.org/drawingml/2006/table">
            <a:tbl>
              <a:tblPr bandRow="1" firstRow="1">
                <a:noFill/>
                <a:tableStyleId>{A8F0CE59-5BD9-485E-BB0D-3796BC449719}</a:tableStyleId>
              </a:tblPr>
              <a:tblGrid>
                <a:gridCol w="789000"/>
              </a:tblGrid>
              <a:tr h="364275">
                <a:tc>
                  <a:txBody>
                    <a:bodyPr>
                      <a:noAutofit/>
                    </a:bodyPr>
                    <a:lstStyle/>
                    <a:p>
                      <a:pPr indent="0" lvl="0" marL="0" marR="0" rtl="0" algn="l">
                        <a:spcBef>
                          <a:spcPts val="0"/>
                        </a:spcBef>
                        <a:spcAft>
                          <a:spcPts val="0"/>
                        </a:spcAft>
                        <a:buNone/>
                      </a:pPr>
                      <a:r>
                        <a:rPr b="1" lang="no-NO" sz="1800" u="none" cap="none" strike="noStrike">
                          <a:solidFill>
                            <a:srgbClr val="FFFFFF"/>
                          </a:solidFill>
                        </a:rPr>
                        <a:t>A</a:t>
                      </a:r>
                      <a:r>
                        <a:rPr lang="no-NO" sz="1800"/>
                        <a:t>C</a:t>
                      </a:r>
                      <a:r>
                        <a:rPr b="1" lang="no-NO" sz="1800" u="none" cap="none" strike="noStrike">
                          <a:solidFill>
                            <a:srgbClr val="FFFFFF"/>
                          </a:solidFill>
                        </a:rPr>
                        <a:t>D</a:t>
                      </a:r>
                      <a:endParaRPr b="1" sz="3200" u="none" cap="none" strike="noStrike">
                        <a:solidFill>
                          <a:srgbClr val="FFFFFF"/>
                        </a:solidFill>
                      </a:endParaRPr>
                    </a:p>
                  </a:txBody>
                  <a:tcPr marT="45725" marB="45725" marR="45725" marL="45725"/>
                </a:tc>
              </a:tr>
            </a:tbl>
          </a:graphicData>
        </a:graphic>
      </p:graphicFrame>
      <p:sp>
        <p:nvSpPr>
          <p:cNvPr id="971" name="Google Shape;971;p113"/>
          <p:cNvSpPr txBox="1"/>
          <p:nvPr/>
        </p:nvSpPr>
        <p:spPr>
          <a:xfrm>
            <a:off x="5838850" y="4200075"/>
            <a:ext cx="4368900" cy="646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lang="no-NO" sz="1800">
                <a:solidFill>
                  <a:schemeClr val="lt1"/>
                </a:solidFill>
                <a:latin typeface="Century Gothic"/>
                <a:ea typeface="Century Gothic"/>
                <a:cs typeface="Century Gothic"/>
                <a:sym typeface="Century Gothic"/>
              </a:rPr>
              <a:t>Putter supernøklene i hver tabell med “resten”.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14"/>
          <p:cNvSpPr txBox="1"/>
          <p:nvPr>
            <p:ph type="title"/>
          </p:nvPr>
        </p:nvSpPr>
        <p:spPr>
          <a:xfrm>
            <a:off x="684212" y="4383851"/>
            <a:ext cx="8534401" cy="171402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b="0" i="0" sz="3600" u="none" cap="none" strike="noStrike">
              <a:solidFill>
                <a:srgbClr val="FFFFFF"/>
              </a:solidFill>
              <a:latin typeface="Century Gothic"/>
              <a:ea typeface="Century Gothic"/>
              <a:cs typeface="Century Gothic"/>
              <a:sym typeface="Century Gothic"/>
            </a:endParaRPr>
          </a:p>
        </p:txBody>
      </p:sp>
      <p:sp>
        <p:nvSpPr>
          <p:cNvPr id="977" name="Google Shape;977;p114"/>
          <p:cNvSpPr txBox="1"/>
          <p:nvPr>
            <p:ph idx="1" type="body"/>
          </p:nvPr>
        </p:nvSpPr>
        <p:spPr>
          <a:xfrm>
            <a:off x="684212" y="603015"/>
            <a:ext cx="8534401" cy="3780837"/>
          </a:xfrm>
          <a:prstGeom prst="rect">
            <a:avLst/>
          </a:prstGeom>
          <a:noFill/>
          <a:ln>
            <a:noFill/>
          </a:ln>
        </p:spPr>
        <p:txBody>
          <a:bodyPr anchorCtr="0" anchor="ctr" bIns="45700" lIns="45700" spcFirstLastPara="1" rIns="45700" wrap="square" tIns="45700">
            <a:noAutofit/>
          </a:bodyPr>
          <a:lstStyle/>
          <a:p>
            <a:pPr indent="-184150" lvl="0" marL="285750" marR="0" rtl="0" algn="l">
              <a:spcBef>
                <a:spcPts val="0"/>
              </a:spcBef>
              <a:spcAft>
                <a:spcPts val="0"/>
              </a:spcAft>
              <a:buClr>
                <a:srgbClr val="FFFFFF"/>
              </a:buClr>
              <a:buSzPts val="1600"/>
              <a:buFont typeface="Noto Sans Symbols"/>
              <a:buNone/>
            </a:pPr>
            <a:r>
              <a:t/>
            </a:r>
            <a:endParaRPr b="0" i="0" sz="2000" u="none" cap="none" strike="noStrike">
              <a:solidFill>
                <a:srgbClr val="0F496F"/>
              </a:solidFill>
              <a:latin typeface="Century Gothic"/>
              <a:ea typeface="Century Gothic"/>
              <a:cs typeface="Century Gothic"/>
              <a:sym typeface="Century Gothic"/>
            </a:endParaRPr>
          </a:p>
        </p:txBody>
      </p:sp>
      <p:graphicFrame>
        <p:nvGraphicFramePr>
          <p:cNvPr id="978" name="Google Shape;978;p114"/>
          <p:cNvGraphicFramePr/>
          <p:nvPr/>
        </p:nvGraphicFramePr>
        <p:xfrm>
          <a:off x="4278312" y="906934"/>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b="1" lang="no-NO" sz="1800" u="none" cap="none" strike="noStrike">
                          <a:solidFill>
                            <a:srgbClr val="FFFFFF"/>
                          </a:solidFill>
                        </a:rPr>
                        <a:t>CB</a:t>
                      </a:r>
                      <a:endParaRPr b="1" sz="3200" u="none" cap="none" strike="noStrike">
                        <a:solidFill>
                          <a:srgbClr val="FFFFFF"/>
                        </a:solidFill>
                      </a:endParaRPr>
                    </a:p>
                  </a:txBody>
                  <a:tcPr marT="45725" marB="45725" marR="45725" marL="45725"/>
                </a:tc>
              </a:tr>
            </a:tbl>
          </a:graphicData>
        </a:graphic>
      </p:graphicFrame>
      <p:graphicFrame>
        <p:nvGraphicFramePr>
          <p:cNvPr id="979" name="Google Shape;979;p114"/>
          <p:cNvGraphicFramePr/>
          <p:nvPr/>
        </p:nvGraphicFramePr>
        <p:xfrm>
          <a:off x="1726406" y="948454"/>
          <a:ext cx="3000000" cy="3000000"/>
        </p:xfrm>
        <a:graphic>
          <a:graphicData uri="http://schemas.openxmlformats.org/drawingml/2006/table">
            <a:tbl>
              <a:tblPr bandRow="1" firstRow="1">
                <a:noFill/>
                <a:tableStyleId>{A8F0CE59-5BD9-485E-BB0D-3796BC449719}</a:tableStyleId>
              </a:tblPr>
              <a:tblGrid>
                <a:gridCol w="789000"/>
              </a:tblGrid>
              <a:tr h="364275">
                <a:tc>
                  <a:txBody>
                    <a:bodyPr>
                      <a:noAutofit/>
                    </a:bodyPr>
                    <a:lstStyle/>
                    <a:p>
                      <a:pPr indent="0" lvl="0" marL="0" marR="0" rtl="0" algn="l">
                        <a:spcBef>
                          <a:spcPts val="0"/>
                        </a:spcBef>
                        <a:spcAft>
                          <a:spcPts val="0"/>
                        </a:spcAft>
                        <a:buNone/>
                      </a:pPr>
                      <a:r>
                        <a:rPr b="1" lang="no-NO" sz="1800" u="none" cap="none" strike="noStrike">
                          <a:solidFill>
                            <a:srgbClr val="FFFFFF"/>
                          </a:solidFill>
                        </a:rPr>
                        <a:t>A</a:t>
                      </a:r>
                      <a:r>
                        <a:rPr lang="no-NO" sz="1800"/>
                        <a:t>C</a:t>
                      </a:r>
                      <a:r>
                        <a:rPr b="1" lang="no-NO" sz="1800" u="none" cap="none" strike="noStrike">
                          <a:solidFill>
                            <a:srgbClr val="FFFFFF"/>
                          </a:solidFill>
                        </a:rPr>
                        <a:t>D</a:t>
                      </a:r>
                      <a:endParaRPr b="1" sz="3200" u="none" cap="none" strike="noStrike">
                        <a:solidFill>
                          <a:srgbClr val="FFFFFF"/>
                        </a:solidFill>
                      </a:endParaRPr>
                    </a:p>
                  </a:txBody>
                  <a:tcPr marT="45725" marB="45725" marR="45725" marL="45725"/>
                </a:tc>
              </a:tr>
            </a:tbl>
          </a:graphicData>
        </a:graphic>
      </p:graphicFrame>
      <p:sp>
        <p:nvSpPr>
          <p:cNvPr id="980" name="Google Shape;980;p114"/>
          <p:cNvSpPr txBox="1"/>
          <p:nvPr/>
        </p:nvSpPr>
        <p:spPr>
          <a:xfrm>
            <a:off x="1536700" y="603014"/>
            <a:ext cx="12827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R1</a:t>
            </a:r>
            <a:endParaRPr b="0" i="0" sz="1800" u="none" cap="none" strike="noStrike">
              <a:solidFill>
                <a:srgbClr val="000000"/>
              </a:solidFill>
              <a:latin typeface="Century Gothic"/>
              <a:ea typeface="Century Gothic"/>
              <a:cs typeface="Century Gothic"/>
              <a:sym typeface="Century Gothic"/>
            </a:endParaRPr>
          </a:p>
        </p:txBody>
      </p:sp>
      <p:sp>
        <p:nvSpPr>
          <p:cNvPr id="981" name="Google Shape;981;p114"/>
          <p:cNvSpPr txBox="1"/>
          <p:nvPr/>
        </p:nvSpPr>
        <p:spPr>
          <a:xfrm>
            <a:off x="4114800" y="603014"/>
            <a:ext cx="990600" cy="36933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entury Gothic"/>
              <a:buNone/>
            </a:pPr>
            <a:r>
              <a:rPr b="0" i="0" lang="no-NO" sz="1800" u="none" cap="none" strike="noStrike">
                <a:solidFill>
                  <a:srgbClr val="000000"/>
                </a:solidFill>
                <a:latin typeface="Century Gothic"/>
                <a:ea typeface="Century Gothic"/>
                <a:cs typeface="Century Gothic"/>
                <a:sym typeface="Century Gothic"/>
              </a:rPr>
              <a:t>R2</a:t>
            </a:r>
            <a:endParaRPr b="0" i="0" sz="1800" u="none" cap="none" strike="noStrike">
              <a:solidFill>
                <a:srgbClr val="000000"/>
              </a:solidFill>
              <a:latin typeface="Century Gothic"/>
              <a:ea typeface="Century Gothic"/>
              <a:cs typeface="Century Gothic"/>
              <a:sym typeface="Century Gothic"/>
            </a:endParaRPr>
          </a:p>
        </p:txBody>
      </p:sp>
      <p:graphicFrame>
        <p:nvGraphicFramePr>
          <p:cNvPr id="982" name="Google Shape;982;p114"/>
          <p:cNvGraphicFramePr/>
          <p:nvPr/>
        </p:nvGraphicFramePr>
        <p:xfrm>
          <a:off x="5778500" y="961245"/>
          <a:ext cx="3000000" cy="3000000"/>
        </p:xfrm>
        <a:graphic>
          <a:graphicData uri="http://schemas.openxmlformats.org/drawingml/2006/table">
            <a:tbl>
              <a:tblPr bandRow="1" firstRow="1">
                <a:noFill/>
                <a:tableStyleId>{906CD106-9F42-4B0F-B9EC-3C1E958D2C3D}</a:tableStyleId>
              </a:tblPr>
              <a:tblGrid>
                <a:gridCol w="2953550"/>
                <a:gridCol w="2953550"/>
              </a:tblGrid>
              <a:tr h="370850">
                <a:tc gridSpan="2">
                  <a:txBody>
                    <a:bodyPr>
                      <a:noAutofit/>
                    </a:bodyPr>
                    <a:lstStyle/>
                    <a:p>
                      <a:pPr indent="0" lvl="0" marL="0" marR="0" rtl="0" algn="r">
                        <a:spcBef>
                          <a:spcPts val="0"/>
                        </a:spcBef>
                        <a:spcAft>
                          <a:spcPts val="0"/>
                        </a:spcAft>
                        <a:buNone/>
                      </a:pPr>
                      <a:r>
                        <a:rPr lang="no-NO" sz="2800" u="none" cap="none" strike="noStrike">
                          <a:solidFill>
                            <a:schemeClr val="lt1"/>
                          </a:solidFill>
                        </a:rPr>
                        <a:t>God løsning? </a:t>
                      </a:r>
                      <a:endParaRPr sz="2800">
                        <a:solidFill>
                          <a:schemeClr val="lt1"/>
                        </a:solidFill>
                      </a:endParaRPr>
                    </a:p>
                  </a:txBody>
                  <a:tcPr marT="45725" marB="45725" marR="91450" marL="91450"/>
                </a:tc>
                <a:tc hMerge="1"/>
              </a:tr>
              <a:tr h="370850">
                <a:tc>
                  <a:txBody>
                    <a:bodyPr>
                      <a:noAutofit/>
                    </a:bodyPr>
                    <a:lstStyle/>
                    <a:p>
                      <a:pPr indent="0" lvl="0" marL="0" marR="0" rtl="0" algn="r">
                        <a:spcBef>
                          <a:spcPts val="0"/>
                        </a:spcBef>
                        <a:spcAft>
                          <a:spcPts val="0"/>
                        </a:spcAft>
                        <a:buNone/>
                      </a:pPr>
                      <a:r>
                        <a:rPr lang="no-NO" sz="1800">
                          <a:solidFill>
                            <a:schemeClr val="lt1"/>
                          </a:solidFill>
                        </a:rPr>
                        <a:t>Attributtbevaring</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Alle</a:t>
                      </a:r>
                      <a:r>
                        <a:rPr lang="no-NO" sz="1800">
                          <a:solidFill>
                            <a:schemeClr val="lt1"/>
                          </a:solidFill>
                        </a:rPr>
                        <a:t> attributtene våre er med I en tabell</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FD bevaring</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Alle funksjonelle avhengigheter (C-&gt; B) er bevart</a:t>
                      </a:r>
                      <a:r>
                        <a:rPr lang="no-NO" sz="1800">
                          <a:solidFill>
                            <a:schemeClr val="lt1"/>
                          </a:solidFill>
                        </a:rPr>
                        <a:t> I en tabell</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Tapsløs join</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Joiner vi R1 og R2</a:t>
                      </a:r>
                      <a:r>
                        <a:rPr lang="no-NO" sz="1800">
                          <a:solidFill>
                            <a:schemeClr val="lt1"/>
                          </a:solidFill>
                        </a:rPr>
                        <a:t> er det felles attributtet </a:t>
                      </a:r>
                      <a:r>
                        <a:rPr b="1" lang="no-NO" sz="1800">
                          <a:solidFill>
                            <a:schemeClr val="lt1"/>
                          </a:solidFill>
                        </a:rPr>
                        <a:t>C</a:t>
                      </a:r>
                      <a:r>
                        <a:rPr b="1" lang="no-NO" sz="1800">
                          <a:solidFill>
                            <a:schemeClr val="lt1"/>
                          </a:solidFill>
                        </a:rPr>
                        <a:t> </a:t>
                      </a:r>
                      <a:r>
                        <a:rPr b="0" lang="no-NO" sz="1800">
                          <a:solidFill>
                            <a:schemeClr val="lt1"/>
                          </a:solidFill>
                        </a:rPr>
                        <a:t>som er supernøkkel I R2</a:t>
                      </a:r>
                      <a:endParaRPr sz="1800">
                        <a:solidFill>
                          <a:schemeClr val="lt1"/>
                        </a:solidFill>
                      </a:endParaRPr>
                    </a:p>
                  </a:txBody>
                  <a:tcPr marT="45725" marB="45725" marR="91450" marL="91450"/>
                </a:tc>
              </a:tr>
              <a:tr h="370850">
                <a:tc>
                  <a:txBody>
                    <a:bodyPr>
                      <a:noAutofit/>
                    </a:bodyPr>
                    <a:lstStyle/>
                    <a:p>
                      <a:pPr indent="0" lvl="0" marL="0" marR="0" rtl="0" algn="r">
                        <a:spcBef>
                          <a:spcPts val="0"/>
                        </a:spcBef>
                        <a:spcAft>
                          <a:spcPts val="0"/>
                        </a:spcAft>
                        <a:buNone/>
                      </a:pPr>
                      <a:r>
                        <a:rPr lang="no-NO" sz="1800">
                          <a:solidFill>
                            <a:schemeClr val="lt1"/>
                          </a:solidFill>
                        </a:rPr>
                        <a:t>Normalform - BCNF</a:t>
                      </a:r>
                      <a:endParaRPr sz="1800">
                        <a:solidFill>
                          <a:schemeClr val="lt1"/>
                        </a:solidFill>
                      </a:endParaRPr>
                    </a:p>
                  </a:txBody>
                  <a:tcPr marT="45725" marB="45725" marR="91450" marL="91450"/>
                </a:tc>
                <a:tc>
                  <a:txBody>
                    <a:bodyPr>
                      <a:noAutofit/>
                    </a:bodyPr>
                    <a:lstStyle/>
                    <a:p>
                      <a:pPr indent="0" lvl="0" marL="0" marR="0" rtl="0" algn="r">
                        <a:spcBef>
                          <a:spcPts val="0"/>
                        </a:spcBef>
                        <a:spcAft>
                          <a:spcPts val="0"/>
                        </a:spcAft>
                        <a:buNone/>
                      </a:pPr>
                      <a:r>
                        <a:rPr lang="no-NO" sz="1800">
                          <a:solidFill>
                            <a:schemeClr val="lt1"/>
                          </a:solidFill>
                        </a:rPr>
                        <a:t>R1</a:t>
                      </a:r>
                      <a:r>
                        <a:rPr lang="no-NO" sz="1800">
                          <a:solidFill>
                            <a:schemeClr val="lt1"/>
                          </a:solidFill>
                        </a:rPr>
                        <a:t> er alle attributtene kandidatnøkkel -&gt; Nødvendigvis på BCNF. </a:t>
                      </a:r>
                      <a:endParaRPr/>
                    </a:p>
                    <a:p>
                      <a:pPr indent="0" lvl="0" marL="0" marR="0" rtl="0" algn="r">
                        <a:spcBef>
                          <a:spcPts val="0"/>
                        </a:spcBef>
                        <a:spcAft>
                          <a:spcPts val="0"/>
                        </a:spcAft>
                        <a:buNone/>
                      </a:pPr>
                      <a:r>
                        <a:t/>
                      </a:r>
                      <a:endParaRPr sz="1800">
                        <a:solidFill>
                          <a:schemeClr val="lt1"/>
                        </a:solidFill>
                      </a:endParaRPr>
                    </a:p>
                    <a:p>
                      <a:pPr indent="0" lvl="0" marL="0" marR="0" rtl="0" algn="r">
                        <a:spcBef>
                          <a:spcPts val="0"/>
                        </a:spcBef>
                        <a:spcAft>
                          <a:spcPts val="0"/>
                        </a:spcAft>
                        <a:buNone/>
                      </a:pPr>
                      <a:r>
                        <a:rPr lang="no-NO" sz="1800">
                          <a:solidFill>
                            <a:schemeClr val="lt1"/>
                          </a:solidFill>
                        </a:rPr>
                        <a:t>R2 er </a:t>
                      </a:r>
                      <a:r>
                        <a:rPr lang="no-NO" sz="1800">
                          <a:solidFill>
                            <a:schemeClr val="lt1"/>
                          </a:solidFill>
                        </a:rPr>
                        <a:t>C</a:t>
                      </a:r>
                      <a:r>
                        <a:rPr lang="no-NO" sz="1800">
                          <a:solidFill>
                            <a:schemeClr val="lt1"/>
                          </a:solidFill>
                        </a:rPr>
                        <a:t> supernøkkel. Da gjelder at alle funksjonelle avhengigheter X-&gt; Y er X en supernøkkel. </a:t>
                      </a:r>
                      <a:endParaRPr sz="1800">
                        <a:solidFill>
                          <a:schemeClr val="lt1"/>
                        </a:solidFill>
                      </a:endParaRPr>
                    </a:p>
                  </a:txBody>
                  <a:tcPr marT="45725" marB="45725" marR="91450" marL="91450"/>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115"/>
          <p:cNvSpPr txBox="1"/>
          <p:nvPr>
            <p:ph type="title"/>
          </p:nvPr>
        </p:nvSpPr>
        <p:spPr>
          <a:xfrm>
            <a:off x="498475" y="243944"/>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NORMALISERING, EKSAMENSOPPGAVE – </a:t>
            </a:r>
            <a:r>
              <a:rPr lang="no-NO"/>
              <a:t>KONT</a:t>
            </a:r>
            <a:r>
              <a:rPr b="0" i="0" lang="no-NO" sz="3600" u="none" cap="none" strike="noStrike">
                <a:solidFill>
                  <a:srgbClr val="FFFFFF"/>
                </a:solidFill>
                <a:latin typeface="Century Gothic"/>
                <a:ea typeface="Century Gothic"/>
                <a:cs typeface="Century Gothic"/>
                <a:sym typeface="Century Gothic"/>
              </a:rPr>
              <a:t> 2017</a:t>
            </a:r>
            <a:endParaRPr b="0" i="0" sz="3600" u="none" cap="none" strike="noStrike">
              <a:solidFill>
                <a:srgbClr val="FFFFFF"/>
              </a:solidFill>
              <a:latin typeface="Century Gothic"/>
              <a:ea typeface="Century Gothic"/>
              <a:cs typeface="Century Gothic"/>
              <a:sym typeface="Century Gothic"/>
            </a:endParaRPr>
          </a:p>
        </p:txBody>
      </p:sp>
      <p:pic>
        <p:nvPicPr>
          <p:cNvPr id="988" name="Google Shape;988;p115"/>
          <p:cNvPicPr preferRelativeResize="0"/>
          <p:nvPr/>
        </p:nvPicPr>
        <p:blipFill>
          <a:blip r:embed="rId3">
            <a:alphaModFix/>
          </a:blip>
          <a:stretch>
            <a:fillRect/>
          </a:stretch>
        </p:blipFill>
        <p:spPr>
          <a:xfrm>
            <a:off x="152400" y="1903544"/>
            <a:ext cx="11887200" cy="199275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116"/>
          <p:cNvSpPr txBox="1"/>
          <p:nvPr>
            <p:ph type="title"/>
          </p:nvPr>
        </p:nvSpPr>
        <p:spPr>
          <a:xfrm>
            <a:off x="498475" y="243944"/>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NORMALISERING, EKSAMENSOPPGAVE – </a:t>
            </a:r>
            <a:r>
              <a:rPr lang="no-NO"/>
              <a:t>KONT</a:t>
            </a:r>
            <a:r>
              <a:rPr b="0" i="0" lang="no-NO" sz="3600" u="none" cap="none" strike="noStrike">
                <a:solidFill>
                  <a:srgbClr val="FFFFFF"/>
                </a:solidFill>
                <a:latin typeface="Century Gothic"/>
                <a:ea typeface="Century Gothic"/>
                <a:cs typeface="Century Gothic"/>
                <a:sym typeface="Century Gothic"/>
              </a:rPr>
              <a:t> 2017</a:t>
            </a:r>
            <a:endParaRPr b="0" i="0" sz="3600" u="none" cap="none" strike="noStrike">
              <a:solidFill>
                <a:srgbClr val="FFFFFF"/>
              </a:solidFill>
              <a:latin typeface="Century Gothic"/>
              <a:ea typeface="Century Gothic"/>
              <a:cs typeface="Century Gothic"/>
              <a:sym typeface="Century Gothic"/>
            </a:endParaRPr>
          </a:p>
        </p:txBody>
      </p:sp>
      <p:pic>
        <p:nvPicPr>
          <p:cNvPr id="994" name="Google Shape;994;p116"/>
          <p:cNvPicPr preferRelativeResize="0"/>
          <p:nvPr/>
        </p:nvPicPr>
        <p:blipFill>
          <a:blip r:embed="rId3">
            <a:alphaModFix/>
          </a:blip>
          <a:stretch>
            <a:fillRect/>
          </a:stretch>
        </p:blipFill>
        <p:spPr>
          <a:xfrm>
            <a:off x="152400" y="1903544"/>
            <a:ext cx="11887200" cy="1992752"/>
          </a:xfrm>
          <a:prstGeom prst="rect">
            <a:avLst/>
          </a:prstGeom>
          <a:noFill/>
          <a:ln>
            <a:noFill/>
          </a:ln>
        </p:spPr>
      </p:pic>
      <p:graphicFrame>
        <p:nvGraphicFramePr>
          <p:cNvPr id="995" name="Google Shape;995;p116"/>
          <p:cNvGraphicFramePr/>
          <p:nvPr/>
        </p:nvGraphicFramePr>
        <p:xfrm>
          <a:off x="37876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AD</a:t>
                      </a:r>
                      <a:endParaRPr b="1" sz="3200" u="none" cap="none" strike="noStrike">
                        <a:solidFill>
                          <a:srgbClr val="FFFFFF"/>
                        </a:solidFill>
                      </a:endParaRPr>
                    </a:p>
                  </a:txBody>
                  <a:tcPr marT="45725" marB="45725" marR="45725" marL="45725"/>
                </a:tc>
              </a:tr>
            </a:tbl>
          </a:graphicData>
        </a:graphic>
      </p:graphicFrame>
      <p:graphicFrame>
        <p:nvGraphicFramePr>
          <p:cNvPr id="996" name="Google Shape;996;p116"/>
          <p:cNvGraphicFramePr/>
          <p:nvPr/>
        </p:nvGraphicFramePr>
        <p:xfrm>
          <a:off x="171416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BD</a:t>
                      </a:r>
                      <a:endParaRPr b="1" sz="3200" u="none" cap="none" strike="noStrike">
                        <a:solidFill>
                          <a:srgbClr val="FFFFFF"/>
                        </a:solidFill>
                      </a:endParaRPr>
                    </a:p>
                  </a:txBody>
                  <a:tcPr marT="45725" marB="45725" marR="45725" marL="45725"/>
                </a:tc>
              </a:tr>
            </a:tbl>
          </a:graphicData>
        </a:graphic>
      </p:graphicFrame>
      <p:graphicFrame>
        <p:nvGraphicFramePr>
          <p:cNvPr id="997" name="Google Shape;997;p116"/>
          <p:cNvGraphicFramePr/>
          <p:nvPr/>
        </p:nvGraphicFramePr>
        <p:xfrm>
          <a:off x="344391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CD</a:t>
                      </a:r>
                      <a:endParaRPr b="1" sz="3200" u="none" cap="none" strike="noStrike">
                        <a:solidFill>
                          <a:srgbClr val="FFFFFF"/>
                        </a:solidFill>
                      </a:endParaRPr>
                    </a:p>
                  </a:txBody>
                  <a:tcPr marT="45725" marB="45725" marR="45725" marL="45725"/>
                </a:tc>
              </a:tr>
            </a:tbl>
          </a:graphicData>
        </a:graphic>
      </p:graphicFrame>
      <p:graphicFrame>
        <p:nvGraphicFramePr>
          <p:cNvPr id="998" name="Google Shape;998;p116"/>
          <p:cNvGraphicFramePr/>
          <p:nvPr/>
        </p:nvGraphicFramePr>
        <p:xfrm>
          <a:off x="517366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ED</a:t>
                      </a:r>
                      <a:endParaRPr b="1" sz="3200" u="none" cap="none" strike="noStrike">
                        <a:solidFill>
                          <a:srgbClr val="FFFFFF"/>
                        </a:solidFill>
                      </a:endParaRPr>
                    </a:p>
                  </a:txBody>
                  <a:tcPr marT="45725" marB="45725" marR="45725" marL="45725"/>
                </a:tc>
              </a:tr>
            </a:tbl>
          </a:graphicData>
        </a:graphic>
      </p:graphicFrame>
      <p:sp>
        <p:nvSpPr>
          <p:cNvPr id="999" name="Google Shape;999;p116"/>
          <p:cNvSpPr txBox="1"/>
          <p:nvPr/>
        </p:nvSpPr>
        <p:spPr>
          <a:xfrm>
            <a:off x="6509050" y="4118188"/>
            <a:ext cx="4368900" cy="646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lang="no-NO" sz="1800">
                <a:solidFill>
                  <a:schemeClr val="lt1"/>
                </a:solidFill>
                <a:latin typeface="Century Gothic"/>
                <a:ea typeface="Century Gothic"/>
                <a:cs typeface="Century Gothic"/>
                <a:sym typeface="Century Gothic"/>
              </a:rPr>
              <a:t>Alle FDene i hver sin tabell.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17"/>
          <p:cNvSpPr txBox="1"/>
          <p:nvPr>
            <p:ph type="title"/>
          </p:nvPr>
        </p:nvSpPr>
        <p:spPr>
          <a:xfrm>
            <a:off x="498475" y="243944"/>
            <a:ext cx="8534400" cy="150720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0" i="0" lang="no-NO" sz="3600" u="none" cap="none" strike="noStrike">
                <a:solidFill>
                  <a:srgbClr val="FFFFFF"/>
                </a:solidFill>
                <a:latin typeface="Century Gothic"/>
                <a:ea typeface="Century Gothic"/>
                <a:cs typeface="Century Gothic"/>
                <a:sym typeface="Century Gothic"/>
              </a:rPr>
              <a:t>NORMALISERING, EKSAMENSOPPGAVE – </a:t>
            </a:r>
            <a:r>
              <a:rPr lang="no-NO"/>
              <a:t>KONT</a:t>
            </a:r>
            <a:r>
              <a:rPr b="0" i="0" lang="no-NO" sz="3600" u="none" cap="none" strike="noStrike">
                <a:solidFill>
                  <a:srgbClr val="FFFFFF"/>
                </a:solidFill>
                <a:latin typeface="Century Gothic"/>
                <a:ea typeface="Century Gothic"/>
                <a:cs typeface="Century Gothic"/>
                <a:sym typeface="Century Gothic"/>
              </a:rPr>
              <a:t> 2017</a:t>
            </a:r>
            <a:endParaRPr b="0" i="0" sz="3600" u="none" cap="none" strike="noStrike">
              <a:solidFill>
                <a:srgbClr val="FFFFFF"/>
              </a:solidFill>
              <a:latin typeface="Century Gothic"/>
              <a:ea typeface="Century Gothic"/>
              <a:cs typeface="Century Gothic"/>
              <a:sym typeface="Century Gothic"/>
            </a:endParaRPr>
          </a:p>
        </p:txBody>
      </p:sp>
      <p:pic>
        <p:nvPicPr>
          <p:cNvPr id="1005" name="Google Shape;1005;p117"/>
          <p:cNvPicPr preferRelativeResize="0"/>
          <p:nvPr/>
        </p:nvPicPr>
        <p:blipFill>
          <a:blip r:embed="rId3">
            <a:alphaModFix/>
          </a:blip>
          <a:stretch>
            <a:fillRect/>
          </a:stretch>
        </p:blipFill>
        <p:spPr>
          <a:xfrm>
            <a:off x="152400" y="1903544"/>
            <a:ext cx="11887200" cy="1992752"/>
          </a:xfrm>
          <a:prstGeom prst="rect">
            <a:avLst/>
          </a:prstGeom>
          <a:noFill/>
          <a:ln>
            <a:noFill/>
          </a:ln>
        </p:spPr>
      </p:pic>
      <p:graphicFrame>
        <p:nvGraphicFramePr>
          <p:cNvPr id="1006" name="Google Shape;1006;p117"/>
          <p:cNvGraphicFramePr/>
          <p:nvPr/>
        </p:nvGraphicFramePr>
        <p:xfrm>
          <a:off x="37876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AD</a:t>
                      </a:r>
                      <a:endParaRPr b="1" sz="3200" u="none" cap="none" strike="noStrike">
                        <a:solidFill>
                          <a:srgbClr val="FFFFFF"/>
                        </a:solidFill>
                      </a:endParaRPr>
                    </a:p>
                  </a:txBody>
                  <a:tcPr marT="45725" marB="45725" marR="45725" marL="45725"/>
                </a:tc>
              </a:tr>
            </a:tbl>
          </a:graphicData>
        </a:graphic>
      </p:graphicFrame>
      <p:graphicFrame>
        <p:nvGraphicFramePr>
          <p:cNvPr id="1007" name="Google Shape;1007;p117"/>
          <p:cNvGraphicFramePr/>
          <p:nvPr/>
        </p:nvGraphicFramePr>
        <p:xfrm>
          <a:off x="171416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BD</a:t>
                      </a:r>
                      <a:endParaRPr b="1" sz="3200" u="none" cap="none" strike="noStrike">
                        <a:solidFill>
                          <a:srgbClr val="FFFFFF"/>
                        </a:solidFill>
                      </a:endParaRPr>
                    </a:p>
                  </a:txBody>
                  <a:tcPr marT="45725" marB="45725" marR="45725" marL="45725"/>
                </a:tc>
              </a:tr>
            </a:tbl>
          </a:graphicData>
        </a:graphic>
      </p:graphicFrame>
      <p:graphicFrame>
        <p:nvGraphicFramePr>
          <p:cNvPr id="1008" name="Google Shape;1008;p117"/>
          <p:cNvGraphicFramePr/>
          <p:nvPr/>
        </p:nvGraphicFramePr>
        <p:xfrm>
          <a:off x="344391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CD</a:t>
                      </a:r>
                      <a:endParaRPr b="1" sz="3200" u="none" cap="none" strike="noStrike">
                        <a:solidFill>
                          <a:srgbClr val="FFFFFF"/>
                        </a:solidFill>
                      </a:endParaRPr>
                    </a:p>
                  </a:txBody>
                  <a:tcPr marT="45725" marB="45725" marR="45725" marL="45725"/>
                </a:tc>
              </a:tr>
            </a:tbl>
          </a:graphicData>
        </a:graphic>
      </p:graphicFrame>
      <p:graphicFrame>
        <p:nvGraphicFramePr>
          <p:cNvPr id="1009" name="Google Shape;1009;p117"/>
          <p:cNvGraphicFramePr/>
          <p:nvPr/>
        </p:nvGraphicFramePr>
        <p:xfrm>
          <a:off x="5173662" y="4237659"/>
          <a:ext cx="3000000" cy="3000000"/>
        </p:xfrm>
        <a:graphic>
          <a:graphicData uri="http://schemas.openxmlformats.org/drawingml/2006/table">
            <a:tbl>
              <a:tblPr bandRow="1" firstRow="1">
                <a:noFill/>
                <a:tableStyleId>{A8F0CE59-5BD9-485E-BB0D-3796BC449719}</a:tableStyleId>
              </a:tblPr>
              <a:tblGrid>
                <a:gridCol w="560400"/>
              </a:tblGrid>
              <a:tr h="407275">
                <a:tc>
                  <a:txBody>
                    <a:bodyPr>
                      <a:noAutofit/>
                    </a:bodyPr>
                    <a:lstStyle/>
                    <a:p>
                      <a:pPr indent="0" lvl="0" marL="0" marR="0" rtl="0" algn="l">
                        <a:spcBef>
                          <a:spcPts val="0"/>
                        </a:spcBef>
                        <a:spcAft>
                          <a:spcPts val="0"/>
                        </a:spcAft>
                        <a:buNone/>
                      </a:pPr>
                      <a:r>
                        <a:rPr lang="no-NO" sz="1800"/>
                        <a:t>ED</a:t>
                      </a:r>
                      <a:endParaRPr b="1" sz="3200" u="none" cap="none" strike="noStrike">
                        <a:solidFill>
                          <a:srgbClr val="FFFFFF"/>
                        </a:solidFill>
                      </a:endParaRPr>
                    </a:p>
                  </a:txBody>
                  <a:tcPr marT="45725" marB="45725" marR="45725" marL="45725"/>
                </a:tc>
              </a:tr>
            </a:tbl>
          </a:graphicData>
        </a:graphic>
      </p:graphicFrame>
      <p:sp>
        <p:nvSpPr>
          <p:cNvPr id="1010" name="Google Shape;1010;p117"/>
          <p:cNvSpPr txBox="1"/>
          <p:nvPr/>
        </p:nvSpPr>
        <p:spPr>
          <a:xfrm>
            <a:off x="6440475" y="5609788"/>
            <a:ext cx="4368900" cy="646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1800"/>
              <a:buFont typeface="Century Gothic"/>
              <a:buNone/>
            </a:pPr>
            <a:r>
              <a:rPr lang="no-NO" sz="1800">
                <a:solidFill>
                  <a:schemeClr val="lt1"/>
                </a:solidFill>
                <a:latin typeface="Century Gothic"/>
                <a:ea typeface="Century Gothic"/>
                <a:cs typeface="Century Gothic"/>
                <a:sym typeface="Century Gothic"/>
              </a:rPr>
              <a:t>En tabell med alle supernøklene</a:t>
            </a:r>
            <a:endParaRPr b="0" i="0" sz="1800" u="none" cap="none" strike="noStrike">
              <a:solidFill>
                <a:schemeClr val="lt1"/>
              </a:solidFill>
              <a:latin typeface="Century Gothic"/>
              <a:ea typeface="Century Gothic"/>
              <a:cs typeface="Century Gothic"/>
              <a:sym typeface="Century Gothic"/>
            </a:endParaRPr>
          </a:p>
        </p:txBody>
      </p:sp>
      <p:graphicFrame>
        <p:nvGraphicFramePr>
          <p:cNvPr id="1011" name="Google Shape;1011;p117"/>
          <p:cNvGraphicFramePr/>
          <p:nvPr/>
        </p:nvGraphicFramePr>
        <p:xfrm>
          <a:off x="605137" y="6018834"/>
          <a:ext cx="3000000" cy="3000000"/>
        </p:xfrm>
        <a:graphic>
          <a:graphicData uri="http://schemas.openxmlformats.org/drawingml/2006/table">
            <a:tbl>
              <a:tblPr bandRow="1" firstRow="1">
                <a:noFill/>
                <a:tableStyleId>{A8F0CE59-5BD9-485E-BB0D-3796BC449719}</a:tableStyleId>
              </a:tblPr>
              <a:tblGrid>
                <a:gridCol w="903300"/>
              </a:tblGrid>
              <a:tr h="407275">
                <a:tc>
                  <a:txBody>
                    <a:bodyPr>
                      <a:noAutofit/>
                    </a:bodyPr>
                    <a:lstStyle/>
                    <a:p>
                      <a:pPr indent="0" lvl="0" marL="0" marR="0" rtl="0" algn="l">
                        <a:spcBef>
                          <a:spcPts val="0"/>
                        </a:spcBef>
                        <a:spcAft>
                          <a:spcPts val="0"/>
                        </a:spcAft>
                        <a:buNone/>
                      </a:pPr>
                      <a:r>
                        <a:rPr lang="no-NO" sz="1800"/>
                        <a:t>ABCE</a:t>
                      </a:r>
                      <a:endParaRPr b="1" sz="3200" u="none" cap="none" strike="noStrike">
                        <a:solidFill>
                          <a:srgbClr val="FFFFFF"/>
                        </a:solidFill>
                      </a:endParaRPr>
                    </a:p>
                  </a:txBody>
                  <a:tcPr marT="45725" marB="45725" marR="45725" marL="457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52F61"/>
      </a:accent1>
      <a:accent2>
        <a:srgbClr val="A50E82"/>
      </a:accent2>
      <a:accent3>
        <a:srgbClr val="14967C"/>
      </a:accent3>
      <a:accent4>
        <a:srgbClr val="6A9E1F"/>
      </a:accent4>
      <a:accent5>
        <a:srgbClr val="E87D37"/>
      </a:accent5>
      <a:accent6>
        <a:srgbClr val="C6232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52F61"/>
      </a:accent1>
      <a:accent2>
        <a:srgbClr val="A50E82"/>
      </a:accent2>
      <a:accent3>
        <a:srgbClr val="14967C"/>
      </a:accent3>
      <a:accent4>
        <a:srgbClr val="6A9E1F"/>
      </a:accent4>
      <a:accent5>
        <a:srgbClr val="E87D37"/>
      </a:accent5>
      <a:accent6>
        <a:srgbClr val="C6232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